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382" r:id="rId5"/>
    <p:sldId id="381" r:id="rId6"/>
    <p:sldId id="383" r:id="rId7"/>
    <p:sldId id="361" r:id="rId8"/>
    <p:sldId id="362" r:id="rId9"/>
    <p:sldId id="392" r:id="rId10"/>
    <p:sldId id="389" r:id="rId11"/>
    <p:sldId id="390" r:id="rId12"/>
    <p:sldId id="385" r:id="rId13"/>
    <p:sldId id="341" r:id="rId14"/>
    <p:sldId id="355" r:id="rId15"/>
    <p:sldId id="378" r:id="rId1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41" autoAdjust="0"/>
    <p:restoredTop sz="94660"/>
  </p:normalViewPr>
  <p:slideViewPr>
    <p:cSldViewPr snapToGrid="0">
      <p:cViewPr varScale="1">
        <p:scale>
          <a:sx n="51" d="100"/>
          <a:sy n="51" d="100"/>
        </p:scale>
        <p:origin x="664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2A2D3C-0B1F-45A5-B0DD-0B34D6D8E692}" type="datetimeFigureOut">
              <a:rPr lang="en-GB"/>
              <a:pPr>
                <a:defRPr/>
              </a:pPr>
              <a:t>03/03/2016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0B00C29-3DBB-4F3B-8B6C-1C8FC98FDE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Notes Placeholder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89966-D76D-4526-85C7-C2B7E87B8C9D}" type="datetimeFigureOut">
              <a:rPr lang="en-GB"/>
              <a:pPr>
                <a:defRPr/>
              </a:pPr>
              <a:t>03/03/2016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40758-8259-4B46-B91A-075090D1B2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02C10-929C-4E83-AC99-FE7EA4D1962C}" type="datetimeFigureOut">
              <a:rPr lang="en-GB"/>
              <a:pPr>
                <a:defRPr/>
              </a:pPr>
              <a:t>03/03/2016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3AE7A-83B8-4D06-A5C5-7AD85E4F7F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BCE0A-8D55-40C7-82D2-A7E8333FFAFA}" type="datetimeFigureOut">
              <a:rPr lang="en-GB"/>
              <a:pPr>
                <a:defRPr/>
              </a:pPr>
              <a:t>03/03/2016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7444C-611B-4813-9E4D-79C4775BAF9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F7A41-C4EA-4B42-977C-5777C4B2BAE1}" type="datetimeFigureOut">
              <a:rPr lang="en-GB"/>
              <a:pPr>
                <a:defRPr/>
              </a:pPr>
              <a:t>03/03/2016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70B9A-C241-494C-94A7-34CBE8822B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A09B7-9865-432E-B863-AB0CC4E7E700}" type="datetimeFigureOut">
              <a:rPr lang="en-GB"/>
              <a:pPr>
                <a:defRPr/>
              </a:pPr>
              <a:t>03/03/2016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3C5CB-C96E-4DC6-8652-11E809DFBA4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2CF94-2CA2-4192-BFF7-AC012AB68A0B}" type="datetimeFigureOut">
              <a:rPr lang="en-GB"/>
              <a:pPr>
                <a:defRPr/>
              </a:pPr>
              <a:t>03/03/2016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80BB9-3612-4CAB-9A3C-D4CBEDED953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A6E81-B4A3-44B6-B04C-0F861A690C36}" type="datetimeFigureOut">
              <a:rPr lang="en-GB"/>
              <a:pPr>
                <a:defRPr/>
              </a:pPr>
              <a:t>03/03/2016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B1AE3-03E0-4F1F-8E54-D494627231A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00D53-CDE6-4368-AB3C-DA0654D61F39}" type="datetimeFigureOut">
              <a:rPr lang="en-GB"/>
              <a:pPr>
                <a:defRPr/>
              </a:pPr>
              <a:t>03/03/2016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2212D-F2AE-4E22-8E67-DAB0440D541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80B32-479E-4D44-B060-2CC3FE235DA5}" type="datetimeFigureOut">
              <a:rPr lang="en-GB"/>
              <a:pPr>
                <a:defRPr/>
              </a:pPr>
              <a:t>03/03/2016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A73DE-D929-4C2B-88D3-1BA5423F20F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9095D-0EC9-4927-9967-9BE06B3BC5C6}" type="datetimeFigureOut">
              <a:rPr lang="en-GB"/>
              <a:pPr>
                <a:defRPr/>
              </a:pPr>
              <a:t>03/03/2016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43106-AD96-44BD-98AA-0C7DAB3B21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FF998-258F-477D-ABE2-C27C658A80B4}" type="datetimeFigureOut">
              <a:rPr lang="en-GB"/>
              <a:pPr>
                <a:defRPr/>
              </a:pPr>
              <a:t>03/03/2016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F7E59-D20C-4E90-857D-9F9F0D7AA1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F2A611-4563-4539-97F0-E87F61B5BAC7}" type="datetimeFigureOut">
              <a:rPr lang="en-GB"/>
              <a:pPr>
                <a:defRPr/>
              </a:pPr>
              <a:t>03/03/2016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0A21C9-8571-497D-AF6C-D78CC4D1F1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15362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GB"/>
          </a:p>
        </p:txBody>
      </p:sp>
      <p:pic>
        <p:nvPicPr>
          <p:cNvPr id="15363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510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5" name="Group 1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-1" y="-2"/>
            <a:chExt cx="12192002" cy="6858002"/>
          </a:xfrm>
        </p:grpSpPr>
        <p:pic>
          <p:nvPicPr>
            <p:cNvPr id="26626" name="Picture 1" descr="\\wf-s6\shared\BIO GAS\David Cameron\_JMP8906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173884" y="0"/>
              <a:ext cx="3390499" cy="43636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6627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529433" y="3692439"/>
              <a:ext cx="2673230" cy="316556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6628" name="Picture 3"/>
            <p:cNvPicPr>
              <a:picLocks noChangeAspect="1" noChangeArrowheads="1"/>
            </p:cNvPicPr>
            <p:nvPr/>
          </p:nvPicPr>
          <p:blipFill>
            <a:blip r:embed="rId4"/>
            <a:srcRect l="23625" r="22038"/>
            <a:stretch>
              <a:fillRect/>
            </a:stretch>
          </p:blipFill>
          <p:spPr bwMode="auto">
            <a:xfrm>
              <a:off x="-1" y="0"/>
              <a:ext cx="3113591" cy="3692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6629" name="Picture 2" descr="\\wf-s6\users\richard.clothier\Pictures\Richpics\adam and rich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40932" y="0"/>
              <a:ext cx="3041296" cy="43057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6630" name="Picture 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897289" y="3692440"/>
              <a:ext cx="4294712" cy="31655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6631" name="Picture 7"/>
            <p:cNvPicPr>
              <a:picLocks noChangeAspect="1"/>
            </p:cNvPicPr>
            <p:nvPr/>
          </p:nvPicPr>
          <p:blipFill>
            <a:blip r:embed="rId7"/>
            <a:srcRect r="3934"/>
            <a:stretch>
              <a:fillRect/>
            </a:stretch>
          </p:blipFill>
          <p:spPr bwMode="auto">
            <a:xfrm>
              <a:off x="2100805" y="3692440"/>
              <a:ext cx="3632288" cy="3165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2" name="Picture 8"/>
            <p:cNvPicPr>
              <a:picLocks noChangeAspect="1"/>
            </p:cNvPicPr>
            <p:nvPr/>
          </p:nvPicPr>
          <p:blipFill>
            <a:blip r:embed="rId8"/>
            <a:srcRect l="13235" r="19122"/>
            <a:stretch>
              <a:fillRect/>
            </a:stretch>
          </p:blipFill>
          <p:spPr bwMode="auto">
            <a:xfrm>
              <a:off x="8558212" y="-2"/>
              <a:ext cx="3633789" cy="3692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3" name="Picture 9"/>
            <p:cNvPicPr>
              <a:picLocks noChangeAspect="1"/>
            </p:cNvPicPr>
            <p:nvPr/>
          </p:nvPicPr>
          <p:blipFill>
            <a:blip r:embed="rId9"/>
            <a:srcRect l="34596" r="14052"/>
            <a:stretch>
              <a:fillRect/>
            </a:stretch>
          </p:blipFill>
          <p:spPr bwMode="auto">
            <a:xfrm>
              <a:off x="0" y="3692439"/>
              <a:ext cx="2340932" cy="3165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 descr="203471318_Wyke_Presentation_Template_No_Copy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"/>
            <a:ext cx="12176125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extBox 4"/>
          <p:cNvSpPr txBox="1">
            <a:spLocks noChangeArrowheads="1"/>
          </p:cNvSpPr>
          <p:nvPr/>
        </p:nvSpPr>
        <p:spPr bwMode="auto">
          <a:xfrm>
            <a:off x="3889375" y="384175"/>
            <a:ext cx="4057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latin typeface="Georgia" pitchFamily="18" charset="0"/>
              </a:rPr>
              <a:t>PODSUMOWANIE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125538" y="1851025"/>
            <a:ext cx="8893175" cy="392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>
                <a:solidFill>
                  <a:srgbClr val="263039"/>
                </a:solidFill>
                <a:latin typeface="Georgia" pitchFamily="18" charset="0"/>
              </a:rPr>
              <a:t>Jakościowe produkty wytwarzane na naszej farmie w Somerset</a:t>
            </a:r>
          </a:p>
          <a:p>
            <a:endParaRPr lang="en-GB" sz="1400">
              <a:solidFill>
                <a:srgbClr val="263039"/>
              </a:solidFill>
              <a:latin typeface="Georgia" pitchFamily="18" charset="0"/>
            </a:endParaRPr>
          </a:p>
          <a:p>
            <a:r>
              <a:rPr lang="en-GB" sz="1400">
                <a:solidFill>
                  <a:srgbClr val="263039"/>
                </a:solidFill>
                <a:latin typeface="Georgia" pitchFamily="18" charset="0"/>
              </a:rPr>
              <a:t>Historia  Wyke to unikalna historia marki rodzinnej </a:t>
            </a:r>
          </a:p>
          <a:p>
            <a:endParaRPr lang="en-GB" sz="1400">
              <a:solidFill>
                <a:srgbClr val="263039"/>
              </a:solidFill>
              <a:latin typeface="Georgia" pitchFamily="18" charset="0"/>
            </a:endParaRPr>
          </a:p>
          <a:p>
            <a:r>
              <a:rPr lang="en-GB" sz="1400">
                <a:solidFill>
                  <a:srgbClr val="263039"/>
                </a:solidFill>
                <a:latin typeface="Georgia" pitchFamily="18" charset="0"/>
              </a:rPr>
              <a:t>Najlepiej sprzedająca się marka  cheddaru we Francji. Sprzedaje sie w 150 innych krajach</a:t>
            </a:r>
          </a:p>
          <a:p>
            <a:r>
              <a:rPr lang="en-GB" sz="1400">
                <a:solidFill>
                  <a:srgbClr val="263039"/>
                </a:solidFill>
                <a:latin typeface="Georgia" pitchFamily="18" charset="0"/>
              </a:rPr>
              <a:t> na całym świecie </a:t>
            </a:r>
          </a:p>
          <a:p>
            <a:endParaRPr lang="en-GB" sz="1400">
              <a:solidFill>
                <a:srgbClr val="263039"/>
              </a:solidFill>
              <a:latin typeface="Georgia" pitchFamily="18" charset="0"/>
            </a:endParaRPr>
          </a:p>
          <a:p>
            <a:r>
              <a:rPr lang="en-GB" sz="1400">
                <a:solidFill>
                  <a:srgbClr val="263039"/>
                </a:solidFill>
                <a:latin typeface="Georgia" pitchFamily="18" charset="0"/>
              </a:rPr>
              <a:t>Doświadczony zespół profesjonalistów</a:t>
            </a:r>
          </a:p>
          <a:p>
            <a:endParaRPr lang="en-GB" sz="1400">
              <a:solidFill>
                <a:srgbClr val="263039"/>
              </a:solidFill>
              <a:latin typeface="Georgia" pitchFamily="18" charset="0"/>
            </a:endParaRPr>
          </a:p>
          <a:p>
            <a:r>
              <a:rPr lang="en-GB" sz="1400">
                <a:solidFill>
                  <a:srgbClr val="263039"/>
                </a:solidFill>
                <a:latin typeface="Georgia" pitchFamily="18" charset="0"/>
              </a:rPr>
              <a:t>Prowadzimy naszą firme w sposób zrównoważony</a:t>
            </a:r>
          </a:p>
          <a:p>
            <a:endParaRPr lang="en-GB" sz="1400">
              <a:solidFill>
                <a:srgbClr val="263039"/>
              </a:solidFill>
              <a:latin typeface="Georgia" pitchFamily="18" charset="0"/>
            </a:endParaRPr>
          </a:p>
          <a:p>
            <a:r>
              <a:rPr lang="en-GB" sz="1400">
                <a:solidFill>
                  <a:srgbClr val="263039"/>
                </a:solidFill>
                <a:latin typeface="Georgia" pitchFamily="18" charset="0"/>
              </a:rPr>
              <a:t>Wyke to pierwsza marka narodowa w branży spożywczej, korzystająca z “zielonej energii”</a:t>
            </a:r>
          </a:p>
          <a:p>
            <a:r>
              <a:rPr lang="en-GB" sz="1400">
                <a:solidFill>
                  <a:srgbClr val="263039"/>
                </a:solidFill>
                <a:latin typeface="Georgia" pitchFamily="18" charset="0"/>
              </a:rPr>
              <a:t>  w 100% samowystarczalna </a:t>
            </a:r>
          </a:p>
          <a:p>
            <a:endParaRPr lang="en-GB" sz="1400">
              <a:solidFill>
                <a:srgbClr val="263039"/>
              </a:solidFill>
              <a:latin typeface="Georgia" pitchFamily="18" charset="0"/>
            </a:endParaRPr>
          </a:p>
          <a:p>
            <a:r>
              <a:rPr lang="en-GB" sz="1400">
                <a:solidFill>
                  <a:srgbClr val="263039"/>
                </a:solidFill>
                <a:latin typeface="Georgia" pitchFamily="18" charset="0"/>
              </a:rPr>
              <a:t>Jesteśmy efektywni, różnorodni, dobrze inwestujemy i zorientowani w przyszłość</a:t>
            </a:r>
          </a:p>
          <a:p>
            <a:endParaRPr lang="en-GB" sz="1400">
              <a:solidFill>
                <a:srgbClr val="263039"/>
              </a:solidFill>
              <a:latin typeface="Georgia" pitchFamily="18" charset="0"/>
            </a:endParaRPr>
          </a:p>
          <a:p>
            <a:endParaRPr lang="en-GB" sz="1400">
              <a:solidFill>
                <a:srgbClr val="263039"/>
              </a:solidFill>
              <a:latin typeface="Georgia" pitchFamily="18" charset="0"/>
            </a:endParaRPr>
          </a:p>
          <a:p>
            <a:r>
              <a:rPr lang="en-GB" sz="1400">
                <a:latin typeface="Calibri" pitchFamily="34" charset="0"/>
              </a:rPr>
              <a:t>				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370013" y="6096000"/>
            <a:ext cx="914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GB" sz="1400" i="1">
                <a:latin typeface="Calibri" pitchFamily="34" charset="0"/>
              </a:rPr>
              <a:t>‘’To coś, z czego dumni byliby nasi przodkowie, jak również I nasze dzieci.</a:t>
            </a:r>
            <a:r>
              <a:rPr lang="en-GB" sz="1600" i="1">
                <a:latin typeface="Calibri" pitchFamily="34" charset="0"/>
              </a:rPr>
              <a:t>”</a:t>
            </a:r>
            <a:r>
              <a:rPr lang="en-GB" sz="1600">
                <a:latin typeface="Calibri" pitchFamily="34" charset="0"/>
              </a:rPr>
              <a:t> </a:t>
            </a:r>
          </a:p>
        </p:txBody>
      </p:sp>
      <p:pic>
        <p:nvPicPr>
          <p:cNvPr id="27653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913" t="31520" r="21564" b="29134"/>
          <a:stretch>
            <a:fillRect/>
          </a:stretch>
        </p:blipFill>
        <p:spPr bwMode="auto">
          <a:xfrm>
            <a:off x="10514013" y="5227638"/>
            <a:ext cx="1258887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1"/>
          <p:cNvPicPr>
            <a:picLocks noChangeAspect="1"/>
          </p:cNvPicPr>
          <p:nvPr/>
        </p:nvPicPr>
        <p:blipFill>
          <a:blip r:embed="rId4"/>
          <a:srcRect t="22047" r="45660"/>
          <a:stretch>
            <a:fillRect/>
          </a:stretch>
        </p:blipFill>
        <p:spPr bwMode="auto">
          <a:xfrm>
            <a:off x="8397875" y="1636713"/>
            <a:ext cx="3057525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/>
          <p:cNvPicPr>
            <a:picLocks noChangeAspect="1"/>
          </p:cNvPicPr>
          <p:nvPr/>
        </p:nvPicPr>
        <p:blipFill>
          <a:blip r:embed="rId2"/>
          <a:srcRect l="-250" t="6654" r="250" b="17874"/>
          <a:stretch>
            <a:fillRect/>
          </a:stretch>
        </p:blipFill>
        <p:spPr bwMode="auto">
          <a:xfrm>
            <a:off x="-68263" y="0"/>
            <a:ext cx="12260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-60325" y="1973263"/>
            <a:ext cx="12252325" cy="1006475"/>
          </a:xfrm>
          <a:prstGeom prst="rect">
            <a:avLst/>
          </a:prstGeom>
          <a:effectLst>
            <a:outerShdw blurRad="228600" dist="508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“ PRAGNIEMY PROWADZIĆ NASZĄ DZIAŁALNOŚĆ W SPOSÓB MINIMALNIE WPŁYWAJĄCY NA ŚRODOWISKO SOMERSET. ŻYĆ W SYMBIOZIE Z NASZĄ PRZEPIĘKNĄ OKOLICĄ, KTÓRA ZAPEWNIA NAM JEDZENIE, PRZYCHODY I DOM.”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3063" y="1366838"/>
            <a:ext cx="3438525" cy="549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rapezoid 5"/>
          <p:cNvSpPr/>
          <p:nvPr/>
        </p:nvSpPr>
        <p:spPr>
          <a:xfrm rot="14620564">
            <a:off x="5316538" y="2947988"/>
            <a:ext cx="2336800" cy="4044950"/>
          </a:xfrm>
          <a:prstGeom prst="trapezoid">
            <a:avLst>
              <a:gd name="adj" fmla="val 46459"/>
            </a:avLst>
          </a:prstGeom>
          <a:solidFill>
            <a:srgbClr val="FFFFCC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17411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1025" y="1354138"/>
            <a:ext cx="5499100" cy="375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560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en-GB" altLang="en-US" sz="3000">
                <a:solidFill>
                  <a:srgbClr val="263039"/>
                </a:solidFill>
                <a:latin typeface="Georgia" pitchFamily="18" charset="0"/>
              </a:rPr>
              <a:t>TYLKO 15 </a:t>
            </a:r>
            <a:r>
              <a:rPr lang="en-US" altLang="en-US" sz="3000">
                <a:solidFill>
                  <a:srgbClr val="263039"/>
                </a:solidFill>
                <a:latin typeface="Georgia" pitchFamily="18" charset="0"/>
              </a:rPr>
              <a:t>MIL OD MIASTA CHEDDAR</a:t>
            </a:r>
            <a:endParaRPr lang="en-GB" altLang="en-US" sz="3000">
              <a:solidFill>
                <a:srgbClr val="263039"/>
              </a:solidFill>
              <a:latin typeface="Georgia" pitchFamily="18" charset="0"/>
            </a:endParaRPr>
          </a:p>
        </p:txBody>
      </p:sp>
      <p:sp>
        <p:nvSpPr>
          <p:cNvPr id="17413" name="Text Box 12"/>
          <p:cNvSpPr txBox="1">
            <a:spLocks noChangeArrowheads="1"/>
          </p:cNvSpPr>
          <p:nvPr/>
        </p:nvSpPr>
        <p:spPr bwMode="auto">
          <a:xfrm>
            <a:off x="347663" y="1466850"/>
            <a:ext cx="2182812" cy="481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en-US">
                <a:latin typeface="Georgia" pitchFamily="18" charset="0"/>
              </a:rPr>
              <a:t>Prowadzimy nasze gospodarstwo</a:t>
            </a:r>
            <a:endParaRPr lang="en-GB" altLang="en-US">
              <a:latin typeface="Georgia" pitchFamily="18" charset="0"/>
            </a:endParaRPr>
          </a:p>
          <a:p>
            <a:r>
              <a:rPr lang="pl-PL" altLang="en-US">
                <a:latin typeface="Georgia" pitchFamily="18" charset="0"/>
              </a:rPr>
              <a:t> i robimy nasz Cheddar w Wyke Champflower</a:t>
            </a:r>
          </a:p>
          <a:p>
            <a:r>
              <a:rPr lang="pl-PL" altLang="en-US">
                <a:latin typeface="Georgia" pitchFamily="18" charset="0"/>
              </a:rPr>
              <a:t>w Somerset, blisko prawdziwego domu cheddaru.</a:t>
            </a:r>
            <a:endParaRPr lang="en-GB" altLang="en-US">
              <a:latin typeface="Georgia" pitchFamily="18" charset="0"/>
            </a:endParaRPr>
          </a:p>
          <a:p>
            <a:endParaRPr lang="pl-PL" altLang="en-US">
              <a:latin typeface="Georgia" pitchFamily="18" charset="0"/>
            </a:endParaRPr>
          </a:p>
          <a:p>
            <a:r>
              <a:rPr lang="pl-PL" altLang="en-US">
                <a:latin typeface="Georgia" pitchFamily="18" charset="0"/>
              </a:rPr>
              <a:t> </a:t>
            </a:r>
            <a:r>
              <a:rPr lang="pl-PL" altLang="en-US" sz="1400">
                <a:latin typeface="Georgia" pitchFamily="18" charset="0"/>
              </a:rPr>
              <a:t>(Nasza wioska została nazwana 'Wyke Champfleur' co oznacza 'pola kwiatów' Wyke przez francuskiego "gościa" po inwazji Normanów pod koniec 11 wieku).</a:t>
            </a:r>
            <a:endParaRPr lang="en-GB" altLang="en-US" sz="1400">
              <a:latin typeface="Georgia" pitchFamily="18" charset="0"/>
            </a:endParaRPr>
          </a:p>
          <a:p>
            <a:endParaRPr lang="en-GB" altLang="en-US">
              <a:latin typeface="Georgia" pitchFamily="18" charset="0"/>
            </a:endParaRPr>
          </a:p>
          <a:p>
            <a:endParaRPr lang="en-GB" altLang="en-US" sz="1400" i="1">
              <a:latin typeface="Georgia" pitchFamily="18" charset="0"/>
            </a:endParaRPr>
          </a:p>
        </p:txBody>
      </p:sp>
      <p:sp>
        <p:nvSpPr>
          <p:cNvPr id="17414" name="Oval 16"/>
          <p:cNvSpPr>
            <a:spLocks noChangeArrowheads="1"/>
          </p:cNvSpPr>
          <p:nvPr/>
        </p:nvSpPr>
        <p:spPr bwMode="auto">
          <a:xfrm>
            <a:off x="9937750" y="3751263"/>
            <a:ext cx="101600" cy="98425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altLang="en-US" sz="1000">
              <a:solidFill>
                <a:schemeClr val="bg1"/>
              </a:solidFill>
            </a:endParaRPr>
          </a:p>
        </p:txBody>
      </p:sp>
      <p:sp>
        <p:nvSpPr>
          <p:cNvPr id="17415" name="Oval 17"/>
          <p:cNvSpPr>
            <a:spLocks noChangeArrowheads="1"/>
          </p:cNvSpPr>
          <p:nvPr/>
        </p:nvSpPr>
        <p:spPr bwMode="auto">
          <a:xfrm>
            <a:off x="9426575" y="2855913"/>
            <a:ext cx="111125" cy="111125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altLang="en-US" sz="1000">
              <a:solidFill>
                <a:schemeClr val="bg1"/>
              </a:solidFill>
            </a:endParaRPr>
          </a:p>
        </p:txBody>
      </p:sp>
      <p:sp>
        <p:nvSpPr>
          <p:cNvPr id="17416" name="TextBox 1"/>
          <p:cNvSpPr txBox="1">
            <a:spLocks noChangeArrowheads="1"/>
          </p:cNvSpPr>
          <p:nvPr/>
        </p:nvSpPr>
        <p:spPr bwMode="auto">
          <a:xfrm>
            <a:off x="10799763" y="1243013"/>
            <a:ext cx="1184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latin typeface="Georgia" pitchFamily="18" charset="0"/>
              </a:rPr>
              <a:t>Cheddar Town</a:t>
            </a:r>
          </a:p>
        </p:txBody>
      </p:sp>
      <p:sp>
        <p:nvSpPr>
          <p:cNvPr id="17417" name="TextBox 11"/>
          <p:cNvSpPr txBox="1">
            <a:spLocks noChangeArrowheads="1"/>
          </p:cNvSpPr>
          <p:nvPr/>
        </p:nvSpPr>
        <p:spPr bwMode="auto">
          <a:xfrm>
            <a:off x="10353675" y="4521200"/>
            <a:ext cx="1519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latin typeface="Georgia" pitchFamily="18" charset="0"/>
              </a:rPr>
              <a:t>Wyke Champflower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0055225" y="3846513"/>
            <a:ext cx="484188" cy="6953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9548813" y="1498600"/>
            <a:ext cx="1314450" cy="14065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420" name="Picture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95300" y="5138738"/>
            <a:ext cx="2574925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1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88550" y="4691063"/>
            <a:ext cx="3121025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39275" y="1196975"/>
            <a:ext cx="2530475" cy="382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50738">
            <a:off x="428625" y="2743200"/>
            <a:ext cx="3716338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6"/>
          <p:cNvSpPr txBox="1">
            <a:spLocks noChangeArrowheads="1"/>
          </p:cNvSpPr>
          <p:nvPr/>
        </p:nvSpPr>
        <p:spPr bwMode="auto">
          <a:xfrm>
            <a:off x="0" y="341313"/>
            <a:ext cx="1218723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700">
                <a:solidFill>
                  <a:schemeClr val="bg1"/>
                </a:solidFill>
                <a:latin typeface="Georgia" pitchFamily="18" charset="0"/>
              </a:rPr>
              <a:t>NASZA HISTORIA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392738" y="944563"/>
            <a:ext cx="1325562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438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60800" y="1116013"/>
            <a:ext cx="3035300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789165">
            <a:off x="6604000" y="3317875"/>
            <a:ext cx="341312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TextBox 9"/>
          <p:cNvSpPr txBox="1">
            <a:spLocks noChangeArrowheads="1"/>
          </p:cNvSpPr>
          <p:nvPr/>
        </p:nvSpPr>
        <p:spPr bwMode="auto">
          <a:xfrm rot="800876">
            <a:off x="6391275" y="6037263"/>
            <a:ext cx="294640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700">
                <a:solidFill>
                  <a:schemeClr val="bg1"/>
                </a:solidFill>
                <a:latin typeface="Georgia" pitchFamily="18" charset="0"/>
              </a:rPr>
              <a:t>DZIADEK TOM</a:t>
            </a:r>
          </a:p>
        </p:txBody>
      </p:sp>
      <p:sp>
        <p:nvSpPr>
          <p:cNvPr id="18441" name="TextBox 10"/>
          <p:cNvSpPr txBox="1">
            <a:spLocks noChangeArrowheads="1"/>
          </p:cNvSpPr>
          <p:nvPr/>
        </p:nvSpPr>
        <p:spPr bwMode="auto">
          <a:xfrm>
            <a:off x="10020300" y="5057775"/>
            <a:ext cx="165735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700">
                <a:solidFill>
                  <a:schemeClr val="bg1"/>
                </a:solidFill>
                <a:latin typeface="Georgia" pitchFamily="18" charset="0"/>
              </a:rPr>
              <a:t>WUJEK JIM</a:t>
            </a:r>
          </a:p>
        </p:txBody>
      </p:sp>
      <p:sp>
        <p:nvSpPr>
          <p:cNvPr id="18442" name="TextBox 11"/>
          <p:cNvSpPr txBox="1">
            <a:spLocks noChangeArrowheads="1"/>
          </p:cNvSpPr>
          <p:nvPr/>
        </p:nvSpPr>
        <p:spPr bwMode="auto">
          <a:xfrm>
            <a:off x="4862513" y="5194300"/>
            <a:ext cx="10318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700">
                <a:solidFill>
                  <a:schemeClr val="bg1"/>
                </a:solidFill>
                <a:latin typeface="Georgia" pitchFamily="18" charset="0"/>
              </a:rPr>
              <a:t>TATA</a:t>
            </a:r>
          </a:p>
        </p:txBody>
      </p:sp>
      <p:sp>
        <p:nvSpPr>
          <p:cNvPr id="18443" name="TextBox 12"/>
          <p:cNvSpPr txBox="1">
            <a:spLocks noChangeArrowheads="1"/>
          </p:cNvSpPr>
          <p:nvPr/>
        </p:nvSpPr>
        <p:spPr bwMode="auto">
          <a:xfrm rot="759061">
            <a:off x="933450" y="5715000"/>
            <a:ext cx="158908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700">
                <a:solidFill>
                  <a:schemeClr val="bg1"/>
                </a:solidFill>
                <a:latin typeface="Georgia" pitchFamily="18" charset="0"/>
              </a:rPr>
              <a:t>MLECZARZE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 descr="203471318_Wyke_Presentation_Template_No_Copy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"/>
            <a:ext cx="12176125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Box 4"/>
          <p:cNvSpPr txBox="1">
            <a:spLocks noChangeArrowheads="1"/>
          </p:cNvSpPr>
          <p:nvPr/>
        </p:nvSpPr>
        <p:spPr bwMode="auto">
          <a:xfrm>
            <a:off x="4103688" y="374650"/>
            <a:ext cx="4056062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rgbClr val="263039"/>
                </a:solidFill>
                <a:latin typeface="Georgia" pitchFamily="18" charset="0"/>
              </a:rPr>
              <a:t>CIEKAWOSTKI </a:t>
            </a:r>
          </a:p>
          <a:p>
            <a:pPr algn="ctr"/>
            <a:r>
              <a:rPr lang="en-US" sz="3200">
                <a:solidFill>
                  <a:srgbClr val="263039"/>
                </a:solidFill>
                <a:latin typeface="Georgia" pitchFamily="18" charset="0"/>
              </a:rPr>
              <a:t> O WYKE</a:t>
            </a:r>
          </a:p>
          <a:p>
            <a:pPr algn="ctr"/>
            <a:endParaRPr lang="en-US" sz="2800">
              <a:latin typeface="Georgia" pitchFamily="18" charset="0"/>
            </a:endParaRPr>
          </a:p>
        </p:txBody>
      </p:sp>
      <p:sp>
        <p:nvSpPr>
          <p:cNvPr id="19459" name="object 11"/>
          <p:cNvSpPr txBox="1">
            <a:spLocks noChangeArrowheads="1"/>
          </p:cNvSpPr>
          <p:nvPr/>
        </p:nvSpPr>
        <p:spPr bwMode="auto">
          <a:xfrm>
            <a:off x="1533525" y="1690688"/>
            <a:ext cx="332263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1113">
              <a:lnSpc>
                <a:spcPct val="110000"/>
              </a:lnSpc>
            </a:pPr>
            <a:r>
              <a:rPr lang="en-US" sz="1400">
                <a:solidFill>
                  <a:srgbClr val="263039"/>
                </a:solidFill>
                <a:latin typeface="Georgia" pitchFamily="18" charset="0"/>
              </a:rPr>
              <a:t>Wyke </a:t>
            </a:r>
            <a:r>
              <a:rPr lang="en-GB" sz="1400">
                <a:solidFill>
                  <a:srgbClr val="263039"/>
                </a:solidFill>
                <a:latin typeface="Georgia" pitchFamily="18" charset="0"/>
              </a:rPr>
              <a:t>jest</a:t>
            </a:r>
            <a:r>
              <a:rPr lang="en-US" sz="1400">
                <a:solidFill>
                  <a:srgbClr val="263039"/>
                </a:solidFill>
                <a:latin typeface="Georgia" pitchFamily="18" charset="0"/>
              </a:rPr>
              <a:t> 150</a:t>
            </a:r>
            <a:r>
              <a:rPr lang="en-GB" sz="1400">
                <a:solidFill>
                  <a:srgbClr val="263039"/>
                </a:solidFill>
                <a:latin typeface="Georgia" pitchFamily="18" charset="0"/>
              </a:rPr>
              <a:t>-</a:t>
            </a:r>
            <a:r>
              <a:rPr lang="en-US" sz="1400">
                <a:solidFill>
                  <a:srgbClr val="263039"/>
                </a:solidFill>
                <a:latin typeface="Georgia" pitchFamily="18" charset="0"/>
              </a:rPr>
              <a:t> </a:t>
            </a:r>
            <a:r>
              <a:rPr lang="en-GB" sz="1400">
                <a:solidFill>
                  <a:srgbClr val="263039"/>
                </a:solidFill>
                <a:latin typeface="Georgia" pitchFamily="18" charset="0"/>
              </a:rPr>
              <a:t>letnią rodzinna firmą produkującą ser</a:t>
            </a:r>
            <a:r>
              <a:rPr lang="en-US" sz="1400">
                <a:solidFill>
                  <a:srgbClr val="263039"/>
                </a:solidFill>
                <a:latin typeface="Georgia" pitchFamily="18" charset="0"/>
              </a:rPr>
              <a:t> </a:t>
            </a:r>
          </a:p>
        </p:txBody>
      </p:sp>
      <p:sp>
        <p:nvSpPr>
          <p:cNvPr id="19460" name="object 11"/>
          <p:cNvSpPr txBox="1">
            <a:spLocks noChangeArrowheads="1"/>
          </p:cNvSpPr>
          <p:nvPr/>
        </p:nvSpPr>
        <p:spPr bwMode="auto">
          <a:xfrm>
            <a:off x="1533525" y="2574925"/>
            <a:ext cx="35433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1113">
              <a:lnSpc>
                <a:spcPct val="110000"/>
              </a:lnSpc>
            </a:pPr>
            <a:r>
              <a:rPr lang="en-GB" sz="1400" b="1">
                <a:solidFill>
                  <a:srgbClr val="263039"/>
                </a:solidFill>
                <a:latin typeface="Georgia" pitchFamily="18" charset="0"/>
              </a:rPr>
              <a:t>Gospodarstwo rodzinne 1500 akrów</a:t>
            </a:r>
          </a:p>
          <a:p>
            <a:pPr marL="11113">
              <a:lnSpc>
                <a:spcPct val="110000"/>
              </a:lnSpc>
            </a:pPr>
            <a:r>
              <a:rPr lang="en-GB" sz="1400" b="1">
                <a:solidFill>
                  <a:srgbClr val="263039"/>
                </a:solidFill>
                <a:latin typeface="Georgia" pitchFamily="18" charset="0"/>
              </a:rPr>
              <a:t> i 1000 dojnych krów w Somerset</a:t>
            </a:r>
            <a:endParaRPr lang="en-US" sz="1400" b="1">
              <a:solidFill>
                <a:srgbClr val="263039"/>
              </a:solidFill>
              <a:latin typeface="Georgia" pitchFamily="18" charset="0"/>
            </a:endParaRPr>
          </a:p>
        </p:txBody>
      </p:sp>
      <p:sp>
        <p:nvSpPr>
          <p:cNvPr id="19461" name="object 11"/>
          <p:cNvSpPr txBox="1">
            <a:spLocks noChangeArrowheads="1"/>
          </p:cNvSpPr>
          <p:nvPr/>
        </p:nvSpPr>
        <p:spPr bwMode="auto">
          <a:xfrm>
            <a:off x="1533525" y="3532188"/>
            <a:ext cx="365283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1113">
              <a:lnSpc>
                <a:spcPct val="110000"/>
              </a:lnSpc>
            </a:pPr>
            <a:r>
              <a:rPr lang="en-US" sz="1400">
                <a:solidFill>
                  <a:srgbClr val="263039"/>
                </a:solidFill>
                <a:latin typeface="Georgia" pitchFamily="18" charset="0"/>
              </a:rPr>
              <a:t>Pozyskujemy mleko ze 110 lokalnych gospodarstw w obrębie 35 mil od mleczarni</a:t>
            </a:r>
          </a:p>
        </p:txBody>
      </p:sp>
      <p:sp>
        <p:nvSpPr>
          <p:cNvPr id="19462" name="object 11"/>
          <p:cNvSpPr txBox="1">
            <a:spLocks noChangeArrowheads="1"/>
          </p:cNvSpPr>
          <p:nvPr/>
        </p:nvSpPr>
        <p:spPr bwMode="auto">
          <a:xfrm>
            <a:off x="1533525" y="4494213"/>
            <a:ext cx="332263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1113">
              <a:lnSpc>
                <a:spcPct val="110000"/>
              </a:lnSpc>
            </a:pPr>
            <a:r>
              <a:rPr lang="en-US" sz="1400" b="1">
                <a:solidFill>
                  <a:srgbClr val="263039"/>
                </a:solidFill>
                <a:latin typeface="Georgia" pitchFamily="18" charset="0"/>
              </a:rPr>
              <a:t>Wyke przetwarza do 300 mil litrów  mleka rocznie</a:t>
            </a:r>
          </a:p>
        </p:txBody>
      </p:sp>
      <p:sp>
        <p:nvSpPr>
          <p:cNvPr id="19463" name="object 11"/>
          <p:cNvSpPr txBox="1">
            <a:spLocks noChangeArrowheads="1"/>
          </p:cNvSpPr>
          <p:nvPr/>
        </p:nvSpPr>
        <p:spPr bwMode="auto">
          <a:xfrm>
            <a:off x="1533525" y="5294313"/>
            <a:ext cx="38735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1113">
              <a:lnSpc>
                <a:spcPct val="110000"/>
              </a:lnSpc>
            </a:pPr>
            <a:r>
              <a:rPr lang="en-US" sz="1400">
                <a:solidFill>
                  <a:srgbClr val="263039"/>
                </a:solidFill>
                <a:latin typeface="Georgia" pitchFamily="18" charset="0"/>
              </a:rPr>
              <a:t>Wyke produkuje  5% cheddaru na  rynku UK</a:t>
            </a:r>
          </a:p>
          <a:p>
            <a:pPr marL="11113">
              <a:lnSpc>
                <a:spcPct val="110000"/>
              </a:lnSpc>
            </a:pPr>
            <a:r>
              <a:rPr lang="en-US" sz="1400">
                <a:solidFill>
                  <a:srgbClr val="263039"/>
                </a:solidFill>
                <a:latin typeface="Georgia" pitchFamily="18" charset="0"/>
              </a:rPr>
              <a:t> i  zaopatruje  25% gospodarstw domowych </a:t>
            </a:r>
          </a:p>
        </p:txBody>
      </p:sp>
      <p:sp>
        <p:nvSpPr>
          <p:cNvPr id="19464" name="object 11"/>
          <p:cNvSpPr txBox="1">
            <a:spLocks noChangeArrowheads="1"/>
          </p:cNvSpPr>
          <p:nvPr/>
        </p:nvSpPr>
        <p:spPr bwMode="auto">
          <a:xfrm>
            <a:off x="5621338" y="1757363"/>
            <a:ext cx="3862387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1113">
              <a:lnSpc>
                <a:spcPct val="110000"/>
              </a:lnSpc>
            </a:pPr>
            <a:r>
              <a:rPr lang="en-US" sz="1400" b="1">
                <a:solidFill>
                  <a:srgbClr val="263039"/>
                </a:solidFill>
                <a:latin typeface="Georgia" pitchFamily="18" charset="0"/>
              </a:rPr>
              <a:t>Sprzedaje się na brytyjskim rynku i w 160 innych krajach, w tym  w Carrefour we Francji</a:t>
            </a:r>
          </a:p>
        </p:txBody>
      </p:sp>
      <p:sp>
        <p:nvSpPr>
          <p:cNvPr id="19465" name="object 11"/>
          <p:cNvSpPr txBox="1">
            <a:spLocks noChangeArrowheads="1"/>
          </p:cNvSpPr>
          <p:nvPr/>
        </p:nvSpPr>
        <p:spPr bwMode="auto">
          <a:xfrm>
            <a:off x="5630863" y="2532063"/>
            <a:ext cx="3863975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1113">
              <a:lnSpc>
                <a:spcPct val="110000"/>
              </a:lnSpc>
            </a:pPr>
            <a:r>
              <a:rPr lang="en-US" sz="1400">
                <a:solidFill>
                  <a:srgbClr val="263039"/>
                </a:solidFill>
                <a:latin typeface="Georgia" pitchFamily="18" charset="0"/>
              </a:rPr>
              <a:t>Lider “ Green and Sustainable branding”</a:t>
            </a:r>
          </a:p>
        </p:txBody>
      </p:sp>
      <p:sp>
        <p:nvSpPr>
          <p:cNvPr id="19466" name="object 11"/>
          <p:cNvSpPr txBox="1">
            <a:spLocks noChangeArrowheads="1"/>
          </p:cNvSpPr>
          <p:nvPr/>
        </p:nvSpPr>
        <p:spPr bwMode="auto">
          <a:xfrm>
            <a:off x="5630863" y="4181475"/>
            <a:ext cx="40005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1113">
              <a:lnSpc>
                <a:spcPct val="110000"/>
              </a:lnSpc>
            </a:pPr>
            <a:r>
              <a:rPr lang="en-US" sz="1400" b="1">
                <a:solidFill>
                  <a:srgbClr val="263039"/>
                </a:solidFill>
                <a:latin typeface="Georgia" pitchFamily="18" charset="0"/>
              </a:rPr>
              <a:t>Food Manufacturing Awards ‘Dairy Company of the </a:t>
            </a:r>
            <a:br>
              <a:rPr lang="en-US" sz="1400" b="1">
                <a:solidFill>
                  <a:srgbClr val="263039"/>
                </a:solidFill>
                <a:latin typeface="Georgia" pitchFamily="18" charset="0"/>
              </a:rPr>
            </a:br>
            <a:r>
              <a:rPr lang="en-US" sz="1400" b="1">
                <a:solidFill>
                  <a:srgbClr val="263039"/>
                </a:solidFill>
                <a:latin typeface="Georgia" pitchFamily="18" charset="0"/>
              </a:rPr>
              <a:t>Year 2013’</a:t>
            </a:r>
          </a:p>
        </p:txBody>
      </p:sp>
      <p:sp>
        <p:nvSpPr>
          <p:cNvPr id="19467" name="object 11"/>
          <p:cNvSpPr txBox="1">
            <a:spLocks noChangeArrowheads="1"/>
          </p:cNvSpPr>
          <p:nvPr/>
        </p:nvSpPr>
        <p:spPr bwMode="auto">
          <a:xfrm>
            <a:off x="5621338" y="5130800"/>
            <a:ext cx="45037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1113">
              <a:lnSpc>
                <a:spcPct val="110000"/>
              </a:lnSpc>
            </a:pPr>
            <a:r>
              <a:rPr lang="en-US" sz="1400">
                <a:solidFill>
                  <a:srgbClr val="263039"/>
                </a:solidFill>
                <a:latin typeface="Georgia" pitchFamily="18" charset="0"/>
              </a:rPr>
              <a:t>Guardian Sustainable Business of the Year 2014 &amp; 2015</a:t>
            </a:r>
          </a:p>
        </p:txBody>
      </p:sp>
      <p:sp>
        <p:nvSpPr>
          <p:cNvPr id="19468" name="object 11"/>
          <p:cNvSpPr txBox="1">
            <a:spLocks noChangeArrowheads="1"/>
          </p:cNvSpPr>
          <p:nvPr/>
        </p:nvSpPr>
        <p:spPr bwMode="auto">
          <a:xfrm>
            <a:off x="5621338" y="5591175"/>
            <a:ext cx="4214812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1113">
              <a:lnSpc>
                <a:spcPct val="110000"/>
              </a:lnSpc>
            </a:pPr>
            <a:r>
              <a:rPr lang="en-US" sz="1400" b="1">
                <a:solidFill>
                  <a:srgbClr val="263039"/>
                </a:solidFill>
                <a:latin typeface="Georgia" pitchFamily="18" charset="0"/>
              </a:rPr>
              <a:t>Grocer Sustainable Supplier of the Year 2014</a:t>
            </a:r>
          </a:p>
        </p:txBody>
      </p:sp>
      <p:sp>
        <p:nvSpPr>
          <p:cNvPr id="19469" name="object 11"/>
          <p:cNvSpPr txBox="1">
            <a:spLocks noChangeArrowheads="1"/>
          </p:cNvSpPr>
          <p:nvPr/>
        </p:nvSpPr>
        <p:spPr bwMode="auto">
          <a:xfrm>
            <a:off x="5621338" y="3327400"/>
            <a:ext cx="386238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1113">
              <a:lnSpc>
                <a:spcPct val="110000"/>
              </a:lnSpc>
            </a:pPr>
            <a:r>
              <a:rPr lang="en-US" sz="1400">
                <a:solidFill>
                  <a:srgbClr val="263039"/>
                </a:solidFill>
                <a:latin typeface="Georgia" pitchFamily="18" charset="0"/>
              </a:rPr>
              <a:t>51 tys fanów na Facebooku</a:t>
            </a:r>
          </a:p>
        </p:txBody>
      </p:sp>
      <p:sp>
        <p:nvSpPr>
          <p:cNvPr id="19470" name="object 11"/>
          <p:cNvSpPr txBox="1">
            <a:spLocks noChangeArrowheads="1"/>
          </p:cNvSpPr>
          <p:nvPr/>
        </p:nvSpPr>
        <p:spPr bwMode="auto">
          <a:xfrm>
            <a:off x="5621338" y="3592513"/>
            <a:ext cx="3862387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1113">
              <a:lnSpc>
                <a:spcPct val="110000"/>
              </a:lnSpc>
            </a:pPr>
            <a:r>
              <a:rPr lang="en-US" sz="1400">
                <a:solidFill>
                  <a:srgbClr val="263039"/>
                </a:solidFill>
                <a:latin typeface="Georgia" pitchFamily="18" charset="0"/>
              </a:rPr>
              <a:t>25tys obserwujących na  Twitterze</a:t>
            </a:r>
          </a:p>
        </p:txBody>
      </p:sp>
      <p:pic>
        <p:nvPicPr>
          <p:cNvPr id="19471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83813" y="5002213"/>
            <a:ext cx="1390650" cy="138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2" name="Picture 1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75875" y="3771900"/>
            <a:ext cx="139065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3" name="Picture 2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20250" y="1417638"/>
            <a:ext cx="2290763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4" name="Rectangle 1"/>
          <p:cNvSpPr>
            <a:spLocks noChangeArrowheads="1"/>
          </p:cNvSpPr>
          <p:nvPr/>
        </p:nvSpPr>
        <p:spPr bwMode="auto">
          <a:xfrm>
            <a:off x="1011238" y="6094413"/>
            <a:ext cx="60960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6863" indent="-285750">
              <a:lnSpc>
                <a:spcPct val="110000"/>
              </a:lnSpc>
              <a:buFont typeface="Arial" charset="0"/>
              <a:buChar char="•"/>
            </a:pPr>
            <a:r>
              <a:rPr lang="en-GB" sz="1400">
                <a:solidFill>
                  <a:srgbClr val="263039"/>
                </a:solidFill>
                <a:latin typeface="Georgia" pitchFamily="18" charset="0"/>
              </a:rPr>
              <a:t>Największy przetwórca mleka organicznego w UK na sery, masło, skondensowane, odtłuszczone mleko( umowy z OMSCO)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/>
          </p:cNvPicPr>
          <p:nvPr/>
        </p:nvPicPr>
        <p:blipFill>
          <a:blip r:embed="rId2"/>
          <a:srcRect t="15071" b="15907"/>
          <a:stretch>
            <a:fillRect/>
          </a:stretch>
        </p:blipFill>
        <p:spPr bwMode="auto">
          <a:xfrm>
            <a:off x="188913" y="692150"/>
            <a:ext cx="12003087" cy="621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1" descr="203471318_Wyke_Presentation_Template_No_Copy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76125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3095625" y="363538"/>
            <a:ext cx="601821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800">
                <a:latin typeface="Georgia" pitchFamily="18" charset="0"/>
              </a:rPr>
              <a:t>WARIANTY EXPORTOWE</a:t>
            </a:r>
            <a:endParaRPr lang="en-US" sz="2800">
              <a:latin typeface="Georgia" pitchFamily="18" charset="0"/>
            </a:endParaRPr>
          </a:p>
          <a:p>
            <a:pPr algn="ctr"/>
            <a:endParaRPr lang="en-US" sz="280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/>
          </a:p>
        </p:txBody>
      </p:sp>
      <p:pic>
        <p:nvPicPr>
          <p:cNvPr id="2355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255838" y="1243013"/>
            <a:ext cx="7567612" cy="2165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00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‘Szanujemy ziemię,szanujemy zwierzęta,szanujemy środowisko. Tylko współpracując zgodnie z naturą, możemy produkować najlepszy Cheddar’</a:t>
            </a:r>
          </a:p>
          <a:p>
            <a:pPr algn="ctr">
              <a:defRPr/>
            </a:pPr>
            <a:endParaRPr lang="en-US" altLang="en-US" sz="2000" i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r>
              <a:rPr lang="en-US" altLang="en-US" sz="200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‘Jeżeli będziesz dbał o naturę, natura zadba o  Ciebie.’</a:t>
            </a:r>
          </a:p>
          <a:p>
            <a:pPr algn="ctr">
              <a:defRPr/>
            </a:pPr>
            <a:endParaRPr lang="en-US" altLang="en-US" i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r>
              <a:rPr lang="en-US" altLang="en-US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Roger Clothier c.1980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3C0C563DF5BF4381A4494C37018FD6" ma:contentTypeVersion="0" ma:contentTypeDescription="Create a new document." ma:contentTypeScope="" ma:versionID="8f27504d687410f0f6ba879c4c345bd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f8c6eb9a49bf3fb692e3b8f0123541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84AF2F3-D1BE-49A6-ADA5-16D9610BA75C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6233B24-818C-46CE-9E7B-68648BBA73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6413124-928D-4776-A85F-4E43F48C8B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1573</TotalTime>
  <Words>356</Words>
  <Application>Microsoft Office PowerPoint</Application>
  <PresentationFormat>Widescreen</PresentationFormat>
  <Paragraphs>57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Georgia</vt:lpstr>
      <vt:lpstr>Office Theme</vt:lpstr>
      <vt:lpstr>PowerPoint Presentation</vt:lpstr>
      <vt:lpstr>PowerPoint Presentation</vt:lpstr>
      <vt:lpstr>TYLKO 15 MIL OD MIASTA CHEDDAR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Clothier</dc:creator>
  <cp:lastModifiedBy>Laura Parry</cp:lastModifiedBy>
  <cp:revision>98</cp:revision>
  <dcterms:created xsi:type="dcterms:W3CDTF">2015-01-27T15:34:17Z</dcterms:created>
  <dcterms:modified xsi:type="dcterms:W3CDTF">2016-03-03T09:33:26Z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0x010100523C0C563DF5BF4381A4494C37018FD6</vt:lpwstr>
  </property>
</Properties>
</file>