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9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6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" y="0"/>
            <a:ext cx="12191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Shape 187"/>
          <p:cNvGrpSpPr/>
          <p:nvPr/>
        </p:nvGrpSpPr>
        <p:grpSpPr>
          <a:xfrm>
            <a:off x="-1" y="0"/>
            <a:ext cx="12192002" cy="6857999"/>
            <a:chOff x="0" y="-1"/>
            <a:chExt cx="12192002" cy="6858002"/>
          </a:xfrm>
        </p:grpSpPr>
        <p:pic>
          <p:nvPicPr>
            <p:cNvPr id="188" name="Shape 18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73883" y="0"/>
              <a:ext cx="3390498" cy="4363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Shape 18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29432" y="3692439"/>
              <a:ext cx="2673230" cy="3165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Shape 190"/>
            <p:cNvPicPr preferRelativeResize="0"/>
            <p:nvPr/>
          </p:nvPicPr>
          <p:blipFill rotWithShape="1">
            <a:blip r:embed="rId5">
              <a:alphaModFix/>
            </a:blip>
            <a:srcRect l="23625" r="22038"/>
            <a:stretch/>
          </p:blipFill>
          <p:spPr>
            <a:xfrm>
              <a:off x="0" y="0"/>
              <a:ext cx="3113590" cy="3692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Shape 19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340932" y="0"/>
              <a:ext cx="3041296" cy="4305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Shape 19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7289" y="3692439"/>
              <a:ext cx="4294711" cy="3165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Shape 193"/>
            <p:cNvPicPr preferRelativeResize="0"/>
            <p:nvPr/>
          </p:nvPicPr>
          <p:blipFill rotWithShape="1">
            <a:blip r:embed="rId8">
              <a:alphaModFix/>
            </a:blip>
            <a:srcRect r="3934"/>
            <a:stretch/>
          </p:blipFill>
          <p:spPr>
            <a:xfrm>
              <a:off x="2100805" y="3692439"/>
              <a:ext cx="3632287" cy="3165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Shape 194"/>
            <p:cNvPicPr preferRelativeResize="0"/>
            <p:nvPr/>
          </p:nvPicPr>
          <p:blipFill rotWithShape="1">
            <a:blip r:embed="rId9">
              <a:alphaModFix/>
            </a:blip>
            <a:srcRect l="13235" r="19122"/>
            <a:stretch/>
          </p:blipFill>
          <p:spPr>
            <a:xfrm>
              <a:off x="8558211" y="-1"/>
              <a:ext cx="3633788" cy="36924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Shape 195"/>
            <p:cNvPicPr preferRelativeResize="0"/>
            <p:nvPr/>
          </p:nvPicPr>
          <p:blipFill rotWithShape="1">
            <a:blip r:embed="rId10">
              <a:alphaModFix/>
            </a:blip>
            <a:srcRect l="34597" r="14052"/>
            <a:stretch/>
          </p:blipFill>
          <p:spPr>
            <a:xfrm>
              <a:off x="0" y="3692439"/>
              <a:ext cx="2340932" cy="316556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05"/>
            <a:ext cx="12175635" cy="684879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x="3889719" y="384173"/>
            <a:ext cx="4056903" cy="53540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899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Zusammenfassung</a:t>
            </a:r>
          </a:p>
        </p:txBody>
      </p:sp>
      <p:sp>
        <p:nvSpPr>
          <p:cNvPr id="202" name="Shape 202"/>
          <p:cNvSpPr txBox="1"/>
          <p:nvPr/>
        </p:nvSpPr>
        <p:spPr>
          <a:xfrm>
            <a:off x="1125311" y="1851372"/>
            <a:ext cx="8893175" cy="36394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Hochwertige Produkte auf dem Bauernhof in Somerset erzeugt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5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Die Geschichte Wykes ist die einmalige Geschichte einer Familienmarke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5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Die meistverkaufte Cheddarmarke in Frankreich, dazu Vertrieb in 150 Länder der Welt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5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Ehrfahrenes professionelles Team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5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Wir haben uns zu einer nachhaltige Geschäftsmodelle verpflichtet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5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Wyke ist die erste landesweite Lebensmittelmarke die sich selbst zu 100% durch Grüne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Energie versorgen kann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5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Wir sind effizient, leistungsfähig, diversifiziert und ‘Fit for the Future’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rgbClr val="263039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</a:p>
        </p:txBody>
      </p:sp>
      <p:sp>
        <p:nvSpPr>
          <p:cNvPr id="203" name="Shape 203"/>
          <p:cNvSpPr/>
          <p:nvPr/>
        </p:nvSpPr>
        <p:spPr>
          <a:xfrm>
            <a:off x="1370661" y="6095883"/>
            <a:ext cx="9144000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4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‘’Sowohl unsere Vorfahren als auch unsere Nachfahren wären auf diese Sachen stolz</a:t>
            </a:r>
            <a:r>
              <a:rPr lang="en-GB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04" name="Shape 204"/>
          <p:cNvPicPr preferRelativeResize="0"/>
          <p:nvPr/>
        </p:nvPicPr>
        <p:blipFill rotWithShape="1">
          <a:blip r:embed="rId4">
            <a:alphaModFix/>
          </a:blip>
          <a:srcRect l="57913" t="31520" r="21563" b="29134"/>
          <a:stretch/>
        </p:blipFill>
        <p:spPr>
          <a:xfrm>
            <a:off x="10514660" y="5228239"/>
            <a:ext cx="1258271" cy="135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5">
            <a:alphaModFix/>
          </a:blip>
          <a:srcRect t="22047" r="45660"/>
          <a:stretch/>
        </p:blipFill>
        <p:spPr>
          <a:xfrm>
            <a:off x="8397446" y="1637270"/>
            <a:ext cx="3057268" cy="3438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l="-250" t="6653" r="250" b="17874"/>
          <a:stretch/>
        </p:blipFill>
        <p:spPr>
          <a:xfrm>
            <a:off x="-69010" y="0"/>
            <a:ext cx="122610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/>
          <p:nvPr/>
        </p:nvSpPr>
        <p:spPr>
          <a:xfrm>
            <a:off x="-60384" y="1973480"/>
            <a:ext cx="12252385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000" b="0" i="0" u="none" strike="noStrike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 W</a:t>
            </a:r>
            <a:r>
              <a:rPr lang="en-GB" sz="2000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ir möchten unsere firma so betreiben, dass es die umwelt in somerset möglichst wenig </a:t>
            </a:r>
            <a:r>
              <a:rPr lang="en-GB" sz="2000" b="0" i="0" u="none" strike="noStrike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beeinträchtigt und, dass eine </a:t>
            </a:r>
            <a:r>
              <a:rPr lang="en-GB" sz="2000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wahrhafte symbiotische beziehung mit der landschaft entsteht,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000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die uns mit nahrung, einkommen und heimat versorgt</a:t>
            </a:r>
            <a:r>
              <a:rPr lang="en-GB" sz="2000" b="0" i="0" u="none" strike="noStrike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.”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3405" y="1240217"/>
            <a:ext cx="3437662" cy="5490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/>
        </p:nvSpPr>
        <p:spPr>
          <a:xfrm rot="-6979436">
            <a:off x="5315940" y="2948478"/>
            <a:ext cx="2337071" cy="4044652"/>
          </a:xfrm>
          <a:prstGeom prst="trapezoid">
            <a:avLst>
              <a:gd name="adj" fmla="val 46459"/>
            </a:avLst>
          </a:prstGeom>
          <a:solidFill>
            <a:srgbClr val="FFFFCC">
              <a:alpha val="67843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0237" y="1354645"/>
            <a:ext cx="5500487" cy="375148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title" idx="4294967295"/>
          </p:nvPr>
        </p:nvSpPr>
        <p:spPr>
          <a:xfrm>
            <a:off x="0" y="-71988"/>
            <a:ext cx="12192000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263039"/>
              </a:buClr>
              <a:buSzPct val="25000"/>
              <a:buFont typeface="Georgia"/>
              <a:buNone/>
            </a:pPr>
            <a:r>
              <a:rPr lang="en-GB" sz="3000" b="0" i="0" u="none" strike="noStrike" cap="small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Only 15 miles from the town of ‘Cheddar’</a:t>
            </a:r>
          </a:p>
        </p:txBody>
      </p:sp>
      <p:sp>
        <p:nvSpPr>
          <p:cNvPr id="106" name="Shape 106"/>
          <p:cNvSpPr txBox="1"/>
          <p:nvPr/>
        </p:nvSpPr>
        <p:spPr>
          <a:xfrm>
            <a:off x="347943" y="1466808"/>
            <a:ext cx="2182920" cy="35394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We farm and make our Cheddar in Wyke Champlower in Somerset, close to the true home of cheddar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(Our village was named ‘Wyke Champfleur’ meaning Wyke ‘fields of flowers’ by a French ‘visitor’ after the Norman invasion in the late 11 century.)</a:t>
            </a:r>
          </a:p>
        </p:txBody>
      </p:sp>
      <p:sp>
        <p:nvSpPr>
          <p:cNvPr id="107" name="Shape 107"/>
          <p:cNvSpPr/>
          <p:nvPr/>
        </p:nvSpPr>
        <p:spPr>
          <a:xfrm>
            <a:off x="9937039" y="3750596"/>
            <a:ext cx="101915" cy="9897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9426617" y="2855201"/>
            <a:ext cx="111292" cy="112034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 txBox="1"/>
          <p:nvPr/>
        </p:nvSpPr>
        <p:spPr>
          <a:xfrm>
            <a:off x="10800299" y="1242612"/>
            <a:ext cx="1183336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Cheddar Town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10353092" y="4520532"/>
            <a:ext cx="1519967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Wyke Champflower</a:t>
            </a:r>
          </a:p>
        </p:txBody>
      </p:sp>
      <p:cxnSp>
        <p:nvCxnSpPr>
          <p:cNvPr id="111" name="Shape 111"/>
          <p:cNvCxnSpPr/>
          <p:nvPr/>
        </p:nvCxnSpPr>
        <p:spPr>
          <a:xfrm rot="10800000">
            <a:off x="10055546" y="3846476"/>
            <a:ext cx="483586" cy="695124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cxnSp>
        <p:nvCxnSpPr>
          <p:cNvPr id="112" name="Shape 112"/>
          <p:cNvCxnSpPr/>
          <p:nvPr/>
        </p:nvCxnSpPr>
        <p:spPr>
          <a:xfrm flipH="1">
            <a:off x="9548298" y="1499250"/>
            <a:ext cx="1314587" cy="1406477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94802" y="5138228"/>
            <a:ext cx="2575047" cy="1931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88228" y="4690819"/>
            <a:ext cx="3121157" cy="2340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2276" y="9205"/>
            <a:ext cx="12175635" cy="6848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09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38639" y="1196951"/>
            <a:ext cx="2530917" cy="382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50738">
            <a:off x="428960" y="2742791"/>
            <a:ext cx="3715537" cy="307850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Shape 123"/>
          <p:cNvSpPr txBox="1"/>
          <p:nvPr/>
        </p:nvSpPr>
        <p:spPr>
          <a:xfrm>
            <a:off x="0" y="340654"/>
            <a:ext cx="12187907" cy="5058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707" cap="small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Unsere Geschichte</a:t>
            </a:r>
          </a:p>
        </p:txBody>
      </p:sp>
      <p:cxnSp>
        <p:nvCxnSpPr>
          <p:cNvPr id="124" name="Shape 124"/>
          <p:cNvCxnSpPr/>
          <p:nvPr/>
        </p:nvCxnSpPr>
        <p:spPr>
          <a:xfrm>
            <a:off x="5392276" y="944401"/>
            <a:ext cx="1326167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125" name="Shape 1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1457" y="1116673"/>
            <a:ext cx="3035155" cy="404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Shape 1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89165">
            <a:off x="6604000" y="3318078"/>
            <a:ext cx="3413760" cy="282846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 rot="800876">
            <a:off x="6359640" y="6033498"/>
            <a:ext cx="2947036" cy="6278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74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Großvater Tom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74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beim Melken  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10020260" y="5058453"/>
            <a:ext cx="1657594" cy="6278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74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Onkel Jim beim Mähen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863303" y="5193835"/>
            <a:ext cx="1031462" cy="35709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74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Vater</a:t>
            </a:r>
          </a:p>
        </p:txBody>
      </p:sp>
      <p:sp>
        <p:nvSpPr>
          <p:cNvPr id="130" name="Shape 130"/>
          <p:cNvSpPr txBox="1"/>
          <p:nvPr/>
        </p:nvSpPr>
        <p:spPr>
          <a:xfrm rot="759061">
            <a:off x="903040" y="5712061"/>
            <a:ext cx="1589466" cy="6278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74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Das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74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Melken-Team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05"/>
            <a:ext cx="12175635" cy="68487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4103078" y="374631"/>
            <a:ext cx="4056903" cy="10309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200" cap="small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Wyke Eckdaten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9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7" name="Shape 137"/>
          <p:cNvSpPr txBox="1"/>
          <p:nvPr/>
        </p:nvSpPr>
        <p:spPr>
          <a:xfrm>
            <a:off x="1533334" y="1690815"/>
            <a:ext cx="3322549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Wyke ist eine Familienfirma die seit 150 Jahre Käseprodukte erzeugt hat 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533333" y="2574925"/>
            <a:ext cx="3542826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In Familienbesitz: 1500 Acre und 1000 Milchkühe cows in Somerset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1533334" y="3532712"/>
            <a:ext cx="3652965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Milch wird von 110 zertifizierten Familien- betriebe in einem Umkreis von 35 Meilen 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x="1533334" y="4494464"/>
            <a:ext cx="3322549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Wyke verarbeitet bis zu 300 mio. Liter Milch pro Jahr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1533333" y="5293791"/>
            <a:ext cx="3873243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Wyke hat 5% UK-Marktanteil für Cheddarkäse und versorgt 25% alle UK Haushälte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5621092" y="1757156"/>
            <a:ext cx="3863186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Handelsverträge mit UK Handelsstellen und 160 Länder inc. Carrefour, France</a:t>
            </a:r>
          </a:p>
        </p:txBody>
      </p:sp>
      <p:sp>
        <p:nvSpPr>
          <p:cNvPr id="143" name="Shape 143"/>
          <p:cNvSpPr txBox="1"/>
          <p:nvPr/>
        </p:nvSpPr>
        <p:spPr>
          <a:xfrm>
            <a:off x="5631458" y="2531332"/>
            <a:ext cx="3863186" cy="4872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Marktführung in grüne- und  nachhaltige Markenpflege 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5631458" y="4181885"/>
            <a:ext cx="3999636" cy="7327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Food Manufacturing Awards ‘Dairy Company of the </a:t>
            </a:r>
            <a:b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Year 2013’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5621092" y="5130078"/>
            <a:ext cx="4504409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Guardian Sustainable Business of the Year 2014 &amp; 2015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5621092" y="5590930"/>
            <a:ext cx="4214385" cy="49090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 b="1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Grocer Sustainable Supplier of the Year 2014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5621092" y="3326905"/>
            <a:ext cx="3863186" cy="2454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51k Fans auf Facebook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5621092" y="3593232"/>
            <a:ext cx="3863186" cy="24545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280" marR="4912" lvl="0" indent="-12280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GB" sz="145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25k Follower auf Twitter</a:t>
            </a: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3915" y="5001489"/>
            <a:ext cx="1390384" cy="139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5696" y="3772419"/>
            <a:ext cx="1390384" cy="113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19690" y="1418012"/>
            <a:ext cx="2291881" cy="188827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/>
          <p:nvPr/>
        </p:nvSpPr>
        <p:spPr>
          <a:xfrm>
            <a:off x="1010708" y="6094483"/>
            <a:ext cx="6096000" cy="5663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98030" marR="4912" lvl="0" indent="-298030" algn="l" rtl="0">
              <a:lnSpc>
                <a:spcPct val="110000"/>
              </a:lnSpc>
              <a:spcBef>
                <a:spcPts val="0"/>
              </a:spcBef>
              <a:buClr>
                <a:srgbClr val="263039"/>
              </a:buClr>
              <a:buFont typeface="Arial"/>
              <a:buChar char="•"/>
            </a:pP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Größte Biomilch-Verarbeitung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 in UK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wegen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 Verträge für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Käse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,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Bu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tter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u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nd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entrahmte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Milchkonzentrat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en-GB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mit</a:t>
            </a:r>
            <a:r>
              <a:rPr lang="en-GB" sz="1400">
                <a:solidFill>
                  <a:srgbClr val="263039"/>
                </a:solidFill>
                <a:latin typeface="Georgia"/>
                <a:ea typeface="Georgia"/>
                <a:cs typeface="Georgia"/>
                <a:sym typeface="Georgia"/>
              </a:rPr>
              <a:t> OMSCO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 t="15071" b="15907"/>
          <a:stretch/>
        </p:blipFill>
        <p:spPr>
          <a:xfrm>
            <a:off x="189346" y="691660"/>
            <a:ext cx="12002653" cy="621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75635" cy="684879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/>
          <p:nvPr/>
        </p:nvSpPr>
        <p:spPr>
          <a:xfrm>
            <a:off x="3094880" y="363456"/>
            <a:ext cx="6018603" cy="9693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800" cap="small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Exportvariante 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899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" y="0"/>
            <a:ext cx="12191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/>
          <p:nvPr/>
        </p:nvSpPr>
        <p:spPr>
          <a:xfrm>
            <a:off x="2255109" y="1243784"/>
            <a:ext cx="7568512" cy="2185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000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‘Wir respektieren das Land, die Tiere und die Umwelt. Nur auf natürliche Art und Weise kann der beste Cheddarkäse produziert werden’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2000" i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000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‘So wie wir die Natur schonen, wird die Natur uns auch schonen.’</a:t>
            </a:r>
          </a:p>
          <a:p>
            <a:pPr marL="0" marR="0" lvl="0" indent="0" algn="ctr" rtl="0">
              <a:spcBef>
                <a:spcPts val="0"/>
              </a:spcBef>
              <a:buNone/>
            </a:pPr>
            <a:endParaRPr sz="1800" i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1800" i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Roger Clothier c.1980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Widescreen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Only 15 miles from the town of ‘Cheddar’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Parry</dc:creator>
  <cp:lastModifiedBy>Laura Parry</cp:lastModifiedBy>
  <cp:revision>1</cp:revision>
  <dcterms:modified xsi:type="dcterms:W3CDTF">2016-02-29T14:41:55Z</dcterms:modified>
</cp:coreProperties>
</file>