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382" r:id="rId5"/>
    <p:sldId id="381" r:id="rId6"/>
    <p:sldId id="383" r:id="rId7"/>
    <p:sldId id="361" r:id="rId8"/>
    <p:sldId id="362" r:id="rId9"/>
    <p:sldId id="392" r:id="rId10"/>
    <p:sldId id="389" r:id="rId11"/>
    <p:sldId id="390" r:id="rId12"/>
    <p:sldId id="385" r:id="rId13"/>
    <p:sldId id="341" r:id="rId14"/>
    <p:sldId id="355" r:id="rId15"/>
    <p:sldId id="37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41" autoAdjust="0"/>
    <p:restoredTop sz="94660"/>
  </p:normalViewPr>
  <p:slideViewPr>
    <p:cSldViewPr snapToGrid="0">
      <p:cViewPr varScale="1">
        <p:scale>
          <a:sx n="74" d="100"/>
          <a:sy n="74" d="100"/>
        </p:scale>
        <p:origin x="5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171649-3D8C-466C-938F-B61102D2694B}" type="datetimeFigureOut">
              <a:rPr lang="en-GB" smtClean="0"/>
              <a:t>23/02/2016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8D72C4-196E-4DC6-9CBE-8B984D5049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336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3747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49B81-A7D1-4397-A6E6-DABF55FF8A87}" type="datetimeFigureOut">
              <a:rPr lang="en-GB" smtClean="0"/>
              <a:t>23/02/2016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9024B-4100-4B6D-A722-06BA57D8FB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8333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49B81-A7D1-4397-A6E6-DABF55FF8A87}" type="datetimeFigureOut">
              <a:rPr lang="en-GB" smtClean="0"/>
              <a:t>23/02/2016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9024B-4100-4B6D-A722-06BA57D8FB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250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49B81-A7D1-4397-A6E6-DABF55FF8A87}" type="datetimeFigureOut">
              <a:rPr lang="en-GB" smtClean="0"/>
              <a:t>23/02/2016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9024B-4100-4B6D-A722-06BA57D8FB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4926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1374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49B81-A7D1-4397-A6E6-DABF55FF8A87}" type="datetimeFigureOut">
              <a:rPr lang="en-GB" smtClean="0"/>
              <a:t>23/02/2016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9024B-4100-4B6D-A722-06BA57D8FB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3636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49B81-A7D1-4397-A6E6-DABF55FF8A87}" type="datetimeFigureOut">
              <a:rPr lang="en-GB" smtClean="0"/>
              <a:t>23/02/2016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9024B-4100-4B6D-A722-06BA57D8FB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3061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49B81-A7D1-4397-A6E6-DABF55FF8A87}" type="datetimeFigureOut">
              <a:rPr lang="en-GB" smtClean="0"/>
              <a:t>23/02/2016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9024B-4100-4B6D-A722-06BA57D8FB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2675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49B81-A7D1-4397-A6E6-DABF55FF8A87}" type="datetimeFigureOut">
              <a:rPr lang="en-GB" smtClean="0"/>
              <a:t>23/02/2016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9024B-4100-4B6D-A722-06BA57D8FB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51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49B81-A7D1-4397-A6E6-DABF55FF8A87}" type="datetimeFigureOut">
              <a:rPr lang="en-GB" smtClean="0"/>
              <a:t>23/02/2016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9024B-4100-4B6D-A722-06BA57D8FB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706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49B81-A7D1-4397-A6E6-DABF55FF8A87}" type="datetimeFigureOut">
              <a:rPr lang="en-GB" smtClean="0"/>
              <a:t>23/02/2016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9024B-4100-4B6D-A722-06BA57D8FB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4238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49B81-A7D1-4397-A6E6-DABF55FF8A87}" type="datetimeFigureOut">
              <a:rPr lang="en-GB" smtClean="0"/>
              <a:t>23/02/2016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9024B-4100-4B6D-A722-06BA57D8FB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1601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49B81-A7D1-4397-A6E6-DABF55FF8A87}" type="datetimeFigureOut">
              <a:rPr lang="en-GB" smtClean="0"/>
              <a:t>23/02/2016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9024B-4100-4B6D-A722-06BA57D8FB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769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49B81-A7D1-4397-A6E6-DABF55FF8A87}" type="datetimeFigureOut">
              <a:rPr lang="en-GB" smtClean="0"/>
              <a:t>23/02/2016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9024B-4100-4B6D-A722-06BA57D8FB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250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1.jpeg"/><Relationship Id="rId7" Type="http://schemas.openxmlformats.org/officeDocument/2006/relationships/image" Target="../media/image2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10" Type="http://schemas.openxmlformats.org/officeDocument/2006/relationships/image" Target="../media/image27.jpeg"/><Relationship Id="rId4" Type="http://schemas.openxmlformats.org/officeDocument/2006/relationships/image" Target="../media/image22.jpeg"/><Relationship Id="rId9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683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85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2" y="0"/>
            <a:ext cx="12192002" cy="6858000"/>
            <a:chOff x="-1" y="-2"/>
            <a:chExt cx="12192002" cy="6858002"/>
          </a:xfrm>
        </p:grpSpPr>
        <p:pic>
          <p:nvPicPr>
            <p:cNvPr id="3" name="Picture 1" descr="\\wf-s6\shared\BIO GAS\David Cameron\_JMP8906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173884" y="0"/>
              <a:ext cx="3390499" cy="4363656"/>
            </a:xfrm>
            <a:prstGeom prst="rect">
              <a:avLst/>
            </a:prstGeom>
            <a:noFill/>
            <a:ln w="12700">
              <a:noFill/>
            </a:ln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29433" y="3692439"/>
              <a:ext cx="2673230" cy="316556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23625" r="22039"/>
            <a:stretch>
              <a:fillRect/>
            </a:stretch>
          </p:blipFill>
          <p:spPr bwMode="auto">
            <a:xfrm>
              <a:off x="-1" y="0"/>
              <a:ext cx="3113591" cy="3692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pic>
          <p:nvPicPr>
            <p:cNvPr id="6" name="Picture 2" descr="\\wf-s6\users\richard.clothier\Pictures\Richpics\adam and rich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72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0932" y="0"/>
              <a:ext cx="3041296" cy="4305781"/>
            </a:xfrm>
            <a:prstGeom prst="rect">
              <a:avLst/>
            </a:prstGeom>
            <a:noFill/>
            <a:ln w="12700">
              <a:noFill/>
            </a:ln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897289" y="3692440"/>
              <a:ext cx="4294712" cy="316556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34"/>
            <a:stretch/>
          </p:blipFill>
          <p:spPr>
            <a:xfrm>
              <a:off x="2100805" y="3692440"/>
              <a:ext cx="3632288" cy="316556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35" r="19122"/>
            <a:stretch/>
          </p:blipFill>
          <p:spPr>
            <a:xfrm>
              <a:off x="8558212" y="-2"/>
              <a:ext cx="3633789" cy="369244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97" r="14052"/>
            <a:stretch/>
          </p:blipFill>
          <p:spPr>
            <a:xfrm>
              <a:off x="0" y="3692439"/>
              <a:ext cx="2340932" cy="31655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37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3471318_Wyke_Presentation_Template_No_Cop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5"/>
            <a:ext cx="12175635" cy="68487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89719" y="384174"/>
            <a:ext cx="4056903" cy="535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99" dirty="0" smtClean="0">
                <a:latin typeface="Georgia"/>
                <a:cs typeface="Georgia"/>
              </a:rPr>
              <a:t>SUMMARY</a:t>
            </a:r>
            <a:endParaRPr lang="en-US" sz="2899" dirty="0">
              <a:latin typeface="Georgia"/>
              <a:cs typeface="Georgia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125311" y="1851372"/>
            <a:ext cx="8893175" cy="3639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50" dirty="0">
                <a:solidFill>
                  <a:srgbClr val="263039"/>
                </a:solidFill>
                <a:latin typeface="Georgia"/>
                <a:cs typeface="Georgia"/>
              </a:rPr>
              <a:t>Quality products produced on our Somerset farm</a:t>
            </a:r>
          </a:p>
          <a:p>
            <a:endParaRPr lang="en-GB" sz="1450" dirty="0">
              <a:solidFill>
                <a:srgbClr val="263039"/>
              </a:solidFill>
              <a:latin typeface="Georgia"/>
              <a:cs typeface="Georgia"/>
            </a:endParaRPr>
          </a:p>
          <a:p>
            <a:r>
              <a:rPr lang="en-GB" sz="1450" dirty="0">
                <a:solidFill>
                  <a:srgbClr val="263039"/>
                </a:solidFill>
                <a:latin typeface="Georgia"/>
                <a:cs typeface="Georgia"/>
              </a:rPr>
              <a:t>History of Wyke is a unique </a:t>
            </a:r>
            <a:r>
              <a:rPr lang="en-GB" sz="1450" dirty="0" smtClean="0">
                <a:solidFill>
                  <a:srgbClr val="263039"/>
                </a:solidFill>
                <a:latin typeface="Georgia"/>
                <a:cs typeface="Georgia"/>
              </a:rPr>
              <a:t>family brand story</a:t>
            </a:r>
          </a:p>
          <a:p>
            <a:endParaRPr lang="en-GB" sz="1450" dirty="0">
              <a:solidFill>
                <a:srgbClr val="263039"/>
              </a:solidFill>
              <a:latin typeface="Georgia"/>
              <a:cs typeface="Georgia"/>
            </a:endParaRPr>
          </a:p>
          <a:p>
            <a:r>
              <a:rPr lang="en-GB" sz="1450" dirty="0">
                <a:solidFill>
                  <a:srgbClr val="263039"/>
                </a:solidFill>
                <a:latin typeface="Georgia"/>
                <a:cs typeface="Georgia"/>
              </a:rPr>
              <a:t>B</a:t>
            </a:r>
            <a:r>
              <a:rPr lang="en-GB" sz="1450" dirty="0" smtClean="0">
                <a:solidFill>
                  <a:srgbClr val="263039"/>
                </a:solidFill>
                <a:latin typeface="Georgia"/>
                <a:cs typeface="Georgia"/>
              </a:rPr>
              <a:t>est selling cheddar brand in France and selling in 150 countries around the world</a:t>
            </a:r>
            <a:endParaRPr lang="en-GB" sz="1450" dirty="0">
              <a:solidFill>
                <a:srgbClr val="263039"/>
              </a:solidFill>
              <a:latin typeface="Georgia"/>
              <a:cs typeface="Georgia"/>
            </a:endParaRPr>
          </a:p>
          <a:p>
            <a:endParaRPr lang="en-GB" sz="1450" dirty="0">
              <a:solidFill>
                <a:srgbClr val="263039"/>
              </a:solidFill>
              <a:latin typeface="Georgia"/>
              <a:cs typeface="Georgia"/>
            </a:endParaRPr>
          </a:p>
          <a:p>
            <a:r>
              <a:rPr lang="en-GB" sz="1450" dirty="0" smtClean="0">
                <a:solidFill>
                  <a:srgbClr val="263039"/>
                </a:solidFill>
                <a:latin typeface="Georgia"/>
                <a:cs typeface="Georgia"/>
              </a:rPr>
              <a:t>Experienced professional </a:t>
            </a:r>
            <a:r>
              <a:rPr lang="en-GB" sz="1450" dirty="0">
                <a:solidFill>
                  <a:srgbClr val="263039"/>
                </a:solidFill>
                <a:latin typeface="Georgia"/>
                <a:cs typeface="Georgia"/>
              </a:rPr>
              <a:t>team</a:t>
            </a:r>
          </a:p>
          <a:p>
            <a:endParaRPr lang="en-GB" sz="1450" dirty="0">
              <a:solidFill>
                <a:srgbClr val="263039"/>
              </a:solidFill>
              <a:latin typeface="Georgia"/>
              <a:cs typeface="Georgia"/>
            </a:endParaRPr>
          </a:p>
          <a:p>
            <a:r>
              <a:rPr lang="en-GB" sz="1450" dirty="0">
                <a:solidFill>
                  <a:srgbClr val="263039"/>
                </a:solidFill>
                <a:latin typeface="Georgia"/>
                <a:cs typeface="Georgia"/>
              </a:rPr>
              <a:t>Committed </a:t>
            </a:r>
            <a:r>
              <a:rPr lang="en-GB" sz="1450" dirty="0" smtClean="0">
                <a:solidFill>
                  <a:srgbClr val="263039"/>
                </a:solidFill>
                <a:latin typeface="Georgia"/>
                <a:cs typeface="Georgia"/>
              </a:rPr>
              <a:t>to operating our business </a:t>
            </a:r>
            <a:r>
              <a:rPr lang="en-GB" sz="1450" dirty="0">
                <a:solidFill>
                  <a:srgbClr val="263039"/>
                </a:solidFill>
                <a:latin typeface="Georgia"/>
                <a:cs typeface="Georgia"/>
              </a:rPr>
              <a:t>in a sustainable </a:t>
            </a:r>
            <a:r>
              <a:rPr lang="en-GB" sz="1450" dirty="0" smtClean="0">
                <a:solidFill>
                  <a:srgbClr val="263039"/>
                </a:solidFill>
                <a:latin typeface="Georgia"/>
                <a:cs typeface="Georgia"/>
              </a:rPr>
              <a:t>way</a:t>
            </a:r>
            <a:endParaRPr lang="en-GB" sz="1450" dirty="0">
              <a:solidFill>
                <a:srgbClr val="263039"/>
              </a:solidFill>
              <a:latin typeface="Georgia"/>
              <a:cs typeface="Georgia"/>
            </a:endParaRPr>
          </a:p>
          <a:p>
            <a:endParaRPr lang="en-GB" sz="1450" dirty="0">
              <a:solidFill>
                <a:srgbClr val="263039"/>
              </a:solidFill>
              <a:latin typeface="Georgia"/>
              <a:cs typeface="Georgia"/>
            </a:endParaRPr>
          </a:p>
          <a:p>
            <a:r>
              <a:rPr lang="en-GB" sz="1450" dirty="0" err="1">
                <a:solidFill>
                  <a:srgbClr val="263039"/>
                </a:solidFill>
                <a:latin typeface="Georgia"/>
                <a:cs typeface="Georgia"/>
              </a:rPr>
              <a:t>Wyke</a:t>
            </a:r>
            <a:r>
              <a:rPr lang="en-GB" sz="1450" dirty="0">
                <a:solidFill>
                  <a:srgbClr val="263039"/>
                </a:solidFill>
                <a:latin typeface="Georgia"/>
                <a:cs typeface="Georgia"/>
              </a:rPr>
              <a:t> </a:t>
            </a:r>
            <a:r>
              <a:rPr lang="en-GB" sz="1450" dirty="0" smtClean="0">
                <a:solidFill>
                  <a:srgbClr val="263039"/>
                </a:solidFill>
                <a:latin typeface="Georgia"/>
                <a:cs typeface="Georgia"/>
              </a:rPr>
              <a:t>is the </a:t>
            </a:r>
            <a:r>
              <a:rPr lang="en-GB" sz="1450" dirty="0">
                <a:solidFill>
                  <a:srgbClr val="263039"/>
                </a:solidFill>
                <a:latin typeface="Georgia"/>
                <a:cs typeface="Georgia"/>
              </a:rPr>
              <a:t>first national food </a:t>
            </a:r>
            <a:r>
              <a:rPr lang="en-GB" sz="1450" dirty="0" smtClean="0">
                <a:solidFill>
                  <a:srgbClr val="263039"/>
                </a:solidFill>
                <a:latin typeface="Georgia"/>
                <a:cs typeface="Georgia"/>
              </a:rPr>
              <a:t>brand </a:t>
            </a:r>
            <a:r>
              <a:rPr lang="en-GB" sz="1450" dirty="0">
                <a:solidFill>
                  <a:srgbClr val="263039"/>
                </a:solidFill>
                <a:latin typeface="Georgia"/>
                <a:cs typeface="Georgia"/>
              </a:rPr>
              <a:t>to be 100% self sufficient in Green energy</a:t>
            </a:r>
          </a:p>
          <a:p>
            <a:endParaRPr lang="en-GB" sz="1450" dirty="0">
              <a:solidFill>
                <a:srgbClr val="263039"/>
              </a:solidFill>
              <a:latin typeface="Georgia"/>
              <a:cs typeface="Georgia"/>
            </a:endParaRPr>
          </a:p>
          <a:p>
            <a:r>
              <a:rPr lang="en-GB" sz="1450" dirty="0">
                <a:solidFill>
                  <a:srgbClr val="263039"/>
                </a:solidFill>
                <a:latin typeface="Georgia"/>
                <a:cs typeface="Georgia"/>
              </a:rPr>
              <a:t>We are </a:t>
            </a:r>
            <a:r>
              <a:rPr lang="en-GB" sz="1450" dirty="0" smtClean="0">
                <a:solidFill>
                  <a:srgbClr val="263039"/>
                </a:solidFill>
                <a:latin typeface="Georgia"/>
                <a:cs typeface="Georgia"/>
              </a:rPr>
              <a:t>efficient, well invested, diversified </a:t>
            </a:r>
            <a:r>
              <a:rPr lang="en-GB" sz="1450" dirty="0">
                <a:solidFill>
                  <a:srgbClr val="263039"/>
                </a:solidFill>
                <a:latin typeface="Georgia"/>
                <a:cs typeface="Georgia"/>
              </a:rPr>
              <a:t>and ‘</a:t>
            </a:r>
            <a:r>
              <a:rPr lang="en-GB" sz="1450" dirty="0" smtClean="0">
                <a:solidFill>
                  <a:srgbClr val="263039"/>
                </a:solidFill>
                <a:latin typeface="Georgia"/>
                <a:cs typeface="Georgia"/>
              </a:rPr>
              <a:t>Fit </a:t>
            </a:r>
            <a:r>
              <a:rPr lang="en-GB" sz="1450" dirty="0">
                <a:solidFill>
                  <a:srgbClr val="263039"/>
                </a:solidFill>
                <a:latin typeface="Georgia"/>
                <a:cs typeface="Georgia"/>
              </a:rPr>
              <a:t>for the Future’</a:t>
            </a:r>
          </a:p>
          <a:p>
            <a:endParaRPr lang="en-GB" sz="1400" dirty="0">
              <a:solidFill>
                <a:srgbClr val="263039"/>
              </a:solidFill>
              <a:latin typeface="Georgia"/>
              <a:cs typeface="Georgia"/>
            </a:endParaRPr>
          </a:p>
          <a:p>
            <a:endParaRPr lang="en-GB" sz="1400" dirty="0">
              <a:solidFill>
                <a:srgbClr val="263039"/>
              </a:solidFill>
              <a:latin typeface="Georgia"/>
              <a:cs typeface="Georgia"/>
            </a:endParaRPr>
          </a:p>
          <a:p>
            <a:r>
              <a:rPr lang="en-GB" sz="1400" dirty="0"/>
              <a:t>				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370661" y="6095884"/>
            <a:ext cx="914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GB" sz="1450" i="1" dirty="0" smtClean="0"/>
              <a:t>‘’It’s </a:t>
            </a:r>
            <a:r>
              <a:rPr lang="en-GB" sz="1450" i="1" dirty="0"/>
              <a:t>something that our ancestors would be proud of as well as our </a:t>
            </a:r>
            <a:r>
              <a:rPr lang="en-GB" sz="1450" i="1" dirty="0" smtClean="0"/>
              <a:t>children</a:t>
            </a:r>
            <a:r>
              <a:rPr lang="en-GB" sz="1600" i="1" dirty="0" smtClean="0"/>
              <a:t>”</a:t>
            </a:r>
            <a:r>
              <a:rPr lang="en-GB" sz="1600" dirty="0" smtClean="0"/>
              <a:t> </a:t>
            </a:r>
            <a:endParaRPr lang="en-GB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913" t="31520" r="21563" b="29134"/>
          <a:stretch/>
        </p:blipFill>
        <p:spPr>
          <a:xfrm>
            <a:off x="10514661" y="5228239"/>
            <a:ext cx="1258272" cy="13568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47" r="45660"/>
          <a:stretch/>
        </p:blipFill>
        <p:spPr>
          <a:xfrm>
            <a:off x="8397446" y="1637271"/>
            <a:ext cx="3057268" cy="343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3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0" t="6654" r="250" b="17874"/>
          <a:stretch/>
        </p:blipFill>
        <p:spPr>
          <a:xfrm>
            <a:off x="-69011" y="0"/>
            <a:ext cx="12261011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60385" y="1973480"/>
            <a:ext cx="12252385" cy="1323439"/>
          </a:xfrm>
          <a:prstGeom prst="rect">
            <a:avLst/>
          </a:prstGeom>
          <a:effectLst>
            <a:outerShdw blurRad="2286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sz="2000" cap="small" dirty="0" smtClean="0">
                <a:solidFill>
                  <a:schemeClr val="bg1"/>
                </a:solidFill>
                <a:effectLst>
                  <a:outerShdw blurRad="431800" dist="38100" dir="2700000" algn="tl">
                    <a:schemeClr val="tx1">
                      <a:alpha val="92000"/>
                    </a:schemeClr>
                  </a:outerShdw>
                </a:effectLst>
                <a:latin typeface="Georgia" panose="02040502050405020303" pitchFamily="18" charset="0"/>
                <a:cs typeface="Georgia"/>
              </a:rPr>
              <a:t>“ We </a:t>
            </a:r>
            <a:r>
              <a:rPr lang="en-GB" sz="2000" cap="small" dirty="0">
                <a:solidFill>
                  <a:schemeClr val="bg1"/>
                </a:solidFill>
                <a:effectLst>
                  <a:outerShdw blurRad="431800" dist="38100" dir="2700000" algn="tl">
                    <a:schemeClr val="tx1">
                      <a:alpha val="92000"/>
                    </a:schemeClr>
                  </a:outerShdw>
                </a:effectLst>
                <a:latin typeface="Georgia" panose="02040502050405020303" pitchFamily="18" charset="0"/>
                <a:cs typeface="Georgia"/>
              </a:rPr>
              <a:t>wish to operate our business in a way that has minimal </a:t>
            </a:r>
          </a:p>
          <a:p>
            <a:pPr algn="ctr"/>
            <a:r>
              <a:rPr lang="en-GB" sz="2000" cap="small" dirty="0">
                <a:solidFill>
                  <a:schemeClr val="bg1"/>
                </a:solidFill>
                <a:effectLst>
                  <a:outerShdw blurRad="431800" dist="38100" dir="2700000" algn="tl">
                    <a:schemeClr val="tx1">
                      <a:alpha val="92000"/>
                    </a:schemeClr>
                  </a:outerShdw>
                </a:effectLst>
                <a:latin typeface="Georgia" panose="02040502050405020303" pitchFamily="18" charset="0"/>
                <a:cs typeface="Georgia"/>
              </a:rPr>
              <a:t>impact on the Somerset environment and to create a </a:t>
            </a:r>
            <a:br>
              <a:rPr lang="en-GB" sz="2000" cap="small" dirty="0">
                <a:solidFill>
                  <a:schemeClr val="bg1"/>
                </a:solidFill>
                <a:effectLst>
                  <a:outerShdw blurRad="431800" dist="38100" dir="2700000" algn="tl">
                    <a:schemeClr val="tx1">
                      <a:alpha val="92000"/>
                    </a:schemeClr>
                  </a:outerShdw>
                </a:effectLst>
                <a:latin typeface="Georgia" panose="02040502050405020303" pitchFamily="18" charset="0"/>
                <a:cs typeface="Georgia"/>
              </a:rPr>
            </a:br>
            <a:r>
              <a:rPr lang="en-GB" sz="2000" cap="small" dirty="0">
                <a:solidFill>
                  <a:schemeClr val="bg1"/>
                </a:solidFill>
                <a:effectLst>
                  <a:outerShdw blurRad="431800" dist="38100" dir="2700000" algn="tl">
                    <a:schemeClr val="tx1">
                      <a:alpha val="92000"/>
                    </a:schemeClr>
                  </a:outerShdw>
                </a:effectLst>
                <a:latin typeface="Georgia" panose="02040502050405020303" pitchFamily="18" charset="0"/>
                <a:cs typeface="Georgia"/>
              </a:rPr>
              <a:t>truly symbiotic relationship with the countryside that</a:t>
            </a:r>
          </a:p>
          <a:p>
            <a:pPr algn="ctr"/>
            <a:r>
              <a:rPr lang="en-GB" sz="2000" cap="small" dirty="0">
                <a:solidFill>
                  <a:schemeClr val="bg1"/>
                </a:solidFill>
                <a:effectLst>
                  <a:outerShdw blurRad="431800" dist="38100" dir="2700000" algn="tl">
                    <a:schemeClr val="tx1">
                      <a:alpha val="92000"/>
                    </a:schemeClr>
                  </a:outerShdw>
                </a:effectLst>
                <a:latin typeface="Georgia" panose="02040502050405020303" pitchFamily="18" charset="0"/>
                <a:cs typeface="Georgia"/>
              </a:rPr>
              <a:t> provides our food, our income and our home.”</a:t>
            </a:r>
          </a:p>
        </p:txBody>
      </p:sp>
    </p:spTree>
    <p:extLst>
      <p:ext uri="{BB962C8B-B14F-4D97-AF65-F5344CB8AC3E}">
        <p14:creationId xmlns:p14="http://schemas.microsoft.com/office/powerpoint/2010/main" val="30203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405" y="1240218"/>
            <a:ext cx="3437663" cy="5490270"/>
          </a:xfrm>
          <a:prstGeom prst="rect">
            <a:avLst/>
          </a:prstGeom>
        </p:spPr>
      </p:pic>
      <p:sp>
        <p:nvSpPr>
          <p:cNvPr id="6" name="Trapezoid 5"/>
          <p:cNvSpPr/>
          <p:nvPr/>
        </p:nvSpPr>
        <p:spPr>
          <a:xfrm rot="14620564">
            <a:off x="5315940" y="2948478"/>
            <a:ext cx="2337071" cy="4044653"/>
          </a:xfrm>
          <a:prstGeom prst="trapezoid">
            <a:avLst>
              <a:gd name="adj" fmla="val 46459"/>
            </a:avLst>
          </a:prstGeom>
          <a:solidFill>
            <a:srgbClr val="FFFFCC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237" y="1354646"/>
            <a:ext cx="5500488" cy="3751485"/>
          </a:xfrm>
          <a:prstGeom prst="rect">
            <a:avLst/>
          </a:prstGeom>
        </p:spPr>
      </p:pic>
      <p:sp>
        <p:nvSpPr>
          <p:cNvPr id="1587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71988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GB" altLang="en-US" sz="3000" cap="small" dirty="0">
                <a:solidFill>
                  <a:srgbClr val="263039"/>
                </a:solidFill>
                <a:latin typeface="Georgia"/>
                <a:ea typeface="+mn-ea"/>
                <a:cs typeface="Georgia"/>
              </a:rPr>
              <a:t>Only </a:t>
            </a:r>
            <a:r>
              <a:rPr lang="en-GB" altLang="en-US" sz="3000" cap="small" dirty="0" smtClean="0">
                <a:solidFill>
                  <a:srgbClr val="263039"/>
                </a:solidFill>
                <a:latin typeface="Georgia"/>
                <a:ea typeface="+mn-ea"/>
                <a:cs typeface="Georgia"/>
              </a:rPr>
              <a:t>15 </a:t>
            </a:r>
            <a:r>
              <a:rPr lang="en-GB" altLang="en-US" sz="3000" cap="small" dirty="0">
                <a:solidFill>
                  <a:srgbClr val="263039"/>
                </a:solidFill>
                <a:latin typeface="Georgia"/>
                <a:ea typeface="+mn-ea"/>
                <a:cs typeface="Georgia"/>
              </a:rPr>
              <a:t>miles from the town of ‘</a:t>
            </a:r>
            <a:r>
              <a:rPr lang="en-GB" altLang="en-US" sz="3000" cap="small" dirty="0" smtClean="0">
                <a:solidFill>
                  <a:srgbClr val="263039"/>
                </a:solidFill>
                <a:latin typeface="Georgia"/>
                <a:ea typeface="+mn-ea"/>
                <a:cs typeface="Georgia"/>
              </a:rPr>
              <a:t>Cheddar’</a:t>
            </a:r>
            <a:endParaRPr lang="en-GB" altLang="en-US" sz="3000" cap="small" dirty="0">
              <a:solidFill>
                <a:srgbClr val="263039"/>
              </a:solidFill>
              <a:latin typeface="Georgia"/>
              <a:ea typeface="+mn-ea"/>
              <a:cs typeface="Georgia"/>
            </a:endParaRPr>
          </a:p>
        </p:txBody>
      </p:sp>
      <p:sp>
        <p:nvSpPr>
          <p:cNvPr id="158731" name="Text Box 12"/>
          <p:cNvSpPr txBox="1">
            <a:spLocks noChangeArrowheads="1"/>
          </p:cNvSpPr>
          <p:nvPr/>
        </p:nvSpPr>
        <p:spPr bwMode="auto">
          <a:xfrm>
            <a:off x="347944" y="1466808"/>
            <a:ext cx="2182921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dirty="0" smtClean="0">
                <a:latin typeface="Georgia" panose="02040502050405020303" pitchFamily="18" charset="0"/>
              </a:rPr>
              <a:t>We farm and make our Cheddar in Wyke </a:t>
            </a:r>
            <a:r>
              <a:rPr lang="en-GB" altLang="en-US" dirty="0" err="1" smtClean="0">
                <a:latin typeface="Georgia" panose="02040502050405020303" pitchFamily="18" charset="0"/>
              </a:rPr>
              <a:t>Champlower</a:t>
            </a:r>
            <a:r>
              <a:rPr lang="en-GB" altLang="en-US" dirty="0" smtClean="0">
                <a:latin typeface="Georgia" panose="02040502050405020303" pitchFamily="18" charset="0"/>
              </a:rPr>
              <a:t> in Somerset, close to the true home of cheddar</a:t>
            </a:r>
          </a:p>
          <a:p>
            <a:endParaRPr lang="en-GB" altLang="en-US" dirty="0" smtClean="0">
              <a:latin typeface="Georgia" panose="02040502050405020303" pitchFamily="18" charset="0"/>
            </a:endParaRPr>
          </a:p>
          <a:p>
            <a:r>
              <a:rPr lang="en-GB" altLang="en-US" sz="1400" i="1" dirty="0" smtClean="0">
                <a:latin typeface="Georgia" panose="02040502050405020303" pitchFamily="18" charset="0"/>
              </a:rPr>
              <a:t>(Our village was named ‘</a:t>
            </a:r>
            <a:r>
              <a:rPr lang="en-GB" altLang="en-US" sz="1400" i="1" dirty="0" err="1" smtClean="0">
                <a:latin typeface="Georgia" panose="02040502050405020303" pitchFamily="18" charset="0"/>
              </a:rPr>
              <a:t>Wyke</a:t>
            </a:r>
            <a:r>
              <a:rPr lang="en-GB" altLang="en-US" sz="1400" i="1" dirty="0" smtClean="0">
                <a:latin typeface="Georgia" panose="02040502050405020303" pitchFamily="18" charset="0"/>
              </a:rPr>
              <a:t> </a:t>
            </a:r>
            <a:r>
              <a:rPr lang="en-GB" altLang="en-US" sz="1400" i="1" dirty="0" err="1" smtClean="0">
                <a:latin typeface="Georgia" panose="02040502050405020303" pitchFamily="18" charset="0"/>
              </a:rPr>
              <a:t>Champfleur</a:t>
            </a:r>
            <a:r>
              <a:rPr lang="en-GB" altLang="en-US" sz="1400" i="1" dirty="0" smtClean="0">
                <a:latin typeface="Georgia" panose="02040502050405020303" pitchFamily="18" charset="0"/>
              </a:rPr>
              <a:t>’ meaning </a:t>
            </a:r>
            <a:r>
              <a:rPr lang="en-GB" altLang="en-US" sz="1400" i="1" dirty="0" err="1" smtClean="0">
                <a:latin typeface="Georgia" panose="02040502050405020303" pitchFamily="18" charset="0"/>
              </a:rPr>
              <a:t>Wyke</a:t>
            </a:r>
            <a:r>
              <a:rPr lang="en-GB" altLang="en-US" sz="1400" i="1" dirty="0" smtClean="0">
                <a:latin typeface="Georgia" panose="02040502050405020303" pitchFamily="18" charset="0"/>
              </a:rPr>
              <a:t> ‘fields of flowers’ by a French ‘visitor’ after the Norman invasion in the late 11 century.)</a:t>
            </a:r>
            <a:endParaRPr lang="en-GB" altLang="en-US" sz="1400" i="1" dirty="0">
              <a:latin typeface="Georgia" panose="02040502050405020303" pitchFamily="18" charset="0"/>
            </a:endParaRPr>
          </a:p>
        </p:txBody>
      </p:sp>
      <p:sp>
        <p:nvSpPr>
          <p:cNvPr id="158732" name="Oval 16"/>
          <p:cNvSpPr>
            <a:spLocks noChangeArrowheads="1"/>
          </p:cNvSpPr>
          <p:nvPr/>
        </p:nvSpPr>
        <p:spPr bwMode="auto">
          <a:xfrm>
            <a:off x="9937040" y="3750597"/>
            <a:ext cx="101916" cy="98971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GB" altLang="en-US" sz="1000" dirty="0">
              <a:solidFill>
                <a:schemeClr val="bg1"/>
              </a:solidFill>
            </a:endParaRPr>
          </a:p>
        </p:txBody>
      </p:sp>
      <p:sp>
        <p:nvSpPr>
          <p:cNvPr id="158733" name="Oval 17"/>
          <p:cNvSpPr>
            <a:spLocks noChangeArrowheads="1"/>
          </p:cNvSpPr>
          <p:nvPr/>
        </p:nvSpPr>
        <p:spPr bwMode="auto">
          <a:xfrm>
            <a:off x="9426618" y="2855202"/>
            <a:ext cx="111293" cy="112034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GB" altLang="en-US" sz="10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800299" y="1242612"/>
            <a:ext cx="1183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latin typeface="Georgia" panose="02040502050405020303" pitchFamily="18" charset="0"/>
              </a:rPr>
              <a:t>Cheddar Town</a:t>
            </a:r>
            <a:endParaRPr lang="en-GB" sz="1200" dirty="0">
              <a:latin typeface="Georgia" panose="020405020504050203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53092" y="4520532"/>
            <a:ext cx="15199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>
                <a:latin typeface="Georgia" panose="02040502050405020303" pitchFamily="18" charset="0"/>
              </a:rPr>
              <a:t>Wyke</a:t>
            </a:r>
            <a:r>
              <a:rPr lang="en-GB" sz="1200" dirty="0" smtClean="0">
                <a:latin typeface="Georgia" panose="02040502050405020303" pitchFamily="18" charset="0"/>
              </a:rPr>
              <a:t> </a:t>
            </a:r>
            <a:r>
              <a:rPr lang="en-GB" sz="1200" dirty="0" err="1" smtClean="0">
                <a:latin typeface="Georgia" panose="02040502050405020303" pitchFamily="18" charset="0"/>
              </a:rPr>
              <a:t>Champflower</a:t>
            </a:r>
            <a:endParaRPr lang="en-GB" sz="1200" dirty="0">
              <a:latin typeface="Georgia" panose="02040502050405020303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10055547" y="3846477"/>
            <a:ext cx="483586" cy="6951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9548299" y="1499251"/>
            <a:ext cx="1314587" cy="14064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802" y="5138229"/>
            <a:ext cx="2575048" cy="19312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228" y="4690820"/>
            <a:ext cx="3121158" cy="2340869"/>
          </a:xfrm>
          <a:prstGeom prst="rect">
            <a:avLst/>
          </a:prstGeom>
        </p:spPr>
      </p:pic>
      <p:pic>
        <p:nvPicPr>
          <p:cNvPr id="17" name="Picture 16" descr="203471318_Wyke_Presentation_Template_No_Copy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77" y="9205"/>
            <a:ext cx="12175635" cy="684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20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3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640" y="1196952"/>
            <a:ext cx="2530917" cy="38250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0738">
            <a:off x="428961" y="2742792"/>
            <a:ext cx="3715538" cy="30785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40654"/>
            <a:ext cx="12187907" cy="505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7" cap="small" dirty="0">
                <a:solidFill>
                  <a:schemeClr val="bg1"/>
                </a:solidFill>
                <a:latin typeface="Georgia"/>
                <a:cs typeface="Georgia"/>
              </a:rPr>
              <a:t>Our History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5392277" y="944402"/>
            <a:ext cx="1326167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458" y="1116673"/>
            <a:ext cx="3035156" cy="40468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9165">
            <a:off x="6604001" y="3318078"/>
            <a:ext cx="3413760" cy="28284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800876">
            <a:off x="6359640" y="6033499"/>
            <a:ext cx="2947037" cy="62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40" dirty="0">
                <a:solidFill>
                  <a:schemeClr val="bg1"/>
                </a:solidFill>
                <a:latin typeface="Georgia"/>
                <a:cs typeface="Georgia"/>
              </a:rPr>
              <a:t>Grandfather Tom</a:t>
            </a:r>
          </a:p>
          <a:p>
            <a:pPr algn="ctr"/>
            <a:r>
              <a:rPr lang="en-US" sz="1740" dirty="0">
                <a:solidFill>
                  <a:schemeClr val="bg1"/>
                </a:solidFill>
                <a:latin typeface="Georgia"/>
                <a:cs typeface="Georgia"/>
              </a:rPr>
              <a:t>Milking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020261" y="5058453"/>
            <a:ext cx="1657595" cy="62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40" dirty="0">
                <a:solidFill>
                  <a:schemeClr val="bg1"/>
                </a:solidFill>
                <a:latin typeface="Georgia"/>
                <a:cs typeface="Georgia"/>
              </a:rPr>
              <a:t>Uncle Jim mowing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63304" y="5193836"/>
            <a:ext cx="1031463" cy="35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40" dirty="0">
                <a:solidFill>
                  <a:schemeClr val="bg1"/>
                </a:solidFill>
                <a:latin typeface="Georgia"/>
                <a:cs typeface="Georgia"/>
              </a:rPr>
              <a:t>Dad</a:t>
            </a:r>
          </a:p>
        </p:txBody>
      </p:sp>
      <p:sp>
        <p:nvSpPr>
          <p:cNvPr id="13" name="TextBox 12"/>
          <p:cNvSpPr txBox="1"/>
          <p:nvPr/>
        </p:nvSpPr>
        <p:spPr>
          <a:xfrm rot="759061">
            <a:off x="903040" y="5712061"/>
            <a:ext cx="1589466" cy="62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40" dirty="0" smtClean="0">
                <a:solidFill>
                  <a:schemeClr val="bg1"/>
                </a:solidFill>
                <a:latin typeface="Georgia"/>
                <a:cs typeface="Georgia"/>
              </a:rPr>
              <a:t>The Milking Team</a:t>
            </a:r>
            <a:endParaRPr lang="en-US" sz="1740" dirty="0">
              <a:solidFill>
                <a:schemeClr val="bg1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94937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3471318_Wyke_Presentation_Template_No_Cop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5"/>
            <a:ext cx="12175635" cy="68487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03079" y="374631"/>
            <a:ext cx="4056903" cy="1030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cap="small" dirty="0">
                <a:solidFill>
                  <a:srgbClr val="263039"/>
                </a:solidFill>
                <a:latin typeface="Georgia"/>
                <a:cs typeface="Georgia"/>
              </a:rPr>
              <a:t>Facts About Wyke</a:t>
            </a:r>
          </a:p>
          <a:p>
            <a:pPr algn="ctr"/>
            <a:endParaRPr lang="en-US" sz="2899" dirty="0">
              <a:latin typeface="Georgia"/>
              <a:cs typeface="Georgia"/>
            </a:endParaRPr>
          </a:p>
        </p:txBody>
      </p:sp>
      <p:sp>
        <p:nvSpPr>
          <p:cNvPr id="6" name="object 11"/>
          <p:cNvSpPr txBox="1"/>
          <p:nvPr/>
        </p:nvSpPr>
        <p:spPr>
          <a:xfrm>
            <a:off x="1533335" y="1690815"/>
            <a:ext cx="3322550" cy="490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280" marR="4912">
              <a:lnSpc>
                <a:spcPct val="110000"/>
              </a:lnSpc>
            </a:pPr>
            <a:r>
              <a:rPr sz="1450" dirty="0">
                <a:solidFill>
                  <a:srgbClr val="263039"/>
                </a:solidFill>
                <a:latin typeface="Georgia"/>
                <a:cs typeface="Georgia"/>
              </a:rPr>
              <a:t>Wyke is an 150 year old family farmhouse cheese making business</a:t>
            </a:r>
          </a:p>
        </p:txBody>
      </p:sp>
      <p:sp>
        <p:nvSpPr>
          <p:cNvPr id="7" name="object 11"/>
          <p:cNvSpPr txBox="1"/>
          <p:nvPr/>
        </p:nvSpPr>
        <p:spPr>
          <a:xfrm>
            <a:off x="1533334" y="2574926"/>
            <a:ext cx="3542827" cy="490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280" marR="4912">
              <a:lnSpc>
                <a:spcPct val="110000"/>
              </a:lnSpc>
            </a:pPr>
            <a:r>
              <a:rPr lang="en-US" sz="1450" b="1" dirty="0">
                <a:solidFill>
                  <a:srgbClr val="263039"/>
                </a:solidFill>
                <a:latin typeface="Georgia"/>
                <a:cs typeface="Georgia"/>
              </a:rPr>
              <a:t>Family farm 1500 acres and have 1000 milking cows in Somerset</a:t>
            </a:r>
            <a:endParaRPr sz="1450" b="1" dirty="0">
              <a:solidFill>
                <a:srgbClr val="263039"/>
              </a:solidFill>
              <a:latin typeface="Georgia"/>
              <a:cs typeface="Georgia"/>
            </a:endParaRPr>
          </a:p>
        </p:txBody>
      </p:sp>
      <p:sp>
        <p:nvSpPr>
          <p:cNvPr id="9" name="object 11"/>
          <p:cNvSpPr txBox="1"/>
          <p:nvPr/>
        </p:nvSpPr>
        <p:spPr>
          <a:xfrm>
            <a:off x="1533335" y="3532713"/>
            <a:ext cx="3652966" cy="490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280" marR="4912">
              <a:lnSpc>
                <a:spcPct val="110000"/>
              </a:lnSpc>
            </a:pPr>
            <a:r>
              <a:rPr lang="en-US" sz="1450" dirty="0">
                <a:solidFill>
                  <a:srgbClr val="263039"/>
                </a:solidFill>
                <a:latin typeface="Georgia"/>
                <a:cs typeface="Georgia"/>
              </a:rPr>
              <a:t>Sourcing milk from 110 local farm assured farms within a 35 miles radius of the dairy</a:t>
            </a:r>
            <a:endParaRPr sz="1450" dirty="0">
              <a:solidFill>
                <a:srgbClr val="263039"/>
              </a:solidFill>
              <a:latin typeface="Georgia"/>
              <a:cs typeface="Georgia"/>
            </a:endParaRPr>
          </a:p>
        </p:txBody>
      </p:sp>
      <p:sp>
        <p:nvSpPr>
          <p:cNvPr id="10" name="object 11"/>
          <p:cNvSpPr txBox="1"/>
          <p:nvPr/>
        </p:nvSpPr>
        <p:spPr>
          <a:xfrm>
            <a:off x="1533335" y="4494464"/>
            <a:ext cx="3322550" cy="490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280" marR="4912">
              <a:lnSpc>
                <a:spcPct val="110000"/>
              </a:lnSpc>
            </a:pPr>
            <a:r>
              <a:rPr lang="en-US" sz="1450" b="1" dirty="0">
                <a:solidFill>
                  <a:srgbClr val="263039"/>
                </a:solidFill>
                <a:latin typeface="Georgia"/>
                <a:cs typeface="Georgia"/>
              </a:rPr>
              <a:t>Wyke process up to 300 million </a:t>
            </a:r>
            <a:r>
              <a:rPr lang="en-US" sz="1450" b="1" dirty="0" err="1">
                <a:solidFill>
                  <a:srgbClr val="263039"/>
                </a:solidFill>
                <a:latin typeface="Georgia"/>
                <a:cs typeface="Georgia"/>
              </a:rPr>
              <a:t>litres</a:t>
            </a:r>
            <a:r>
              <a:rPr lang="en-US" sz="1450" b="1" dirty="0">
                <a:solidFill>
                  <a:srgbClr val="263039"/>
                </a:solidFill>
                <a:latin typeface="Georgia"/>
                <a:cs typeface="Georgia"/>
              </a:rPr>
              <a:t> milk per annum</a:t>
            </a:r>
            <a:endParaRPr sz="1450" b="1" dirty="0">
              <a:solidFill>
                <a:srgbClr val="263039"/>
              </a:solidFill>
              <a:latin typeface="Georgia"/>
              <a:cs typeface="Georg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33334" y="5293791"/>
            <a:ext cx="3873244" cy="490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280" marR="4912">
              <a:lnSpc>
                <a:spcPct val="110000"/>
              </a:lnSpc>
            </a:pPr>
            <a:r>
              <a:rPr lang="en-US" sz="1450" dirty="0" err="1">
                <a:solidFill>
                  <a:srgbClr val="263039"/>
                </a:solidFill>
                <a:latin typeface="Georgia"/>
                <a:cs typeface="Georgia"/>
              </a:rPr>
              <a:t>Wyke</a:t>
            </a:r>
            <a:r>
              <a:rPr lang="en-US" sz="1450" dirty="0">
                <a:solidFill>
                  <a:srgbClr val="263039"/>
                </a:solidFill>
                <a:latin typeface="Georgia"/>
                <a:cs typeface="Georgia"/>
              </a:rPr>
              <a:t> is 5% of the UK cheddar market with a 25% penetration of UK households</a:t>
            </a:r>
            <a:endParaRPr sz="1450" dirty="0">
              <a:solidFill>
                <a:srgbClr val="263039"/>
              </a:solidFill>
              <a:latin typeface="Georgia"/>
              <a:cs typeface="Georgia"/>
            </a:endParaRPr>
          </a:p>
        </p:txBody>
      </p:sp>
      <p:sp>
        <p:nvSpPr>
          <p:cNvPr id="12" name="object 11"/>
          <p:cNvSpPr txBox="1"/>
          <p:nvPr/>
        </p:nvSpPr>
        <p:spPr>
          <a:xfrm>
            <a:off x="5621093" y="1757156"/>
            <a:ext cx="3863186" cy="490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280" marR="4912">
              <a:lnSpc>
                <a:spcPct val="110000"/>
              </a:lnSpc>
            </a:pPr>
            <a:r>
              <a:rPr lang="en-US" sz="1450" b="1" dirty="0">
                <a:solidFill>
                  <a:srgbClr val="263039"/>
                </a:solidFill>
                <a:latin typeface="Georgia"/>
                <a:cs typeface="Georgia"/>
              </a:rPr>
              <a:t>Trading in UK retailers and 160 countries </a:t>
            </a:r>
            <a:r>
              <a:rPr lang="en-US" sz="1450" b="1" dirty="0" err="1" smtClean="0">
                <a:solidFill>
                  <a:srgbClr val="263039"/>
                </a:solidFill>
                <a:latin typeface="Georgia"/>
                <a:cs typeface="Georgia"/>
              </a:rPr>
              <a:t>inc.</a:t>
            </a:r>
            <a:r>
              <a:rPr lang="en-US" sz="1450" b="1" dirty="0" smtClean="0">
                <a:solidFill>
                  <a:srgbClr val="263039"/>
                </a:solidFill>
                <a:latin typeface="Georgia"/>
                <a:cs typeface="Georgia"/>
              </a:rPr>
              <a:t> Carrefour, France</a:t>
            </a:r>
            <a:endParaRPr lang="en-US" sz="1450" b="1" dirty="0">
              <a:solidFill>
                <a:srgbClr val="263039"/>
              </a:solidFill>
              <a:latin typeface="Georgia"/>
              <a:cs typeface="Georgia"/>
            </a:endParaRPr>
          </a:p>
        </p:txBody>
      </p:sp>
      <p:sp>
        <p:nvSpPr>
          <p:cNvPr id="13" name="object 11"/>
          <p:cNvSpPr txBox="1"/>
          <p:nvPr/>
        </p:nvSpPr>
        <p:spPr>
          <a:xfrm>
            <a:off x="5631459" y="2531332"/>
            <a:ext cx="3863186" cy="487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280" marR="4912">
              <a:lnSpc>
                <a:spcPct val="110000"/>
              </a:lnSpc>
            </a:pPr>
            <a:r>
              <a:rPr lang="en-US" sz="1450" dirty="0">
                <a:solidFill>
                  <a:srgbClr val="263039"/>
                </a:solidFill>
                <a:latin typeface="Georgia"/>
                <a:cs typeface="Georgia"/>
              </a:rPr>
              <a:t>Leading the field in Green and </a:t>
            </a:r>
            <a:r>
              <a:rPr lang="en-US" sz="1450" dirty="0" smtClean="0">
                <a:solidFill>
                  <a:srgbClr val="263039"/>
                </a:solidFill>
                <a:latin typeface="Georgia"/>
                <a:cs typeface="Georgia"/>
              </a:rPr>
              <a:t>Sustainable </a:t>
            </a:r>
            <a:r>
              <a:rPr lang="en-US" sz="1450" dirty="0">
                <a:solidFill>
                  <a:srgbClr val="263039"/>
                </a:solidFill>
                <a:latin typeface="Georgia"/>
                <a:cs typeface="Georgia"/>
              </a:rPr>
              <a:t>branding</a:t>
            </a:r>
            <a:endParaRPr sz="1450" dirty="0">
              <a:solidFill>
                <a:srgbClr val="263039"/>
              </a:solidFill>
              <a:latin typeface="Georgia"/>
              <a:cs typeface="Georgia"/>
            </a:endParaRPr>
          </a:p>
        </p:txBody>
      </p:sp>
      <p:sp>
        <p:nvSpPr>
          <p:cNvPr id="14" name="object 11"/>
          <p:cNvSpPr txBox="1"/>
          <p:nvPr/>
        </p:nvSpPr>
        <p:spPr>
          <a:xfrm>
            <a:off x="5631459" y="4181885"/>
            <a:ext cx="3999636" cy="732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280" marR="4912">
              <a:lnSpc>
                <a:spcPct val="110000"/>
              </a:lnSpc>
            </a:pPr>
            <a:r>
              <a:rPr lang="en-US" sz="1450" b="1" dirty="0">
                <a:solidFill>
                  <a:srgbClr val="263039"/>
                </a:solidFill>
                <a:latin typeface="Georgia"/>
                <a:cs typeface="Georgia"/>
              </a:rPr>
              <a:t>Food Manufacturing Awards ‘Dairy Company of the </a:t>
            </a:r>
            <a:br>
              <a:rPr lang="en-US" sz="1450" b="1" dirty="0">
                <a:solidFill>
                  <a:srgbClr val="263039"/>
                </a:solidFill>
                <a:latin typeface="Georgia"/>
                <a:cs typeface="Georgia"/>
              </a:rPr>
            </a:br>
            <a:r>
              <a:rPr lang="en-US" sz="1450" b="1" dirty="0">
                <a:solidFill>
                  <a:srgbClr val="263039"/>
                </a:solidFill>
                <a:latin typeface="Georgia"/>
                <a:cs typeface="Georgia"/>
              </a:rPr>
              <a:t>Year 2013’</a:t>
            </a:r>
            <a:endParaRPr sz="1450" b="1" dirty="0">
              <a:solidFill>
                <a:srgbClr val="263039"/>
              </a:solidFill>
              <a:latin typeface="Georgia"/>
              <a:cs typeface="Georgia"/>
            </a:endParaRPr>
          </a:p>
        </p:txBody>
      </p:sp>
      <p:sp>
        <p:nvSpPr>
          <p:cNvPr id="15" name="object 11"/>
          <p:cNvSpPr txBox="1"/>
          <p:nvPr/>
        </p:nvSpPr>
        <p:spPr>
          <a:xfrm>
            <a:off x="5621092" y="5130079"/>
            <a:ext cx="4504410" cy="490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280" marR="4912">
              <a:lnSpc>
                <a:spcPct val="110000"/>
              </a:lnSpc>
            </a:pPr>
            <a:r>
              <a:rPr lang="en-US" sz="1450" dirty="0">
                <a:solidFill>
                  <a:srgbClr val="263039"/>
                </a:solidFill>
                <a:latin typeface="Georgia"/>
                <a:cs typeface="Georgia"/>
              </a:rPr>
              <a:t>Guardian Sustainable </a:t>
            </a:r>
            <a:r>
              <a:rPr lang="en-US" sz="1450" dirty="0" smtClean="0">
                <a:solidFill>
                  <a:srgbClr val="263039"/>
                </a:solidFill>
                <a:latin typeface="Georgia"/>
                <a:cs typeface="Georgia"/>
              </a:rPr>
              <a:t>Business </a:t>
            </a:r>
            <a:r>
              <a:rPr lang="en-US" sz="1450" dirty="0">
                <a:solidFill>
                  <a:srgbClr val="263039"/>
                </a:solidFill>
                <a:latin typeface="Georgia"/>
                <a:cs typeface="Georgia"/>
              </a:rPr>
              <a:t>of the </a:t>
            </a:r>
            <a:r>
              <a:rPr lang="en-US" sz="1450" dirty="0" smtClean="0">
                <a:solidFill>
                  <a:srgbClr val="263039"/>
                </a:solidFill>
                <a:latin typeface="Georgia"/>
                <a:cs typeface="Georgia"/>
              </a:rPr>
              <a:t>Year 2014 &amp; 2015</a:t>
            </a:r>
            <a:endParaRPr sz="1450" dirty="0">
              <a:solidFill>
                <a:srgbClr val="263039"/>
              </a:solidFill>
              <a:latin typeface="Georgia"/>
              <a:cs typeface="Georgia"/>
            </a:endParaRPr>
          </a:p>
        </p:txBody>
      </p:sp>
      <p:sp>
        <p:nvSpPr>
          <p:cNvPr id="16" name="object 11"/>
          <p:cNvSpPr txBox="1"/>
          <p:nvPr/>
        </p:nvSpPr>
        <p:spPr>
          <a:xfrm>
            <a:off x="5621092" y="5590931"/>
            <a:ext cx="4214385" cy="490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280" marR="4912">
              <a:lnSpc>
                <a:spcPct val="110000"/>
              </a:lnSpc>
            </a:pPr>
            <a:r>
              <a:rPr lang="en-US" sz="1450" b="1" dirty="0">
                <a:solidFill>
                  <a:srgbClr val="263039"/>
                </a:solidFill>
                <a:latin typeface="Georgia"/>
                <a:cs typeface="Georgia"/>
              </a:rPr>
              <a:t>Grocer </a:t>
            </a:r>
            <a:r>
              <a:rPr lang="en-US" sz="1450" b="1" dirty="0" smtClean="0">
                <a:solidFill>
                  <a:srgbClr val="263039"/>
                </a:solidFill>
                <a:latin typeface="Georgia"/>
                <a:cs typeface="Georgia"/>
              </a:rPr>
              <a:t>Sustainable </a:t>
            </a:r>
            <a:r>
              <a:rPr lang="en-US" sz="1450" b="1" dirty="0">
                <a:solidFill>
                  <a:srgbClr val="263039"/>
                </a:solidFill>
                <a:latin typeface="Georgia"/>
                <a:cs typeface="Georgia"/>
              </a:rPr>
              <a:t>S</a:t>
            </a:r>
            <a:r>
              <a:rPr lang="en-US" sz="1450" b="1" dirty="0" smtClean="0">
                <a:solidFill>
                  <a:srgbClr val="263039"/>
                </a:solidFill>
                <a:latin typeface="Georgia"/>
                <a:cs typeface="Georgia"/>
              </a:rPr>
              <a:t>upplier </a:t>
            </a:r>
            <a:r>
              <a:rPr lang="en-US" sz="1450" b="1" dirty="0">
                <a:solidFill>
                  <a:srgbClr val="263039"/>
                </a:solidFill>
                <a:latin typeface="Georgia"/>
                <a:cs typeface="Georgia"/>
              </a:rPr>
              <a:t>of the Y</a:t>
            </a:r>
            <a:r>
              <a:rPr lang="en-US" sz="1450" b="1" dirty="0" smtClean="0">
                <a:solidFill>
                  <a:srgbClr val="263039"/>
                </a:solidFill>
                <a:latin typeface="Georgia"/>
                <a:cs typeface="Georgia"/>
              </a:rPr>
              <a:t>ear </a:t>
            </a:r>
            <a:r>
              <a:rPr lang="en-US" sz="1450" b="1" dirty="0">
                <a:solidFill>
                  <a:srgbClr val="263039"/>
                </a:solidFill>
                <a:latin typeface="Georgia"/>
                <a:cs typeface="Georgia"/>
              </a:rPr>
              <a:t>2014</a:t>
            </a:r>
            <a:endParaRPr sz="1450" b="1" dirty="0">
              <a:solidFill>
                <a:srgbClr val="263039"/>
              </a:solidFill>
              <a:latin typeface="Georgia"/>
              <a:cs typeface="Georgia"/>
            </a:endParaRPr>
          </a:p>
        </p:txBody>
      </p:sp>
      <p:sp>
        <p:nvSpPr>
          <p:cNvPr id="17" name="object 11"/>
          <p:cNvSpPr txBox="1"/>
          <p:nvPr/>
        </p:nvSpPr>
        <p:spPr>
          <a:xfrm>
            <a:off x="5621092" y="3326906"/>
            <a:ext cx="3863186" cy="2454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280" marR="4912">
              <a:lnSpc>
                <a:spcPct val="110000"/>
              </a:lnSpc>
            </a:pPr>
            <a:r>
              <a:rPr lang="en-US" sz="1450" dirty="0" smtClean="0">
                <a:solidFill>
                  <a:srgbClr val="263039"/>
                </a:solidFill>
                <a:latin typeface="Georgia"/>
                <a:cs typeface="Georgia"/>
              </a:rPr>
              <a:t>51k fans on Facebook</a:t>
            </a:r>
            <a:endParaRPr sz="1450" dirty="0">
              <a:solidFill>
                <a:srgbClr val="263039"/>
              </a:solidFill>
              <a:latin typeface="Georgia"/>
              <a:cs typeface="Georgia"/>
            </a:endParaRPr>
          </a:p>
        </p:txBody>
      </p:sp>
      <p:sp>
        <p:nvSpPr>
          <p:cNvPr id="18" name="object 11"/>
          <p:cNvSpPr txBox="1"/>
          <p:nvPr/>
        </p:nvSpPr>
        <p:spPr>
          <a:xfrm>
            <a:off x="5621092" y="3593232"/>
            <a:ext cx="3863186" cy="2454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280" marR="4912">
              <a:lnSpc>
                <a:spcPct val="110000"/>
              </a:lnSpc>
            </a:pPr>
            <a:r>
              <a:rPr lang="en-US" sz="1450" dirty="0" smtClean="0">
                <a:solidFill>
                  <a:srgbClr val="263039"/>
                </a:solidFill>
                <a:latin typeface="Georgia"/>
                <a:cs typeface="Georgia"/>
              </a:rPr>
              <a:t>25k followers on Twitter</a:t>
            </a:r>
            <a:endParaRPr sz="1450" dirty="0">
              <a:solidFill>
                <a:srgbClr val="263039"/>
              </a:solidFill>
              <a:latin typeface="Georgia"/>
              <a:cs typeface="Georgia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3916" y="5001490"/>
            <a:ext cx="1390384" cy="139038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5696" y="3772419"/>
            <a:ext cx="1390384" cy="113346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9691" y="1418013"/>
            <a:ext cx="2291881" cy="18882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10709" y="6094484"/>
            <a:ext cx="6096000" cy="56630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98030" marR="4912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263039"/>
                </a:solidFill>
                <a:latin typeface="Georgia"/>
                <a:cs typeface="Georgia"/>
              </a:rPr>
              <a:t>Largest organic milk processor in UK due to cheese, butter and skimmed milk concentrate contracts with OMSCO</a:t>
            </a:r>
          </a:p>
        </p:txBody>
      </p:sp>
    </p:spTree>
    <p:extLst>
      <p:ext uri="{BB962C8B-B14F-4D97-AF65-F5344CB8AC3E}">
        <p14:creationId xmlns:p14="http://schemas.microsoft.com/office/powerpoint/2010/main" val="3637078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1" b="15908"/>
          <a:stretch/>
        </p:blipFill>
        <p:spPr>
          <a:xfrm>
            <a:off x="189347" y="691660"/>
            <a:ext cx="12002653" cy="6213231"/>
          </a:xfrm>
          <a:prstGeom prst="rect">
            <a:avLst/>
          </a:prstGeom>
        </p:spPr>
      </p:pic>
      <p:pic>
        <p:nvPicPr>
          <p:cNvPr id="2" name="Picture 1" descr="203471318_Wyke_Presentation_Template_No_Cop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5635" cy="68487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4880" y="363456"/>
            <a:ext cx="6018604" cy="969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cap="small" spc="290" dirty="0" smtClean="0">
                <a:latin typeface="Georgia"/>
                <a:cs typeface="Georgia"/>
              </a:rPr>
              <a:t>Export Variants </a:t>
            </a:r>
            <a:endParaRPr lang="en-US" sz="2800" dirty="0">
              <a:latin typeface="Georgia"/>
              <a:cs typeface="Georgia"/>
            </a:endParaRPr>
          </a:p>
          <a:p>
            <a:pPr algn="ctr"/>
            <a:endParaRPr lang="en-US" sz="2899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25907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91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328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55110" y="1243785"/>
            <a:ext cx="756851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‘We respect the land, we respect the animals and we respect the environment. The natural way is the only way to make great Cheddar</a:t>
            </a:r>
            <a:r>
              <a:rPr lang="en-US" altLang="en-US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’</a:t>
            </a:r>
          </a:p>
          <a:p>
            <a:pPr algn="ctr"/>
            <a:endParaRPr lang="en-US" altLang="en-US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r>
              <a:rPr lang="en-US" altLang="en-US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‘If you look after nature; then nature will look after you.’</a:t>
            </a:r>
          </a:p>
          <a:p>
            <a:pPr algn="ctr"/>
            <a:endParaRPr lang="en-US" altLang="en-US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r>
              <a:rPr lang="en-US" alt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Roger Clothier </a:t>
            </a:r>
            <a:r>
              <a:rPr lang="en-US" altLang="en-US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c.1980</a:t>
            </a:r>
            <a:endParaRPr lang="en-US" altLang="en-US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6494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3C0C563DF5BF4381A4494C37018FD6" ma:contentTypeVersion="0" ma:contentTypeDescription="Create a new document." ma:contentTypeScope="" ma:versionID="8f27504d687410f0f6ba879c4c345bd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8f8c6eb9a49bf3fb692e3b8f0123541b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84AF2F3-D1BE-49A6-ADA5-16D9610BA75C}">
  <ds:schemaRefs>
    <ds:schemaRef ds:uri="http://www.w3.org/XML/1998/namespace"/>
    <ds:schemaRef ds:uri="http://purl.org/dc/terms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6233B24-818C-46CE-9E7B-68648BBA73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6413124-928D-4776-A85F-4E43F48C8B1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1481</TotalTime>
  <Words>374</Words>
  <Application>Microsoft Office PowerPoint</Application>
  <PresentationFormat>Widescreen</PresentationFormat>
  <Paragraphs>53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Georgia</vt:lpstr>
      <vt:lpstr>Office Theme</vt:lpstr>
      <vt:lpstr>PowerPoint Presentation</vt:lpstr>
      <vt:lpstr>PowerPoint Presentation</vt:lpstr>
      <vt:lpstr>Only 15 miles from the town of ‘Cheddar’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Clothier</dc:creator>
  <cp:lastModifiedBy>Anna Francis</cp:lastModifiedBy>
  <cp:revision>95</cp:revision>
  <dcterms:created xsi:type="dcterms:W3CDTF">2015-01-27T15:34:17Z</dcterms:created>
  <dcterms:modified xsi:type="dcterms:W3CDTF">2016-02-23T14:43:54Z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0x010100523C0C563DF5BF4381A4494C37018FD6</vt:lpwstr>
  </property>
</Properties>
</file>