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311" r:id="rId3"/>
    <p:sldId id="325" r:id="rId4"/>
    <p:sldId id="319" r:id="rId5"/>
    <p:sldId id="320" r:id="rId6"/>
    <p:sldId id="321" r:id="rId7"/>
    <p:sldId id="322" r:id="rId8"/>
    <p:sldId id="324" r:id="rId9"/>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2D"/>
    <a:srgbClr val="E2A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7" autoAdjust="0"/>
    <p:restoredTop sz="94660"/>
  </p:normalViewPr>
  <p:slideViewPr>
    <p:cSldViewPr snapToGrid="0">
      <p:cViewPr varScale="1">
        <p:scale>
          <a:sx n="48" d="100"/>
          <a:sy n="48" d="100"/>
        </p:scale>
        <p:origin x="920"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935AF00-68EB-49B4-AABA-00C56D7B95D8}" type="datetimeFigureOut">
              <a:rPr lang="en-GB"/>
              <a:pPr>
                <a:defRPr/>
              </a:pPr>
              <a:t>24/02/2016</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067E736-8396-46C6-A70A-0381B0813DB2}"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105904D-39F5-4D8C-BDF9-CE8DBB7471EF}" type="datetimeFigureOut">
              <a:rPr lang="en-GB"/>
              <a:pPr>
                <a:defRPr/>
              </a:pPr>
              <a:t>24/02/2016</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FADE250-3467-467D-9BA7-0117E486E6D7}"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38DE8-A4A8-44E2-8FC9-719C93298ECA}" type="slidenum">
              <a:rPr lang="en-GB">
                <a:cs typeface="Arial" charset="0"/>
              </a:rPr>
              <a:pPr fontAlgn="base">
                <a:spcBef>
                  <a:spcPct val="0"/>
                </a:spcBef>
                <a:spcAft>
                  <a:spcPct val="0"/>
                </a:spcAft>
                <a:defRPr/>
              </a:pPr>
              <a:t>1</a:t>
            </a:fld>
            <a:endParaRPr lang="en-GB">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solidFill>
                  <a:schemeClr val="tx2"/>
                </a:solidFill>
              </a:rPr>
              <a:t>From these renewable sources, an 11km  high-voltage grid delivers electricity around the island. </a:t>
            </a:r>
            <a:br>
              <a:rPr lang="en-GB" smtClean="0">
                <a:solidFill>
                  <a:schemeClr val="tx2"/>
                </a:solidFill>
              </a:rPr>
            </a:br>
            <a:r>
              <a:rPr lang="en-GB" smtClean="0">
                <a:solidFill>
                  <a:schemeClr val="tx2"/>
                </a:solidFill>
              </a:rPr>
              <a:t/>
            </a:r>
            <a:br>
              <a:rPr lang="en-GB" smtClean="0">
                <a:solidFill>
                  <a:schemeClr val="tx2"/>
                </a:solidFill>
              </a:rPr>
            </a:br>
            <a:r>
              <a:rPr lang="en-GB" smtClean="0">
                <a:solidFill>
                  <a:schemeClr val="tx2"/>
                </a:solidFill>
              </a:rPr>
              <a:t>Transformers convert the power to domestic voltage into homes and businesses.</a:t>
            </a:r>
            <a:br>
              <a:rPr lang="en-GB" smtClean="0">
                <a:solidFill>
                  <a:schemeClr val="tx2"/>
                </a:solidFill>
              </a:rPr>
            </a:br>
            <a:r>
              <a:rPr lang="en-GB" smtClean="0">
                <a:solidFill>
                  <a:schemeClr val="tx2"/>
                </a:solidFill>
              </a:rPr>
              <a:t/>
            </a:r>
            <a:br>
              <a:rPr lang="en-GB" smtClean="0">
                <a:solidFill>
                  <a:schemeClr val="tx2"/>
                </a:solidFill>
              </a:rPr>
            </a:br>
            <a:r>
              <a:rPr lang="en-GB" smtClean="0">
                <a:solidFill>
                  <a:schemeClr val="tx2"/>
                </a:solidFill>
              </a:rPr>
              <a:t>From a central control building,  power is regulated through inverters and stored in heavy duty batteries. </a:t>
            </a:r>
            <a:br>
              <a:rPr lang="en-GB" smtClean="0">
                <a:solidFill>
                  <a:schemeClr val="tx2"/>
                </a:solidFill>
              </a:rPr>
            </a:br>
            <a:r>
              <a:rPr lang="en-GB" sz="1100" smtClean="0">
                <a:solidFill>
                  <a:schemeClr val="tx2"/>
                </a:solidFill>
              </a:rPr>
              <a:t/>
            </a:r>
            <a:br>
              <a:rPr lang="en-GB" sz="1100" smtClean="0">
                <a:solidFill>
                  <a:schemeClr val="tx2"/>
                </a:solidFill>
              </a:rPr>
            </a:br>
            <a:r>
              <a:rPr lang="en-GB" smtClean="0">
                <a:solidFill>
                  <a:schemeClr val="tx2"/>
                </a:solidFill>
              </a:rPr>
              <a:t>When renewable generation is low, the system is supported by  a pair of 70kW diesel generators, which act alternately as back up and reserve</a:t>
            </a:r>
          </a:p>
          <a:p>
            <a:pPr eaLnBrk="1" hangingPunct="1">
              <a:spcBef>
                <a:spcPct val="0"/>
              </a:spcBef>
            </a:pPr>
            <a:endParaRPr lang="en-GB" smtClean="0">
              <a:solidFill>
                <a:schemeClr val="tx2"/>
              </a:solidFill>
            </a:endParaRPr>
          </a:p>
          <a:p>
            <a:pPr eaLnBrk="1" hangingPunct="1">
              <a:lnSpc>
                <a:spcPct val="80000"/>
              </a:lnSpc>
              <a:spcBef>
                <a:spcPct val="0"/>
              </a:spcBef>
            </a:pPr>
            <a:r>
              <a:rPr lang="en-GB" smtClean="0">
                <a:solidFill>
                  <a:schemeClr val="tx2"/>
                </a:solidFill>
              </a:rPr>
              <a:t>Each inverter has a maximum output capacity of 5kW and so the maximum power that can flow in or out of the batteries is 60kW.</a:t>
            </a:r>
          </a:p>
          <a:p>
            <a:pPr eaLnBrk="1" hangingPunct="1">
              <a:lnSpc>
                <a:spcPct val="80000"/>
              </a:lnSpc>
              <a:spcBef>
                <a:spcPct val="0"/>
              </a:spcBef>
            </a:pPr>
            <a:endParaRPr lang="en-GB" smtClean="0">
              <a:solidFill>
                <a:schemeClr val="tx2"/>
              </a:solidFill>
            </a:endParaRPr>
          </a:p>
          <a:p>
            <a:pPr eaLnBrk="1" hangingPunct="1">
              <a:lnSpc>
                <a:spcPct val="80000"/>
              </a:lnSpc>
              <a:spcBef>
                <a:spcPct val="0"/>
              </a:spcBef>
            </a:pPr>
            <a:r>
              <a:rPr lang="en-GB" smtClean="0">
                <a:solidFill>
                  <a:schemeClr val="tx2"/>
                </a:solidFill>
              </a:rPr>
              <a:t>When the renewable resources together are producing more electricity than is being consumed by the island, then the excess flows into the batteries via the inverters and they become charged. </a:t>
            </a:r>
          </a:p>
          <a:p>
            <a:pPr eaLnBrk="1" hangingPunct="1">
              <a:lnSpc>
                <a:spcPct val="80000"/>
              </a:lnSpc>
              <a:spcBef>
                <a:spcPct val="0"/>
              </a:spcBef>
            </a:pPr>
            <a:endParaRPr lang="en-GB" smtClean="0">
              <a:solidFill>
                <a:schemeClr val="tx2"/>
              </a:solidFill>
            </a:endParaRPr>
          </a:p>
          <a:p>
            <a:pPr eaLnBrk="1" hangingPunct="1">
              <a:lnSpc>
                <a:spcPct val="80000"/>
              </a:lnSpc>
              <a:spcBef>
                <a:spcPct val="0"/>
              </a:spcBef>
            </a:pPr>
            <a:r>
              <a:rPr lang="en-GB" smtClean="0">
                <a:solidFill>
                  <a:schemeClr val="tx2"/>
                </a:solidFill>
              </a:rPr>
              <a:t>The inverters monitor continually the state of charge of the batteries. If this falls to 50%, the inverters signal for the standby generator to start. This supplements the power produced by the renewable resources and the batteries become re-charged.</a:t>
            </a:r>
          </a:p>
          <a:p>
            <a:pPr eaLnBrk="1" hangingPunct="1">
              <a:lnSpc>
                <a:spcPct val="80000"/>
              </a:lnSpc>
              <a:spcBef>
                <a:spcPct val="0"/>
              </a:spcBef>
            </a:pPr>
            <a:endParaRPr lang="en-GB" smtClean="0">
              <a:solidFill>
                <a:schemeClr val="tx2"/>
              </a:solidFill>
            </a:endParaRPr>
          </a:p>
          <a:p>
            <a:pPr eaLnBrk="1" hangingPunct="1">
              <a:lnSpc>
                <a:spcPct val="80000"/>
              </a:lnSpc>
              <a:spcBef>
                <a:spcPct val="0"/>
              </a:spcBef>
            </a:pPr>
            <a:r>
              <a:rPr lang="en-GB" smtClean="0">
                <a:solidFill>
                  <a:schemeClr val="tx2"/>
                </a:solidFill>
              </a:rPr>
              <a:t>When the charge of the batteries reaches 90%, the inverters signal for the generator to be disconnected and turned off.</a:t>
            </a:r>
          </a:p>
          <a:p>
            <a:pPr eaLnBrk="1" hangingPunct="1">
              <a:lnSpc>
                <a:spcPct val="80000"/>
              </a:lnSpc>
              <a:spcBef>
                <a:spcPct val="0"/>
              </a:spcBef>
            </a:pPr>
            <a:endParaRPr lang="en-GB" smtClean="0">
              <a:solidFill>
                <a:schemeClr val="tx2"/>
              </a:solidFill>
            </a:endParaRPr>
          </a:p>
          <a:p>
            <a:pPr eaLnBrk="1" hangingPunct="1">
              <a:lnSpc>
                <a:spcPct val="80000"/>
              </a:lnSpc>
              <a:spcBef>
                <a:spcPct val="0"/>
              </a:spcBef>
            </a:pPr>
            <a:r>
              <a:rPr lang="en-GB" smtClean="0">
                <a:solidFill>
                  <a:schemeClr val="tx2"/>
                </a:solidFill>
              </a:rPr>
              <a:t> A separate control system ensures that the generator and main hydro run together in phase. If any or all of the renewable resources are out of commission for any reason, the generator alone can power the island.</a:t>
            </a:r>
          </a:p>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502C0D-33E6-43BF-B33D-EF164B72049C}" type="slidenum">
              <a:rPr lang="en-GB">
                <a:cs typeface="Arial" charset="0"/>
              </a:rPr>
              <a:pPr fontAlgn="base">
                <a:spcBef>
                  <a:spcPct val="0"/>
                </a:spcBef>
                <a:spcAft>
                  <a:spcPct val="0"/>
                </a:spcAft>
                <a:defRPr/>
              </a:pPr>
              <a:t>4</a:t>
            </a:fld>
            <a:endParaRPr lang="en-GB">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MIST is developing new ways for everyone who is willing to offer or accept a lift to participate easily. </a:t>
            </a:r>
          </a:p>
          <a:p>
            <a:pPr eaLnBrk="1" hangingPunct="1">
              <a:spcBef>
                <a:spcPct val="0"/>
              </a:spcBef>
            </a:pPr>
            <a:endParaRPr lang="en-US" smtClean="0"/>
          </a:p>
          <a:p>
            <a:pPr eaLnBrk="1" hangingPunct="1">
              <a:spcBef>
                <a:spcPct val="0"/>
              </a:spcBef>
            </a:pPr>
            <a:r>
              <a:rPr lang="en-US" smtClean="0"/>
              <a:t>The Mull and Iona Lift Share page established on Facebook has attracted over 400  members to engage.This group is open to any islander over 18 who is interested in linking up to share journeys.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BB28D3-DF7E-47C5-81AD-C620EB6D5DE0}" type="slidenum">
              <a:rPr lang="en-GB">
                <a:cs typeface="Arial" charset="0"/>
              </a:rPr>
              <a:pPr fontAlgn="base">
                <a:spcBef>
                  <a:spcPct val="0"/>
                </a:spcBef>
                <a:spcAft>
                  <a:spcPct val="0"/>
                </a:spcAft>
                <a:defRPr/>
              </a:pPr>
              <a:t>7</a:t>
            </a:fld>
            <a:endParaRPr lang="en-GB">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0FD39-B837-4F0B-AB35-8EC0BF22D013}" type="slidenum">
              <a:rPr lang="en-GB">
                <a:cs typeface="Arial" charset="0"/>
              </a:rPr>
              <a:pPr fontAlgn="base">
                <a:spcBef>
                  <a:spcPct val="0"/>
                </a:spcBef>
                <a:spcAft>
                  <a:spcPct val="0"/>
                </a:spcAft>
                <a:defRPr/>
              </a:pPr>
              <a:t>8</a:t>
            </a:fld>
            <a:endParaRPr lang="en-GB">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srcRect/>
          <a:stretch>
            <a:fillRect/>
          </a:stretch>
        </p:blipFill>
        <p:spPr bwMode="auto">
          <a:xfrm>
            <a:off x="150813" y="5772150"/>
            <a:ext cx="4379912" cy="1047750"/>
          </a:xfrm>
          <a:prstGeom prst="rect">
            <a:avLst/>
          </a:prstGeom>
          <a:noFill/>
          <a:ln w="9525">
            <a:noFill/>
            <a:miter lim="800000"/>
            <a:headEnd/>
            <a:tailEnd/>
          </a:ln>
        </p:spPr>
      </p:pic>
      <p:pic>
        <p:nvPicPr>
          <p:cNvPr id="5" name="Picture 10"/>
          <p:cNvPicPr>
            <a:picLocks noChangeAspect="1"/>
          </p:cNvPicPr>
          <p:nvPr userDrawn="1"/>
        </p:nvPicPr>
        <p:blipFill>
          <a:blip r:embed="rId3"/>
          <a:srcRect/>
          <a:stretch>
            <a:fillRect/>
          </a:stretch>
        </p:blipFill>
        <p:spPr bwMode="auto">
          <a:xfrm>
            <a:off x="4835525" y="5772150"/>
            <a:ext cx="865188" cy="1003300"/>
          </a:xfrm>
          <a:prstGeom prst="rect">
            <a:avLst/>
          </a:prstGeom>
          <a:noFill/>
          <a:ln w="9525">
            <a:noFill/>
            <a:miter lim="800000"/>
            <a:headEnd/>
            <a:tailEnd/>
          </a:ln>
        </p:spPr>
      </p:pic>
      <p:pic>
        <p:nvPicPr>
          <p:cNvPr id="6" name="Picture 11"/>
          <p:cNvPicPr>
            <a:picLocks noChangeAspect="1"/>
          </p:cNvPicPr>
          <p:nvPr userDrawn="1"/>
        </p:nvPicPr>
        <p:blipFill>
          <a:blip r:embed="rId4"/>
          <a:srcRect/>
          <a:stretch>
            <a:fillRect/>
          </a:stretch>
        </p:blipFill>
        <p:spPr bwMode="auto">
          <a:xfrm>
            <a:off x="5875338" y="5578475"/>
            <a:ext cx="6086475" cy="1143000"/>
          </a:xfrm>
          <a:prstGeom prst="rect">
            <a:avLst/>
          </a:prstGeom>
          <a:noFill/>
          <a:ln w="9525">
            <a:noFill/>
            <a:miter lim="800000"/>
            <a:headEnd/>
            <a:tailEnd/>
          </a:ln>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7" name="Date Placeholder 3"/>
          <p:cNvSpPr>
            <a:spLocks noGrp="1"/>
          </p:cNvSpPr>
          <p:nvPr>
            <p:ph type="dt" sz="half" idx="10"/>
          </p:nvPr>
        </p:nvSpPr>
        <p:spPr/>
        <p:txBody>
          <a:bodyPr/>
          <a:lstStyle>
            <a:lvl1pPr>
              <a:defRPr/>
            </a:lvl1pPr>
          </a:lstStyle>
          <a:p>
            <a:pPr>
              <a:defRPr/>
            </a:pPr>
            <a:fld id="{504CDFC9-C622-4C10-8798-1ABA11EFAAB1}" type="datetimeFigureOut">
              <a:rPr lang="en-GB"/>
              <a:pPr>
                <a:defRPr/>
              </a:pPr>
              <a:t>24/02/2016</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4F5F3E7-4A9C-46EC-8269-78A5D6496B0C}" type="slidenum">
              <a:rPr lang="en-GB"/>
              <a:pPr>
                <a:defRPr/>
              </a:pPr>
              <a:t>‹#›</a:t>
            </a:fld>
            <a:endParaRPr lang="en-GB"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ECB17F3-3444-4863-883C-005257807C4F}" type="datetimeFigureOut">
              <a:rPr lang="en-GB"/>
              <a:pPr>
                <a:defRPr/>
              </a:pPr>
              <a:t>24/02/2016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D2D5966-721B-4A3B-B979-11493FD42498}" type="slidenum">
              <a:rPr lang="en-GB"/>
              <a:pPr>
                <a:defRPr/>
              </a:pPr>
              <a:t>‹#›</a:t>
            </a:fld>
            <a:endParaRPr lang="en-GB"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DA33CE8-A032-4D29-8721-237DA50CF87C}" type="datetimeFigureOut">
              <a:rPr lang="en-GB"/>
              <a:pPr>
                <a:defRPr/>
              </a:pPr>
              <a:t>24/02/2016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E3A8449-F0D0-4BB4-9289-230188B5E562}" type="slidenum">
              <a:rPr lang="en-GB"/>
              <a:pPr>
                <a:defRPr/>
              </a:pPr>
              <a:t>‹#›</a:t>
            </a:fld>
            <a:endParaRPr lang="en-GB"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150813" y="5772150"/>
            <a:ext cx="4379912" cy="104775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4835525" y="5772150"/>
            <a:ext cx="865188" cy="1003300"/>
          </a:xfrm>
          <a:prstGeom prst="rect">
            <a:avLst/>
          </a:prstGeom>
          <a:noFill/>
          <a:ln w="9525">
            <a:noFill/>
            <a:miter lim="800000"/>
            <a:headEnd/>
            <a:tailEnd/>
          </a:ln>
        </p:spPr>
      </p:pic>
      <p:pic>
        <p:nvPicPr>
          <p:cNvPr id="6" name="Picture 8"/>
          <p:cNvPicPr>
            <a:picLocks noChangeAspect="1"/>
          </p:cNvPicPr>
          <p:nvPr userDrawn="1"/>
        </p:nvPicPr>
        <p:blipFill>
          <a:blip r:embed="rId4"/>
          <a:srcRect/>
          <a:stretch>
            <a:fillRect/>
          </a:stretch>
        </p:blipFill>
        <p:spPr bwMode="auto">
          <a:xfrm>
            <a:off x="5956300" y="5632450"/>
            <a:ext cx="6084888" cy="1143000"/>
          </a:xfrm>
          <a:prstGeom prst="rect">
            <a:avLst/>
          </a:prstGeom>
          <a:noFill/>
          <a:ln w="9525">
            <a:noFill/>
            <a:miter lim="800000"/>
            <a:headEnd/>
            <a:tailEnd/>
          </a:ln>
        </p:spPr>
      </p:pic>
      <p:sp>
        <p:nvSpPr>
          <p:cNvPr id="7" name="Rectangle 9"/>
          <p:cNvSpPr/>
          <p:nvPr userDrawn="1"/>
        </p:nvSpPr>
        <p:spPr>
          <a:xfrm>
            <a:off x="0" y="0"/>
            <a:ext cx="12192000" cy="5772150"/>
          </a:xfrm>
          <a:prstGeom prst="rect">
            <a:avLst/>
          </a:prstGeom>
          <a:solidFill>
            <a:srgbClr val="FFAA2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Date Placeholder 3"/>
          <p:cNvSpPr>
            <a:spLocks noGrp="1"/>
          </p:cNvSpPr>
          <p:nvPr>
            <p:ph type="dt" sz="half" idx="10"/>
          </p:nvPr>
        </p:nvSpPr>
        <p:spPr/>
        <p:txBody>
          <a:bodyPr/>
          <a:lstStyle>
            <a:lvl1pPr>
              <a:defRPr/>
            </a:lvl1pPr>
          </a:lstStyle>
          <a:p>
            <a:pPr>
              <a:defRPr/>
            </a:pPr>
            <a:fld id="{3F0822EA-8BA4-43EA-AC14-D9BEA5781844}" type="datetimeFigureOut">
              <a:rPr lang="en-GB"/>
              <a:pPr>
                <a:defRPr/>
              </a:pPr>
              <a:t>24/02/2016</a:t>
            </a:fld>
            <a:endParaRPr lang="en-GB" dirty="0"/>
          </a:p>
        </p:txBody>
      </p:sp>
      <p:sp>
        <p:nvSpPr>
          <p:cNvPr id="9" name="Footer Placeholder 4"/>
          <p:cNvSpPr>
            <a:spLocks noGrp="1"/>
          </p:cNvSpPr>
          <p:nvPr>
            <p:ph type="ftr" sz="quarter" idx="11"/>
          </p:nvPr>
        </p:nvSpPr>
        <p:spPr/>
        <p:txBody>
          <a:bodyPr/>
          <a:lstStyle>
            <a:lvl1pPr>
              <a:defRPr/>
            </a:lvl1pPr>
          </a:lstStyle>
          <a:p>
            <a:pPr>
              <a:defRPr/>
            </a:pPr>
            <a:endParaRPr lang="en-GB"/>
          </a:p>
        </p:txBody>
      </p:sp>
      <p:sp>
        <p:nvSpPr>
          <p:cNvPr id="10" name="Slide Number Placeholder 5"/>
          <p:cNvSpPr>
            <a:spLocks noGrp="1"/>
          </p:cNvSpPr>
          <p:nvPr>
            <p:ph type="sldNum" sz="quarter" idx="12"/>
          </p:nvPr>
        </p:nvSpPr>
        <p:spPr/>
        <p:txBody>
          <a:bodyPr/>
          <a:lstStyle>
            <a:lvl1pPr>
              <a:defRPr/>
            </a:lvl1pPr>
          </a:lstStyle>
          <a:p>
            <a:pPr>
              <a:defRPr/>
            </a:pPr>
            <a:fld id="{5450551A-CED5-43EE-AD45-28919333911E}" type="slidenum">
              <a:rPr lang="en-GB"/>
              <a:pPr>
                <a:defRPr/>
              </a:pPr>
              <a:t>‹#›</a:t>
            </a:fld>
            <a:endParaRPr lang="en-GB"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6CDE25-A7DA-40E5-B7F0-CCC29846A1B8}" type="datetimeFigureOut">
              <a:rPr lang="en-GB"/>
              <a:pPr>
                <a:defRPr/>
              </a:pPr>
              <a:t>24/02/2016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CAE5FDD-C680-4CFB-9A38-C7535AE9D8E6}" type="slidenum">
              <a:rPr lang="en-GB"/>
              <a:pPr>
                <a:defRPr/>
              </a:pPr>
              <a:t>‹#›</a:t>
            </a:fld>
            <a:endParaRPr lang="en-GB"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0B3D31A-0038-4F69-A756-897F058E098D}" type="datetimeFigureOut">
              <a:rPr lang="en-GB"/>
              <a:pPr>
                <a:defRPr/>
              </a:pPr>
              <a:t>24/02/2016</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D1C19FF-C6E8-46FE-90F3-4683EDC8205E}" type="slidenum">
              <a:rPr lang="en-GB"/>
              <a:pPr>
                <a:defRPr/>
              </a:pPr>
              <a:t>‹#›</a:t>
            </a:fld>
            <a:endParaRPr lang="en-GB"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3B075764-FAED-4F56-A84D-279BB44E3411}" type="datetimeFigureOut">
              <a:rPr lang="en-GB"/>
              <a:pPr>
                <a:defRPr/>
              </a:pPr>
              <a:t>24/02/2016</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3F3FE21-6841-41DA-99C8-1EE3470DB8D5}" type="slidenum">
              <a:rPr lang="en-GB"/>
              <a:pPr>
                <a:defRPr/>
              </a:pPr>
              <a:t>‹#›</a:t>
            </a:fld>
            <a:endParaRPr lang="en-GB"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3B01BE2-A8AE-4E02-9216-0BCFB2C77FAA}" type="datetimeFigureOut">
              <a:rPr lang="en-GB"/>
              <a:pPr>
                <a:defRPr/>
              </a:pPr>
              <a:t>24/02/2016</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959D0DA-1909-4C69-BD6D-3A063AB693B5}" type="slidenum">
              <a:rPr lang="en-GB"/>
              <a:pPr>
                <a:defRPr/>
              </a:pPr>
              <a:t>‹#›</a:t>
            </a:fld>
            <a:endParaRPr lang="en-GB"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BB709E-B62D-4E98-ACD3-42034E4DD1C2}" type="datetimeFigureOut">
              <a:rPr lang="en-GB"/>
              <a:pPr>
                <a:defRPr/>
              </a:pPr>
              <a:t>24/02/2016</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4817A72-3C61-44D4-A730-73B26998BBEA}" type="slidenum">
              <a:rPr lang="en-GB"/>
              <a:pPr>
                <a:defRPr/>
              </a:pPr>
              <a:t>‹#›</a:t>
            </a:fld>
            <a:endParaRPr lang="en-GB" dirty="0"/>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22FF65-4253-4F6D-B8DA-F19551E1D4A7}" type="datetimeFigureOut">
              <a:rPr lang="en-GB"/>
              <a:pPr>
                <a:defRPr/>
              </a:pPr>
              <a:t>24/02/2016</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E1ECC61-4375-4C80-BE69-5FB8318DFCFF}" type="slidenum">
              <a:rPr lang="en-GB"/>
              <a:pPr>
                <a:defRPr/>
              </a:pPr>
              <a:t>‹#›</a:t>
            </a:fld>
            <a:endParaRPr lang="en-GB"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0651D0-8CCA-480B-BB0B-87EDC26786D6}" type="datetimeFigureOut">
              <a:rPr lang="en-GB"/>
              <a:pPr>
                <a:defRPr/>
              </a:pPr>
              <a:t>24/02/2016</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8D94C15-20D4-490D-9910-45CDD3C50350}" type="slidenum">
              <a:rPr lang="en-GB"/>
              <a:pPr>
                <a:defRPr/>
              </a:pPr>
              <a:t>‹#›</a:t>
            </a:fld>
            <a:endParaRPr lang="en-GB"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B377A84-06E7-459B-B489-FC3D4B13CD83}" type="datetimeFigureOut">
              <a:rPr lang="en-GB"/>
              <a:pPr>
                <a:defRPr/>
              </a:pPr>
              <a:t>24/02/2016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96CFAE9-4F83-4B9D-AFC2-1CF6A425E41C}"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isleofeigg.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mict.co.uk/projects-services/mist/" TargetMode="External"/><Relationship Id="rId5" Type="http://schemas.openxmlformats.org/officeDocument/2006/relationships/hyperlink" Target="http://www.localenergyscotland.org" TargetMode="External"/><Relationship Id="rId4" Type="http://schemas.openxmlformats.org/officeDocument/2006/relationships/hyperlink" Target="http://www.sustainableislands.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03888"/>
          </a:xfrm>
          <a:prstGeom prst="rect">
            <a:avLst/>
          </a:prstGeom>
          <a:solidFill>
            <a:srgbClr val="FFAA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ctrTitle"/>
          </p:nvPr>
        </p:nvSpPr>
        <p:spPr>
          <a:xfrm>
            <a:off x="1319213" y="4211638"/>
            <a:ext cx="9197975" cy="1939925"/>
          </a:xfrm>
        </p:spPr>
        <p:txBody>
          <a:bodyPr rtlCol="0">
            <a:normAutofit fontScale="90000"/>
          </a:bodyPr>
          <a:lstStyle/>
          <a:p>
            <a:pPr eaLnBrk="1" fontAlgn="auto" hangingPunct="1">
              <a:spcAft>
                <a:spcPts val="0"/>
              </a:spcAft>
              <a:defRPr/>
            </a:pPr>
            <a:r>
              <a:rPr lang="en-GB" b="1" dirty="0" smtClean="0">
                <a:solidFill>
                  <a:srgbClr val="0070C0"/>
                </a:solidFill>
                <a:ea typeface="Tahoma" panose="020B0604030504040204" pitchFamily="34" charset="0"/>
                <a:cs typeface="Tahoma" panose="020B0604030504040204" pitchFamily="34" charset="0"/>
              </a:rPr>
              <a:t>Camille Dressler, Chair,  </a:t>
            </a:r>
            <a:r>
              <a:rPr lang="en-GB" b="1" dirty="0">
                <a:solidFill>
                  <a:srgbClr val="0070C0"/>
                </a:solidFill>
                <a:ea typeface="Tahoma" panose="020B0604030504040204" pitchFamily="34" charset="0"/>
                <a:cs typeface="Tahoma" panose="020B0604030504040204" pitchFamily="34" charset="0"/>
              </a:rPr>
              <a:t/>
            </a:r>
            <a:br>
              <a:rPr lang="en-GB" b="1" dirty="0">
                <a:solidFill>
                  <a:srgbClr val="0070C0"/>
                </a:solidFill>
                <a:ea typeface="Tahoma" panose="020B0604030504040204" pitchFamily="34" charset="0"/>
                <a:cs typeface="Tahoma" panose="020B0604030504040204" pitchFamily="34" charset="0"/>
              </a:rPr>
            </a:br>
            <a:r>
              <a:rPr lang="en-GB" b="1" dirty="0" smtClean="0">
                <a:solidFill>
                  <a:srgbClr val="0070C0"/>
                </a:solidFill>
                <a:ea typeface="Tahoma" panose="020B0604030504040204" pitchFamily="34" charset="0"/>
                <a:cs typeface="Tahoma" panose="020B0604030504040204" pitchFamily="34" charset="0"/>
              </a:rPr>
              <a:t>Scottish Islands Federation </a:t>
            </a:r>
            <a:br>
              <a:rPr lang="en-GB" b="1" dirty="0" smtClean="0">
                <a:solidFill>
                  <a:srgbClr val="0070C0"/>
                </a:solidFill>
                <a:ea typeface="Tahoma" panose="020B0604030504040204" pitchFamily="34" charset="0"/>
                <a:cs typeface="Tahoma" panose="020B0604030504040204" pitchFamily="34" charset="0"/>
              </a:rPr>
            </a:br>
            <a:r>
              <a:rPr lang="en-GB" sz="2800" dirty="0">
                <a:ea typeface="Tahoma" panose="020B0604030504040204" pitchFamily="34" charset="0"/>
                <a:cs typeface="Tahoma" panose="020B0604030504040204" pitchFamily="34" charset="0"/>
              </a:rPr>
              <a:t/>
            </a:r>
            <a:br>
              <a:rPr lang="en-GB" sz="2800" dirty="0">
                <a:ea typeface="Tahoma" panose="020B0604030504040204" pitchFamily="34" charset="0"/>
                <a:cs typeface="Tahoma" panose="020B0604030504040204" pitchFamily="34" charset="0"/>
              </a:rPr>
            </a:br>
            <a:endParaRPr lang="en-GB" sz="2800" b="1" dirty="0">
              <a:ea typeface="Tahoma" panose="020B0604030504040204" pitchFamily="34" charset="0"/>
              <a:cs typeface="Tahoma" panose="020B0604030504040204" pitchFamily="34" charset="0"/>
            </a:endParaRPr>
          </a:p>
        </p:txBody>
      </p:sp>
      <p:pic>
        <p:nvPicPr>
          <p:cNvPr id="15363" name="Picture 3"/>
          <p:cNvPicPr>
            <a:picLocks noChangeAspect="1"/>
          </p:cNvPicPr>
          <p:nvPr/>
        </p:nvPicPr>
        <p:blipFill>
          <a:blip r:embed="rId3"/>
          <a:srcRect/>
          <a:stretch>
            <a:fillRect/>
          </a:stretch>
        </p:blipFill>
        <p:spPr bwMode="auto">
          <a:xfrm>
            <a:off x="2559050" y="127000"/>
            <a:ext cx="5722938" cy="3529013"/>
          </a:xfrm>
          <a:prstGeom prst="rect">
            <a:avLst/>
          </a:prstGeom>
          <a:noFill/>
          <a:ln w="9525">
            <a:noFill/>
            <a:miter lim="800000"/>
            <a:headEnd/>
            <a:tailEnd/>
          </a:ln>
        </p:spPr>
      </p:pic>
      <p:pic>
        <p:nvPicPr>
          <p:cNvPr id="15364" name="Picture 2"/>
          <p:cNvPicPr>
            <a:picLocks noChangeAspect="1"/>
          </p:cNvPicPr>
          <p:nvPr/>
        </p:nvPicPr>
        <p:blipFill>
          <a:blip r:embed="rId4"/>
          <a:srcRect/>
          <a:stretch>
            <a:fillRect/>
          </a:stretch>
        </p:blipFill>
        <p:spPr bwMode="auto">
          <a:xfrm>
            <a:off x="150813" y="5772150"/>
            <a:ext cx="4379912" cy="1047750"/>
          </a:xfrm>
          <a:prstGeom prst="rect">
            <a:avLst/>
          </a:prstGeom>
          <a:noFill/>
          <a:ln w="9525">
            <a:noFill/>
            <a:miter lim="800000"/>
            <a:headEnd/>
            <a:tailEnd/>
          </a:ln>
        </p:spPr>
      </p:pic>
      <p:pic>
        <p:nvPicPr>
          <p:cNvPr id="15365" name="Picture 4"/>
          <p:cNvPicPr>
            <a:picLocks noChangeAspect="1"/>
          </p:cNvPicPr>
          <p:nvPr/>
        </p:nvPicPr>
        <p:blipFill>
          <a:blip r:embed="rId5"/>
          <a:srcRect/>
          <a:stretch>
            <a:fillRect/>
          </a:stretch>
        </p:blipFill>
        <p:spPr bwMode="auto">
          <a:xfrm>
            <a:off x="4835525" y="5772150"/>
            <a:ext cx="865188" cy="1003300"/>
          </a:xfrm>
          <a:prstGeom prst="rect">
            <a:avLst/>
          </a:prstGeom>
          <a:noFill/>
          <a:ln w="9525">
            <a:noFill/>
            <a:miter lim="800000"/>
            <a:headEnd/>
            <a:tailEnd/>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GB" sz="4000" smtClean="0">
                <a:solidFill>
                  <a:srgbClr val="0070C0"/>
                </a:solidFill>
                <a:latin typeface="Calibri" pitchFamily="34" charset="0"/>
              </a:rPr>
              <a:t>Wyspy Szkockie: liderzy </a:t>
            </a:r>
            <a:br>
              <a:rPr lang="en-GB" sz="4000" smtClean="0">
                <a:solidFill>
                  <a:srgbClr val="0070C0"/>
                </a:solidFill>
                <a:latin typeface="Calibri" pitchFamily="34" charset="0"/>
              </a:rPr>
            </a:br>
            <a:r>
              <a:rPr lang="en-GB" sz="4000" smtClean="0">
                <a:solidFill>
                  <a:srgbClr val="0070C0"/>
                </a:solidFill>
                <a:latin typeface="Calibri" pitchFamily="34" charset="0"/>
              </a:rPr>
              <a:t>społeczności niskowęglowych</a:t>
            </a:r>
          </a:p>
        </p:txBody>
      </p:sp>
      <p:sp>
        <p:nvSpPr>
          <p:cNvPr id="17410" name="Content Placeholder 3"/>
          <p:cNvSpPr>
            <a:spLocks noGrp="1"/>
          </p:cNvSpPr>
          <p:nvPr>
            <p:ph idx="1"/>
          </p:nvPr>
        </p:nvSpPr>
        <p:spPr>
          <a:xfrm>
            <a:off x="838200" y="1825625"/>
            <a:ext cx="10515600" cy="3824288"/>
          </a:xfrm>
        </p:spPr>
        <p:txBody>
          <a:bodyPr/>
          <a:lstStyle/>
          <a:p>
            <a:pPr eaLnBrk="1" hangingPunct="1"/>
            <a:r>
              <a:rPr lang="pl-PL" sz="2400" smtClean="0">
                <a:solidFill>
                  <a:schemeClr val="hlink"/>
                </a:solidFill>
              </a:rPr>
              <a:t>Jednym z celów Federacji Szkockich Wysp jest uświadomienie wyspom ich potencjału jako liderów w społecznościach niskowęglowych.</a:t>
            </a:r>
            <a:endParaRPr lang="en-GB" sz="2400" smtClean="0">
              <a:solidFill>
                <a:schemeClr val="hlink"/>
              </a:solidFill>
            </a:endParaRPr>
          </a:p>
          <a:p>
            <a:pPr eaLnBrk="1" hangingPunct="1"/>
            <a:r>
              <a:rPr lang="pl-PL" sz="2400" smtClean="0">
                <a:solidFill>
                  <a:schemeClr val="hlink"/>
                </a:solidFill>
              </a:rPr>
              <a:t>Pracowaliśmy z 13 wyspiarskimi  partnerami z UE nad zagadnieniem zrównoważonego zużycia energii: Nasz unikalny szkocki wkład  to pokazanie, jak wyspiarskie, społecznie fundacje napędzają ruch w kierunku społeczeństwa niskoemisyjnego</a:t>
            </a:r>
            <a:r>
              <a:rPr lang="en-GB" smtClean="0"/>
              <a:t>.</a:t>
            </a:r>
            <a:endParaRPr lang="en-GB" sz="2400" smtClean="0">
              <a:solidFill>
                <a:srgbClr val="2E75B6"/>
              </a:solidFill>
            </a:endParaRPr>
          </a:p>
          <a:p>
            <a:pPr eaLnBrk="1" hangingPunct="1"/>
            <a:r>
              <a:rPr lang="en-GB" sz="2400" smtClean="0">
                <a:solidFill>
                  <a:srgbClr val="2E75B6"/>
                </a:solidFill>
              </a:rPr>
              <a:t>Jako część projektu, nasza federacja pomogła 8 wyspom wykonać audyty ich własnej energii, z funduszu programu rządu szkockiego CARES. </a:t>
            </a:r>
          </a:p>
          <a:p>
            <a:pPr eaLnBrk="1" hangingPunct="1"/>
            <a:r>
              <a:rPr lang="en-GB" sz="2400" smtClean="0">
                <a:solidFill>
                  <a:srgbClr val="2E75B6"/>
                </a:solidFill>
              </a:rPr>
              <a:t>Dzisiaj,chciałabym przedstawić Wam 3 wyspy z naszej Federacji: Eigg, Mull i Iona</a:t>
            </a:r>
          </a:p>
          <a:p>
            <a:pPr eaLnBrk="1" hangingPunct="1">
              <a:buFont typeface="Arial" charset="0"/>
              <a:buNone/>
            </a:pPr>
            <a:r>
              <a:rPr lang="en-GB" sz="2400" smtClean="0">
                <a:solidFill>
                  <a:srgbClr val="2E75B6"/>
                </a:solidFill>
              </a:rPr>
              <a:t>   i opowiedzieć w jaki sposób stają sie one liderami gospodarki niskoemisyjnej.</a:t>
            </a:r>
          </a:p>
          <a:p>
            <a:pPr eaLnBrk="1" hangingPunct="1"/>
            <a:endParaRPr lang="en-GB" sz="2400" smtClean="0">
              <a:solidFill>
                <a:srgbClr val="9DC3E6"/>
              </a:solidFill>
            </a:endParaRPr>
          </a:p>
        </p:txBody>
      </p:sp>
      <p:pic>
        <p:nvPicPr>
          <p:cNvPr id="17411" name="Picture 4" descr="http://www.scottish-islands-federation.co.uk/images/scottish-islands-federation.jpg"/>
          <p:cNvPicPr>
            <a:picLocks noChangeAspect="1" noChangeArrowheads="1"/>
          </p:cNvPicPr>
          <p:nvPr/>
        </p:nvPicPr>
        <p:blipFill>
          <a:blip r:embed="rId2"/>
          <a:srcRect l="4095" r="1706" b="16280"/>
          <a:stretch>
            <a:fillRect/>
          </a:stretch>
        </p:blipFill>
        <p:spPr bwMode="auto">
          <a:xfrm>
            <a:off x="7767638" y="495300"/>
            <a:ext cx="2994025" cy="1122363"/>
          </a:xfrm>
          <a:prstGeom prst="rect">
            <a:avLst/>
          </a:prstGeom>
          <a:noFill/>
          <a:ln w="9525">
            <a:noFill/>
            <a:miter lim="800000"/>
            <a:headEnd/>
            <a:tailEnd/>
          </a:ln>
        </p:spPr>
      </p:pic>
    </p:spTree>
  </p:cSld>
  <p:clrMapOvr>
    <a:masterClrMapping/>
  </p:clrMapOvr>
  <p:transition advTm="6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GB" sz="4000" smtClean="0">
                <a:solidFill>
                  <a:srgbClr val="0070C0"/>
                </a:solidFill>
                <a:latin typeface="Calibri" pitchFamily="34" charset="0"/>
              </a:rPr>
              <a:t>Przypadek Eigg </a:t>
            </a:r>
          </a:p>
        </p:txBody>
      </p:sp>
      <p:sp>
        <p:nvSpPr>
          <p:cNvPr id="18434" name="Content Placeholder 3"/>
          <p:cNvSpPr>
            <a:spLocks noGrp="1"/>
          </p:cNvSpPr>
          <p:nvPr>
            <p:ph idx="1"/>
          </p:nvPr>
        </p:nvSpPr>
        <p:spPr>
          <a:xfrm>
            <a:off x="803275" y="1597025"/>
            <a:ext cx="5768975" cy="4000500"/>
          </a:xfrm>
        </p:spPr>
        <p:txBody>
          <a:bodyPr/>
          <a:lstStyle/>
          <a:p>
            <a:pPr eaLnBrk="1" hangingPunct="1">
              <a:lnSpc>
                <a:spcPct val="70000"/>
              </a:lnSpc>
            </a:pPr>
            <a:r>
              <a:rPr lang="en-GB" sz="1800" smtClean="0">
                <a:solidFill>
                  <a:srgbClr val="0070C0"/>
                </a:solidFill>
              </a:rPr>
              <a:t>Jeden z pierwszych szkockich społecznych wykupów.</a:t>
            </a:r>
          </a:p>
          <a:p>
            <a:pPr eaLnBrk="1" hangingPunct="1">
              <a:lnSpc>
                <a:spcPct val="70000"/>
              </a:lnSpc>
            </a:pPr>
            <a:r>
              <a:rPr lang="en-GB" sz="1800" smtClean="0">
                <a:solidFill>
                  <a:srgbClr val="0070C0"/>
                </a:solidFill>
              </a:rPr>
              <a:t>Priorytetem mieszkańców Eigg była elektryfikacja wyspy. </a:t>
            </a:r>
          </a:p>
          <a:p>
            <a:pPr eaLnBrk="1" hangingPunct="1">
              <a:lnSpc>
                <a:spcPct val="70000"/>
              </a:lnSpc>
            </a:pPr>
            <a:r>
              <a:rPr lang="en-GB" sz="1800" smtClean="0">
                <a:solidFill>
                  <a:srgbClr val="0070C0"/>
                </a:solidFill>
              </a:rPr>
              <a:t>Drogą do osiągnięcia tego celu była własna sieć odnawialnej energii. </a:t>
            </a:r>
          </a:p>
          <a:p>
            <a:pPr eaLnBrk="1" hangingPunct="1">
              <a:lnSpc>
                <a:spcPct val="70000"/>
              </a:lnSpc>
            </a:pPr>
            <a:r>
              <a:rPr lang="en-GB" sz="1800" smtClean="0">
                <a:solidFill>
                  <a:srgbClr val="0070C0"/>
                </a:solidFill>
              </a:rPr>
              <a:t>Energia została włączona 10 lat po wykupie dając wyspie po raz pierwszy całodobowe zasilanie. </a:t>
            </a:r>
          </a:p>
          <a:p>
            <a:pPr eaLnBrk="1" hangingPunct="1">
              <a:lnSpc>
                <a:spcPct val="70000"/>
              </a:lnSpc>
            </a:pPr>
            <a:r>
              <a:rPr lang="en-GB" sz="1800" smtClean="0">
                <a:solidFill>
                  <a:srgbClr val="0070C0"/>
                </a:solidFill>
              </a:rPr>
              <a:t> Kosztowało to £ 1.6 million.</a:t>
            </a:r>
          </a:p>
          <a:p>
            <a:pPr eaLnBrk="1" hangingPunct="1">
              <a:lnSpc>
                <a:spcPct val="70000"/>
              </a:lnSpc>
            </a:pPr>
            <a:r>
              <a:rPr lang="en-GB" sz="1800" smtClean="0">
                <a:solidFill>
                  <a:srgbClr val="0070C0"/>
                </a:solidFill>
              </a:rPr>
              <a:t>Zostało sfinansowane przez Big Lottery, HIE Lochaber, </a:t>
            </a:r>
          </a:p>
          <a:p>
            <a:pPr eaLnBrk="1" hangingPunct="1">
              <a:lnSpc>
                <a:spcPct val="70000"/>
              </a:lnSpc>
              <a:buFont typeface="Arial" charset="0"/>
              <a:buNone/>
            </a:pPr>
            <a:r>
              <a:rPr lang="en-GB" sz="1800" smtClean="0">
                <a:solidFill>
                  <a:srgbClr val="0070C0"/>
                </a:solidFill>
              </a:rPr>
              <a:t>     Highlands and Islands Community Energy Company,  </a:t>
            </a:r>
          </a:p>
          <a:p>
            <a:pPr eaLnBrk="1" hangingPunct="1">
              <a:lnSpc>
                <a:spcPct val="70000"/>
              </a:lnSpc>
              <a:buFont typeface="Arial" charset="0"/>
              <a:buNone/>
            </a:pPr>
            <a:r>
              <a:rPr lang="en-GB" sz="1800" smtClean="0">
                <a:solidFill>
                  <a:srgbClr val="0070C0"/>
                </a:solidFill>
              </a:rPr>
              <a:t>     Scottish Households Renewables Initiative, The Energy </a:t>
            </a:r>
          </a:p>
          <a:p>
            <a:pPr eaLnBrk="1" hangingPunct="1">
              <a:lnSpc>
                <a:spcPct val="70000"/>
              </a:lnSpc>
              <a:buFont typeface="Arial" charset="0"/>
              <a:buNone/>
            </a:pPr>
            <a:r>
              <a:rPr lang="en-GB" sz="1800" smtClean="0">
                <a:solidFill>
                  <a:srgbClr val="0070C0"/>
                </a:solidFill>
              </a:rPr>
              <a:t>     Saving Trust and the Highland Council.</a:t>
            </a:r>
          </a:p>
          <a:p>
            <a:pPr eaLnBrk="1" hangingPunct="1">
              <a:lnSpc>
                <a:spcPct val="70000"/>
              </a:lnSpc>
              <a:buFont typeface="Arial" charset="0"/>
              <a:buNone/>
            </a:pPr>
            <a:endParaRPr lang="en-GB" sz="1800" smtClean="0"/>
          </a:p>
        </p:txBody>
      </p:sp>
      <p:sp>
        <p:nvSpPr>
          <p:cNvPr id="3" name="TextBox 2"/>
          <p:cNvSpPr txBox="1"/>
          <p:nvPr/>
        </p:nvSpPr>
        <p:spPr>
          <a:xfrm>
            <a:off x="6754813" y="4752975"/>
            <a:ext cx="4935537" cy="915988"/>
          </a:xfrm>
          <a:prstGeom prst="rect">
            <a:avLst/>
          </a:prstGeom>
          <a:noFill/>
        </p:spPr>
        <p:txBody>
          <a:bodyPr>
            <a:spAutoFit/>
          </a:bodyPr>
          <a:lstStyle/>
          <a:p>
            <a:r>
              <a:rPr lang="en-GB" b="1">
                <a:solidFill>
                  <a:srgbClr val="1F4E79"/>
                </a:solidFill>
                <a:latin typeface="Calibri" pitchFamily="34" charset="0"/>
              </a:rPr>
              <a:t>Wyspy sa elastycznymi społecznościami, które wykorzystują własne medoty do rozwiązywania swoich problemów. </a:t>
            </a:r>
          </a:p>
        </p:txBody>
      </p:sp>
      <p:pic>
        <p:nvPicPr>
          <p:cNvPr id="18436" name="Picture 7" descr="Screen Shot 2016-02-11 at 12.39.11 AM.png"/>
          <p:cNvPicPr>
            <a:picLocks noChangeAspect="1"/>
          </p:cNvPicPr>
          <p:nvPr/>
        </p:nvPicPr>
        <p:blipFill>
          <a:blip r:embed="rId2"/>
          <a:srcRect/>
          <a:stretch>
            <a:fillRect/>
          </a:stretch>
        </p:blipFill>
        <p:spPr bwMode="auto">
          <a:xfrm>
            <a:off x="6575425" y="1073150"/>
            <a:ext cx="5276850" cy="3541713"/>
          </a:xfrm>
          <a:prstGeom prst="rect">
            <a:avLst/>
          </a:prstGeom>
          <a:noFill/>
          <a:ln w="9525">
            <a:noFill/>
            <a:miter lim="800000"/>
            <a:headEnd/>
            <a:tailEnd/>
          </a:ln>
        </p:spPr>
      </p:pic>
    </p:spTree>
  </p:cSld>
  <p:clrMapOvr>
    <a:masterClrMapping/>
  </p:clrMapOvr>
  <p:transition spd="slow" advTm="6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5289550"/>
            <a:ext cx="2814638" cy="360363"/>
          </a:xfrm>
        </p:spPr>
        <p:txBody>
          <a:bodyPr rtlCol="0">
            <a:normAutofit fontScale="85000" lnSpcReduction="20000"/>
          </a:bodyPr>
          <a:lstStyle/>
          <a:p>
            <a:pPr eaLnBrk="1" fontAlgn="auto" hangingPunct="1">
              <a:spcAft>
                <a:spcPts val="0"/>
              </a:spcAft>
              <a:buFont typeface="Arial" panose="020B0604020202020204" pitchFamily="34" charset="0"/>
              <a:buChar char="•"/>
              <a:defRPr/>
            </a:pPr>
            <a:endParaRPr lang="en-GB" dirty="0">
              <a:solidFill>
                <a:schemeClr val="accent1">
                  <a:lumMod val="75000"/>
                </a:schemeClr>
              </a:solidFill>
            </a:endParaRPr>
          </a:p>
          <a:p>
            <a:pPr eaLnBrk="1" fontAlgn="auto" hangingPunct="1">
              <a:spcAft>
                <a:spcPts val="0"/>
              </a:spcAft>
              <a:buFont typeface="Arial" panose="020B0604020202020204" pitchFamily="34" charset="0"/>
              <a:buChar char="•"/>
              <a:defRPr/>
            </a:pPr>
            <a:endParaRPr lang="en-GB" dirty="0"/>
          </a:p>
        </p:txBody>
      </p:sp>
      <p:sp>
        <p:nvSpPr>
          <p:cNvPr id="6196" name="TextBox 4"/>
          <p:cNvSpPr txBox="1">
            <a:spLocks noChangeArrowheads="1"/>
          </p:cNvSpPr>
          <p:nvPr/>
        </p:nvSpPr>
        <p:spPr bwMode="auto">
          <a:xfrm>
            <a:off x="3175000" y="3808413"/>
            <a:ext cx="185738" cy="369887"/>
          </a:xfrm>
          <a:prstGeom prst="rect">
            <a:avLst/>
          </a:prstGeom>
          <a:noFill/>
          <a:ln w="9525">
            <a:noFill/>
            <a:miter lim="800000"/>
            <a:headEnd/>
            <a:tailEnd/>
          </a:ln>
        </p:spPr>
        <p:txBody>
          <a:bodyPr wrap="none">
            <a:spAutoFit/>
          </a:bodyPr>
          <a:lstStyle/>
          <a:p>
            <a:endParaRPr lang="en-GB">
              <a:latin typeface="Calibri" pitchFamily="34" charset="0"/>
            </a:endParaRPr>
          </a:p>
        </p:txBody>
      </p:sp>
      <p:graphicFrame>
        <p:nvGraphicFramePr>
          <p:cNvPr id="6194" name="Object 50"/>
          <p:cNvGraphicFramePr>
            <a:graphicFrameLocks noChangeAspect="1"/>
          </p:cNvGraphicFramePr>
          <p:nvPr/>
        </p:nvGraphicFramePr>
        <p:xfrm>
          <a:off x="4097338" y="458788"/>
          <a:ext cx="4067175" cy="4951412"/>
        </p:xfrm>
        <a:graphic>
          <a:graphicData uri="http://schemas.openxmlformats.org/presentationml/2006/ole">
            <mc:AlternateContent xmlns:mc="http://schemas.openxmlformats.org/markup-compatibility/2006">
              <mc:Choice xmlns:v="urn:schemas-microsoft-com:vml" Requires="v">
                <p:oleObj spid="_x0000_s6196" name="Acrobat Document" r:id="rId4" imgW="7563600" imgH="10684800" progId="AcroExch.Document.7">
                  <p:embed/>
                </p:oleObj>
              </mc:Choice>
              <mc:Fallback>
                <p:oleObj name="Acrobat Document" r:id="rId4" imgW="7563600" imgH="10684800" progId="AcroExch.Document.7">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338" y="458788"/>
                        <a:ext cx="4067175" cy="4951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97" name="TextBox 7"/>
          <p:cNvSpPr txBox="1">
            <a:spLocks noChangeArrowheads="1"/>
          </p:cNvSpPr>
          <p:nvPr/>
        </p:nvSpPr>
        <p:spPr bwMode="auto">
          <a:xfrm>
            <a:off x="4135438" y="534988"/>
            <a:ext cx="3883025" cy="822325"/>
          </a:xfrm>
          <a:prstGeom prst="rect">
            <a:avLst/>
          </a:prstGeom>
          <a:noFill/>
          <a:ln w="9525">
            <a:noFill/>
            <a:miter lim="800000"/>
            <a:headEnd/>
            <a:tailEnd/>
          </a:ln>
        </p:spPr>
        <p:txBody>
          <a:bodyPr>
            <a:spAutoFit/>
          </a:bodyPr>
          <a:lstStyle/>
          <a:p>
            <a:r>
              <a:rPr lang="en-GB" sz="2400" b="1">
                <a:solidFill>
                  <a:srgbClr val="0070C0"/>
                </a:solidFill>
                <a:latin typeface="Calibri" pitchFamily="34" charset="0"/>
              </a:rPr>
              <a:t>5 kW dla każdego gospodarstwa domowego</a:t>
            </a:r>
            <a:endParaRPr lang="en-US" sz="2400">
              <a:latin typeface="Calibri" pitchFamily="34" charset="0"/>
            </a:endParaRPr>
          </a:p>
        </p:txBody>
      </p:sp>
      <p:sp>
        <p:nvSpPr>
          <p:cNvPr id="6198" name="TextBox 15"/>
          <p:cNvSpPr txBox="1">
            <a:spLocks noChangeArrowheads="1"/>
          </p:cNvSpPr>
          <p:nvPr/>
        </p:nvSpPr>
        <p:spPr bwMode="auto">
          <a:xfrm>
            <a:off x="1035050" y="2447925"/>
            <a:ext cx="2185988" cy="641350"/>
          </a:xfrm>
          <a:prstGeom prst="rect">
            <a:avLst/>
          </a:prstGeom>
          <a:noFill/>
          <a:ln w="9525">
            <a:noFill/>
            <a:miter lim="800000"/>
            <a:headEnd/>
            <a:tailEnd/>
          </a:ln>
        </p:spPr>
        <p:txBody>
          <a:bodyPr>
            <a:spAutoFit/>
          </a:bodyPr>
          <a:lstStyle/>
          <a:p>
            <a:r>
              <a:rPr lang="en-US">
                <a:latin typeface="Calibri" pitchFamily="34" charset="0"/>
              </a:rPr>
              <a:t>3 elektrownie wodne = 110 KW </a:t>
            </a:r>
          </a:p>
        </p:txBody>
      </p:sp>
      <p:sp>
        <p:nvSpPr>
          <p:cNvPr id="6199" name="TextBox 16"/>
          <p:cNvSpPr txBox="1">
            <a:spLocks noChangeArrowheads="1"/>
          </p:cNvSpPr>
          <p:nvPr/>
        </p:nvSpPr>
        <p:spPr bwMode="auto">
          <a:xfrm>
            <a:off x="982663" y="5303838"/>
            <a:ext cx="2328862" cy="368300"/>
          </a:xfrm>
          <a:prstGeom prst="rect">
            <a:avLst/>
          </a:prstGeom>
          <a:noFill/>
          <a:ln w="9525">
            <a:noFill/>
            <a:miter lim="800000"/>
            <a:headEnd/>
            <a:tailEnd/>
          </a:ln>
        </p:spPr>
        <p:txBody>
          <a:bodyPr>
            <a:spAutoFit/>
          </a:bodyPr>
          <a:lstStyle/>
          <a:p>
            <a:r>
              <a:rPr lang="en-US">
                <a:latin typeface="Calibri" pitchFamily="34" charset="0"/>
              </a:rPr>
              <a:t>4 wiatraki = 24kW</a:t>
            </a:r>
          </a:p>
        </p:txBody>
      </p:sp>
      <p:sp>
        <p:nvSpPr>
          <p:cNvPr id="6200" name="TextBox 18"/>
          <p:cNvSpPr txBox="1">
            <a:spLocks noChangeArrowheads="1"/>
          </p:cNvSpPr>
          <p:nvPr/>
        </p:nvSpPr>
        <p:spPr bwMode="auto">
          <a:xfrm>
            <a:off x="8640763" y="2566988"/>
            <a:ext cx="2879725" cy="641350"/>
          </a:xfrm>
          <a:prstGeom prst="rect">
            <a:avLst/>
          </a:prstGeom>
          <a:noFill/>
          <a:ln w="9525">
            <a:noFill/>
            <a:miter lim="800000"/>
            <a:headEnd/>
            <a:tailEnd/>
          </a:ln>
        </p:spPr>
        <p:txBody>
          <a:bodyPr>
            <a:spAutoFit/>
          </a:bodyPr>
          <a:lstStyle/>
          <a:p>
            <a:r>
              <a:rPr lang="en-US">
                <a:latin typeface="Calibri" pitchFamily="34" charset="0"/>
              </a:rPr>
              <a:t>3 panele fotowoltaiczne= 30kW</a:t>
            </a:r>
          </a:p>
        </p:txBody>
      </p:sp>
      <p:sp>
        <p:nvSpPr>
          <p:cNvPr id="6201" name="TextBox 19"/>
          <p:cNvSpPr txBox="1">
            <a:spLocks noChangeArrowheads="1"/>
          </p:cNvSpPr>
          <p:nvPr/>
        </p:nvSpPr>
        <p:spPr bwMode="auto">
          <a:xfrm>
            <a:off x="8680450" y="5303838"/>
            <a:ext cx="2906713" cy="368300"/>
          </a:xfrm>
          <a:prstGeom prst="rect">
            <a:avLst/>
          </a:prstGeom>
          <a:noFill/>
          <a:ln w="9525">
            <a:noFill/>
            <a:miter lim="800000"/>
            <a:headEnd/>
            <a:tailEnd/>
          </a:ln>
        </p:spPr>
        <p:txBody>
          <a:bodyPr>
            <a:spAutoFit/>
          </a:bodyPr>
          <a:lstStyle/>
          <a:p>
            <a:pPr algn="ctr"/>
            <a:r>
              <a:rPr lang="en-US">
                <a:latin typeface="Calibri" pitchFamily="34" charset="0"/>
              </a:rPr>
              <a:t>96 akumulatory24h zasilanie</a:t>
            </a:r>
          </a:p>
        </p:txBody>
      </p:sp>
      <p:sp>
        <p:nvSpPr>
          <p:cNvPr id="6202" name="TextBox 20"/>
          <p:cNvSpPr txBox="1">
            <a:spLocks noChangeArrowheads="1"/>
          </p:cNvSpPr>
          <p:nvPr/>
        </p:nvSpPr>
        <p:spPr bwMode="auto">
          <a:xfrm>
            <a:off x="4411663" y="4962525"/>
            <a:ext cx="3325812" cy="457200"/>
          </a:xfrm>
          <a:prstGeom prst="rect">
            <a:avLst/>
          </a:prstGeom>
          <a:noFill/>
          <a:ln w="9525">
            <a:noFill/>
            <a:miter lim="800000"/>
            <a:headEnd/>
            <a:tailEnd/>
          </a:ln>
        </p:spPr>
        <p:txBody>
          <a:bodyPr>
            <a:spAutoFit/>
          </a:bodyPr>
          <a:lstStyle/>
          <a:p>
            <a:pPr algn="ctr"/>
            <a:r>
              <a:rPr lang="en-US" sz="2400" b="1">
                <a:solidFill>
                  <a:srgbClr val="5B9BD5"/>
                </a:solidFill>
                <a:latin typeface="Calibri" pitchFamily="34" charset="0"/>
              </a:rPr>
              <a:t>10 kW dla firm</a:t>
            </a:r>
          </a:p>
        </p:txBody>
      </p:sp>
      <p:pic>
        <p:nvPicPr>
          <p:cNvPr id="6203" name="Picture 1" descr="Screen Shot 2016-02-11 at 12.41.56 AM.png"/>
          <p:cNvPicPr>
            <a:picLocks noChangeAspect="1"/>
          </p:cNvPicPr>
          <p:nvPr/>
        </p:nvPicPr>
        <p:blipFill>
          <a:blip r:embed="rId6"/>
          <a:srcRect/>
          <a:stretch>
            <a:fillRect/>
          </a:stretch>
        </p:blipFill>
        <p:spPr bwMode="auto">
          <a:xfrm>
            <a:off x="8723313" y="392113"/>
            <a:ext cx="2768600" cy="2082800"/>
          </a:xfrm>
          <a:prstGeom prst="rect">
            <a:avLst/>
          </a:prstGeom>
          <a:noFill/>
          <a:ln w="9525">
            <a:noFill/>
            <a:miter lim="800000"/>
            <a:headEnd/>
            <a:tailEnd/>
          </a:ln>
        </p:spPr>
      </p:pic>
      <p:pic>
        <p:nvPicPr>
          <p:cNvPr id="6204" name="Picture 2" descr="Screen Shot 2016-02-11 at 12.41.39 AM.png"/>
          <p:cNvPicPr>
            <a:picLocks noChangeAspect="1"/>
          </p:cNvPicPr>
          <p:nvPr/>
        </p:nvPicPr>
        <p:blipFill>
          <a:blip r:embed="rId7"/>
          <a:srcRect/>
          <a:stretch>
            <a:fillRect/>
          </a:stretch>
        </p:blipFill>
        <p:spPr bwMode="auto">
          <a:xfrm>
            <a:off x="615950" y="495300"/>
            <a:ext cx="2959100" cy="1943100"/>
          </a:xfrm>
          <a:prstGeom prst="rect">
            <a:avLst/>
          </a:prstGeom>
          <a:noFill/>
          <a:ln w="9525">
            <a:noFill/>
            <a:miter lim="800000"/>
            <a:headEnd/>
            <a:tailEnd/>
          </a:ln>
        </p:spPr>
      </p:pic>
      <p:pic>
        <p:nvPicPr>
          <p:cNvPr id="6205" name="Picture 6" descr="Screen Shot 2016-02-11 at 12.42.22 AM.png"/>
          <p:cNvPicPr>
            <a:picLocks noChangeAspect="1"/>
          </p:cNvPicPr>
          <p:nvPr/>
        </p:nvPicPr>
        <p:blipFill>
          <a:blip r:embed="rId8"/>
          <a:srcRect/>
          <a:stretch>
            <a:fillRect/>
          </a:stretch>
        </p:blipFill>
        <p:spPr bwMode="auto">
          <a:xfrm>
            <a:off x="8716963" y="3065463"/>
            <a:ext cx="2832100" cy="2171700"/>
          </a:xfrm>
          <a:prstGeom prst="rect">
            <a:avLst/>
          </a:prstGeom>
          <a:noFill/>
          <a:ln w="9525">
            <a:noFill/>
            <a:miter lim="800000"/>
            <a:headEnd/>
            <a:tailEnd/>
          </a:ln>
        </p:spPr>
      </p:pic>
      <p:pic>
        <p:nvPicPr>
          <p:cNvPr id="6206" name="Picture 8" descr="Screen Shot 2016-02-11 at 12.42.34 AM.png"/>
          <p:cNvPicPr>
            <a:picLocks noChangeAspect="1"/>
          </p:cNvPicPr>
          <p:nvPr/>
        </p:nvPicPr>
        <p:blipFill>
          <a:blip r:embed="rId9"/>
          <a:srcRect/>
          <a:stretch>
            <a:fillRect/>
          </a:stretch>
        </p:blipFill>
        <p:spPr bwMode="auto">
          <a:xfrm>
            <a:off x="538163" y="2955925"/>
            <a:ext cx="3060700" cy="2336800"/>
          </a:xfrm>
          <a:prstGeom prst="rect">
            <a:avLst/>
          </a:prstGeom>
          <a:noFill/>
          <a:ln w="9525">
            <a:noFill/>
            <a:miter lim="800000"/>
            <a:headEnd/>
            <a:tailEnd/>
          </a:ln>
        </p:spPr>
      </p:pic>
    </p:spTree>
  </p:cSld>
  <p:clrMapOvr>
    <a:masterClrMapping/>
  </p:clrMapOvr>
  <p:transition spd="slow" advTm="6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93738" y="247650"/>
            <a:ext cx="7712075" cy="1325563"/>
          </a:xfrm>
        </p:spPr>
        <p:txBody>
          <a:bodyPr/>
          <a:lstStyle/>
          <a:p>
            <a:pPr eaLnBrk="1" hangingPunct="1"/>
            <a:r>
              <a:rPr lang="en-GB" sz="4000" b="1" smtClean="0">
                <a:solidFill>
                  <a:srgbClr val="0070C0"/>
                </a:solidFill>
              </a:rPr>
              <a:t>Green Grid w Eigg: </a:t>
            </a:r>
            <a:br>
              <a:rPr lang="en-GB" sz="4000" b="1" smtClean="0">
                <a:solidFill>
                  <a:srgbClr val="0070C0"/>
                </a:solidFill>
              </a:rPr>
            </a:br>
            <a:r>
              <a:rPr lang="en-GB" sz="4000" b="1" smtClean="0">
                <a:solidFill>
                  <a:srgbClr val="0070C0"/>
                </a:solidFill>
              </a:rPr>
              <a:t>efekt pomnożenia</a:t>
            </a:r>
          </a:p>
        </p:txBody>
      </p:sp>
      <p:sp>
        <p:nvSpPr>
          <p:cNvPr id="4" name="Content Placeholder 3"/>
          <p:cNvSpPr>
            <a:spLocks noGrp="1"/>
          </p:cNvSpPr>
          <p:nvPr>
            <p:ph idx="1"/>
          </p:nvPr>
        </p:nvSpPr>
        <p:spPr>
          <a:xfrm>
            <a:off x="930275" y="1511300"/>
            <a:ext cx="7356475" cy="4092575"/>
          </a:xfrm>
        </p:spPr>
        <p:txBody>
          <a:bodyPr>
            <a:normAutofit/>
          </a:bodyPr>
          <a:lstStyle/>
          <a:p>
            <a:pPr marL="0" indent="0" eaLnBrk="1" hangingPunct="1">
              <a:lnSpc>
                <a:spcPct val="60000"/>
              </a:lnSpc>
              <a:buFont typeface="Arial" charset="0"/>
              <a:buNone/>
            </a:pPr>
            <a:endParaRPr lang="en-GB" sz="1700" smtClean="0">
              <a:solidFill>
                <a:srgbClr val="2E75B6"/>
              </a:solidFill>
            </a:endParaRPr>
          </a:p>
          <a:p>
            <a:pPr marL="0" indent="0" eaLnBrk="1" hangingPunct="1">
              <a:lnSpc>
                <a:spcPct val="60000"/>
              </a:lnSpc>
            </a:pPr>
            <a:r>
              <a:rPr lang="en-GB" sz="1700" smtClean="0">
                <a:solidFill>
                  <a:srgbClr val="2E75B6"/>
                </a:solidFill>
              </a:rPr>
              <a:t>Green Grid jest obsługiwany i utrzymywany przez  </a:t>
            </a:r>
            <a:r>
              <a:rPr lang="en-GB" sz="1700" i="1" smtClean="0">
                <a:solidFill>
                  <a:srgbClr val="2E75B6"/>
                </a:solidFill>
              </a:rPr>
              <a:t>Eigg Electric Ltd</a:t>
            </a:r>
          </a:p>
          <a:p>
            <a:pPr marL="0" indent="0" eaLnBrk="1" hangingPunct="1">
              <a:lnSpc>
                <a:spcPct val="60000"/>
              </a:lnSpc>
              <a:buFont typeface="Arial" charset="0"/>
              <a:buNone/>
            </a:pPr>
            <a:r>
              <a:rPr lang="en-GB" sz="1700" smtClean="0">
                <a:solidFill>
                  <a:srgbClr val="2E75B6"/>
                </a:solidFill>
              </a:rPr>
              <a:t>   spółkę finansowaną przez fundację Isle of Eigg Heritage Trust. </a:t>
            </a:r>
          </a:p>
          <a:p>
            <a:pPr marL="0" indent="0" eaLnBrk="1" hangingPunct="1">
              <a:lnSpc>
                <a:spcPct val="60000"/>
              </a:lnSpc>
              <a:buFont typeface="Arial" charset="0"/>
              <a:buNone/>
            </a:pPr>
            <a:endParaRPr lang="en-GB" sz="1700" smtClean="0">
              <a:solidFill>
                <a:srgbClr val="2E75B6"/>
              </a:solidFill>
            </a:endParaRPr>
          </a:p>
          <a:p>
            <a:pPr marL="0" indent="0" eaLnBrk="1" hangingPunct="1">
              <a:lnSpc>
                <a:spcPct val="60000"/>
              </a:lnSpc>
            </a:pPr>
            <a:r>
              <a:rPr lang="en-GB" sz="1700" smtClean="0">
                <a:solidFill>
                  <a:srgbClr val="2E75B6"/>
                </a:solidFill>
              </a:rPr>
              <a:t>Naprawa i konserwacja jest obowiązkiem wyszkolonego zespołu mechaników</a:t>
            </a:r>
          </a:p>
          <a:p>
            <a:pPr marL="0" indent="0" eaLnBrk="1" hangingPunct="1">
              <a:lnSpc>
                <a:spcPct val="60000"/>
              </a:lnSpc>
              <a:buFont typeface="Arial" charset="0"/>
              <a:buNone/>
            </a:pPr>
            <a:r>
              <a:rPr lang="en-GB" sz="1700" smtClean="0">
                <a:solidFill>
                  <a:srgbClr val="2E75B6"/>
                </a:solidFill>
              </a:rPr>
              <a:t> ( 3 dodatkowe miejsca pracy ).</a:t>
            </a:r>
          </a:p>
          <a:p>
            <a:pPr marL="0" indent="0" eaLnBrk="1" hangingPunct="1">
              <a:lnSpc>
                <a:spcPct val="60000"/>
              </a:lnSpc>
            </a:pPr>
            <a:endParaRPr lang="en-GB" sz="1700" smtClean="0">
              <a:solidFill>
                <a:srgbClr val="2E75B6"/>
              </a:solidFill>
            </a:endParaRPr>
          </a:p>
          <a:p>
            <a:pPr marL="0" indent="0" eaLnBrk="1" hangingPunct="1">
              <a:lnSpc>
                <a:spcPct val="60000"/>
              </a:lnSpc>
            </a:pPr>
            <a:r>
              <a:rPr lang="en-GB" sz="1700" smtClean="0">
                <a:solidFill>
                  <a:srgbClr val="2E75B6"/>
                </a:solidFill>
              </a:rPr>
              <a:t>Sąsiednie wyspy Muck, Rum i Canna stworzyły  Green Grid u siebie.</a:t>
            </a:r>
          </a:p>
          <a:p>
            <a:pPr marL="0" indent="0" eaLnBrk="1" hangingPunct="1">
              <a:lnSpc>
                <a:spcPct val="60000"/>
              </a:lnSpc>
            </a:pPr>
            <a:endParaRPr lang="en-GB" sz="1700" smtClean="0">
              <a:solidFill>
                <a:srgbClr val="2E75B6"/>
              </a:solidFill>
            </a:endParaRPr>
          </a:p>
          <a:p>
            <a:pPr marL="0" indent="0" eaLnBrk="1" hangingPunct="1">
              <a:lnSpc>
                <a:spcPct val="60000"/>
              </a:lnSpc>
            </a:pPr>
            <a:r>
              <a:rPr lang="en-GB" sz="1700" smtClean="0">
                <a:solidFill>
                  <a:srgbClr val="2E75B6"/>
                </a:solidFill>
              </a:rPr>
              <a:t>Redukcja  C02 w ramach naszego projektu konkurs The Big Green </a:t>
            </a:r>
          </a:p>
          <a:p>
            <a:pPr marL="0" indent="0" eaLnBrk="1" hangingPunct="1">
              <a:lnSpc>
                <a:spcPct val="60000"/>
              </a:lnSpc>
              <a:buFont typeface="Arial" charset="0"/>
              <a:buNone/>
            </a:pPr>
            <a:r>
              <a:rPr lang="en-GB" sz="1700" smtClean="0">
                <a:solidFill>
                  <a:srgbClr val="2E75B6"/>
                </a:solidFill>
              </a:rPr>
              <a:t> Challenge w 2010,motywując mieszkańców do dalszej redukcji,wytwarzania </a:t>
            </a:r>
          </a:p>
          <a:p>
            <a:pPr marL="0" indent="0" eaLnBrk="1" hangingPunct="1">
              <a:lnSpc>
                <a:spcPct val="60000"/>
              </a:lnSpc>
              <a:buFont typeface="Arial" charset="0"/>
              <a:buNone/>
            </a:pPr>
            <a:r>
              <a:rPr lang="en-GB" sz="1700" smtClean="0">
                <a:solidFill>
                  <a:srgbClr val="2E75B6"/>
                </a:solidFill>
              </a:rPr>
              <a:t>własnych produktów,przełącznia się na urządzenia najwyższej klasy energetycznej</a:t>
            </a:r>
          </a:p>
          <a:p>
            <a:pPr marL="0" indent="0" eaLnBrk="1" hangingPunct="1">
              <a:lnSpc>
                <a:spcPct val="60000"/>
              </a:lnSpc>
              <a:buFont typeface="Arial" charset="0"/>
              <a:buNone/>
            </a:pPr>
            <a:r>
              <a:rPr lang="en-GB" sz="1700" smtClean="0">
                <a:solidFill>
                  <a:srgbClr val="2E75B6"/>
                </a:solidFill>
              </a:rPr>
              <a:t> i ogrzewania solarnego oraz produkowania I używania paliwa drzewnego.</a:t>
            </a:r>
          </a:p>
          <a:p>
            <a:pPr marL="0" indent="0" eaLnBrk="1" hangingPunct="1">
              <a:lnSpc>
                <a:spcPct val="60000"/>
              </a:lnSpc>
              <a:buFont typeface="Arial" charset="0"/>
              <a:buNone/>
            </a:pPr>
            <a:endParaRPr lang="en-GB" sz="1700" smtClean="0">
              <a:solidFill>
                <a:srgbClr val="2E75B6"/>
              </a:solidFill>
            </a:endParaRPr>
          </a:p>
          <a:p>
            <a:pPr marL="0" indent="0" eaLnBrk="1" hangingPunct="1">
              <a:lnSpc>
                <a:spcPct val="60000"/>
              </a:lnSpc>
              <a:buFont typeface="Arial" charset="0"/>
              <a:buNone/>
            </a:pPr>
            <a:endParaRPr lang="en-GB" sz="1700" smtClean="0">
              <a:solidFill>
                <a:srgbClr val="2E75B6"/>
              </a:solidFill>
            </a:endParaRPr>
          </a:p>
          <a:p>
            <a:pPr marL="0" indent="0" eaLnBrk="1" hangingPunct="1">
              <a:lnSpc>
                <a:spcPct val="60000"/>
              </a:lnSpc>
            </a:pPr>
            <a:endParaRPr lang="en-GB" sz="800" smtClean="0">
              <a:solidFill>
                <a:srgbClr val="2E75B6"/>
              </a:solidFill>
            </a:endParaRPr>
          </a:p>
          <a:p>
            <a:pPr marL="0" indent="0" eaLnBrk="1" hangingPunct="1">
              <a:lnSpc>
                <a:spcPct val="70000"/>
              </a:lnSpc>
            </a:pPr>
            <a:endParaRPr lang="en-GB" sz="900" smtClean="0">
              <a:solidFill>
                <a:srgbClr val="2E75B6"/>
              </a:solidFill>
            </a:endParaRPr>
          </a:p>
          <a:p>
            <a:pPr marL="0" indent="0" eaLnBrk="1" hangingPunct="1">
              <a:lnSpc>
                <a:spcPct val="70000"/>
              </a:lnSpc>
            </a:pPr>
            <a:endParaRPr lang="en-GB" sz="900" smtClean="0"/>
          </a:p>
        </p:txBody>
      </p:sp>
      <p:pic>
        <p:nvPicPr>
          <p:cNvPr id="22531" name="Picture 2" descr="Screen Shot 2016-02-11 at 12.55.39 AM.png"/>
          <p:cNvPicPr>
            <a:picLocks noChangeAspect="1"/>
          </p:cNvPicPr>
          <p:nvPr/>
        </p:nvPicPr>
        <p:blipFill>
          <a:blip r:embed="rId2"/>
          <a:srcRect/>
          <a:stretch>
            <a:fillRect/>
          </a:stretch>
        </p:blipFill>
        <p:spPr bwMode="auto">
          <a:xfrm>
            <a:off x="8328025" y="446088"/>
            <a:ext cx="3316288" cy="4852987"/>
          </a:xfrm>
          <a:prstGeom prst="rect">
            <a:avLst/>
          </a:prstGeom>
          <a:noFill/>
          <a:ln w="9525">
            <a:noFill/>
            <a:miter lim="800000"/>
            <a:headEnd/>
            <a:tailEnd/>
          </a:ln>
        </p:spPr>
      </p:pic>
      <p:pic>
        <p:nvPicPr>
          <p:cNvPr id="22532" name="Picture 5"/>
          <p:cNvPicPr>
            <a:picLocks noChangeAspect="1"/>
          </p:cNvPicPr>
          <p:nvPr/>
        </p:nvPicPr>
        <p:blipFill>
          <a:blip r:embed="rId3"/>
          <a:srcRect/>
          <a:stretch>
            <a:fillRect/>
          </a:stretch>
        </p:blipFill>
        <p:spPr bwMode="auto">
          <a:xfrm>
            <a:off x="8235950" y="450850"/>
            <a:ext cx="3441700" cy="4924425"/>
          </a:xfrm>
          <a:prstGeom prst="rect">
            <a:avLst/>
          </a:prstGeom>
          <a:noFill/>
          <a:ln w="9525">
            <a:noFill/>
            <a:miter lim="800000"/>
            <a:headEnd/>
            <a:tailEnd/>
          </a:ln>
        </p:spPr>
      </p:pic>
    </p:spTree>
  </p:cSld>
  <p:clrMapOvr>
    <a:masterClrMapping/>
  </p:clrMapOvr>
  <p:transition spd="slow" advTm="6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838200" y="365125"/>
            <a:ext cx="5878513" cy="1284288"/>
          </a:xfrm>
        </p:spPr>
        <p:txBody>
          <a:bodyPr/>
          <a:lstStyle/>
          <a:p>
            <a:pPr eaLnBrk="1" hangingPunct="1"/>
            <a:r>
              <a:rPr lang="en-GB" sz="4000" b="1" smtClean="0">
                <a:solidFill>
                  <a:srgbClr val="0070C0"/>
                </a:solidFill>
              </a:rPr>
              <a:t>Zrównoważony Transport Wyspy Mull i Iona (MIST)</a:t>
            </a:r>
          </a:p>
        </p:txBody>
      </p:sp>
      <p:pic>
        <p:nvPicPr>
          <p:cNvPr id="23554" name="Content Placeholder 7" descr="MIST-CAR-LOGO.jpg"/>
          <p:cNvPicPr>
            <a:picLocks noGrp="1" noChangeAspect="1"/>
          </p:cNvPicPr>
          <p:nvPr>
            <p:ph idx="1"/>
          </p:nvPr>
        </p:nvPicPr>
        <p:blipFill>
          <a:blip r:embed="rId2"/>
          <a:srcRect t="6197" b="6197"/>
          <a:stretch>
            <a:fillRect/>
          </a:stretch>
        </p:blipFill>
        <p:spPr>
          <a:xfrm>
            <a:off x="7077075" y="469900"/>
            <a:ext cx="4192588" cy="1525588"/>
          </a:xfrm>
        </p:spPr>
      </p:pic>
      <p:sp>
        <p:nvSpPr>
          <p:cNvPr id="3" name="TextBox 2"/>
          <p:cNvSpPr txBox="1"/>
          <p:nvPr/>
        </p:nvSpPr>
        <p:spPr>
          <a:xfrm>
            <a:off x="196850" y="2028825"/>
            <a:ext cx="11674475" cy="5859463"/>
          </a:xfrm>
          <a:prstGeom prst="rect">
            <a:avLst/>
          </a:prstGeom>
          <a:noFill/>
        </p:spPr>
        <p:txBody>
          <a:bodyPr>
            <a:spAutoFit/>
          </a:bodyPr>
          <a:lstStyle/>
          <a:p>
            <a:pPr marL="285750" indent="-285750">
              <a:buFont typeface="Arial" charset="0"/>
              <a:buChar char="•"/>
            </a:pPr>
            <a:r>
              <a:rPr lang="en-US">
                <a:solidFill>
                  <a:srgbClr val="2E75B6"/>
                </a:solidFill>
                <a:latin typeface="Calibri" pitchFamily="34" charset="0"/>
              </a:rPr>
              <a:t>Mull and Iona Sustainable Transport jest częścią fundacji Mull and Iona Community Trust. </a:t>
            </a:r>
          </a:p>
          <a:p>
            <a:pPr marL="285750" indent="-285750">
              <a:buFont typeface="Arial" charset="0"/>
              <a:buChar char="•"/>
            </a:pPr>
            <a:endParaRPr lang="en-US">
              <a:solidFill>
                <a:srgbClr val="2E75B6"/>
              </a:solidFill>
              <a:latin typeface="Calibri" pitchFamily="34" charset="0"/>
            </a:endParaRPr>
          </a:p>
          <a:p>
            <a:pPr marL="285750" indent="-285750">
              <a:buFont typeface="Arial" charset="0"/>
              <a:buChar char="•"/>
            </a:pPr>
            <a:r>
              <a:rPr lang="en-US">
                <a:solidFill>
                  <a:srgbClr val="2E75B6"/>
                </a:solidFill>
                <a:latin typeface="Calibri" pitchFamily="34" charset="0"/>
              </a:rPr>
              <a:t>Emisja CO2 z transportu stanowi połowę,a nawet więcej całkowitej emisji większości gospodarstw.</a:t>
            </a:r>
          </a:p>
          <a:p>
            <a:pPr marL="285750" indent="-285750">
              <a:buFont typeface="Arial" charset="0"/>
              <a:buChar char="•"/>
            </a:pPr>
            <a:endParaRPr lang="en-US">
              <a:solidFill>
                <a:srgbClr val="2E75B6"/>
              </a:solidFill>
              <a:latin typeface="Calibri" pitchFamily="34" charset="0"/>
            </a:endParaRPr>
          </a:p>
          <a:p>
            <a:pPr marL="285750" indent="-285750">
              <a:buFont typeface="Arial" charset="0"/>
              <a:buChar char="•"/>
            </a:pPr>
            <a:r>
              <a:rPr lang="en-US">
                <a:solidFill>
                  <a:srgbClr val="2E75B6"/>
                </a:solidFill>
                <a:latin typeface="Calibri" pitchFamily="34" charset="0"/>
              </a:rPr>
              <a:t>Przy wsparciu rządowej organizacji Climate Challenge Fund, MIST dąży do rozwoju zrównoważonego transportu na wyspach  Mull i Iona. </a:t>
            </a:r>
          </a:p>
          <a:p>
            <a:pPr marL="285750" indent="-285750">
              <a:buFont typeface="Arial" charset="0"/>
              <a:buChar char="•"/>
            </a:pPr>
            <a:endParaRPr lang="en-US">
              <a:solidFill>
                <a:srgbClr val="2E75B6"/>
              </a:solidFill>
              <a:latin typeface="Calibri" pitchFamily="34" charset="0"/>
            </a:endParaRPr>
          </a:p>
          <a:p>
            <a:pPr marL="285750" indent="-285750">
              <a:buFont typeface="Arial" charset="0"/>
              <a:buChar char="•"/>
            </a:pPr>
            <a:r>
              <a:rPr lang="en-US">
                <a:solidFill>
                  <a:srgbClr val="2E75B6"/>
                </a:solidFill>
                <a:latin typeface="Calibri" pitchFamily="34" charset="0"/>
              </a:rPr>
              <a:t>Fundacja The Energy Savings Trust współpracuje z  MIST nad zwiększeniem zainteresowania mieszkańców autami elektrycznymi i zwiększeniem liczby korzystających z nich. </a:t>
            </a:r>
          </a:p>
          <a:p>
            <a:pPr marL="285750" indent="-285750"/>
            <a:endParaRPr lang="en-US">
              <a:solidFill>
                <a:srgbClr val="2E75B6"/>
              </a:solidFill>
              <a:latin typeface="Calibri" pitchFamily="34" charset="0"/>
            </a:endParaRPr>
          </a:p>
          <a:p>
            <a:pPr marL="285750" indent="-285750">
              <a:buFont typeface="Arial" charset="0"/>
              <a:buChar char="•"/>
            </a:pPr>
            <a:r>
              <a:rPr lang="en-US">
                <a:solidFill>
                  <a:srgbClr val="2E75B6"/>
                </a:solidFill>
                <a:latin typeface="Calibri" pitchFamily="34" charset="0"/>
              </a:rPr>
              <a:t>W ramach nowego programu rządu szkockiego MIST wpółpracuje z indywidualnymi gosodarstwami domowymi,a także z firmami. Szkockie firmy, które chcą zredukować emisje CO2, mogą ubiegać się o dotację do £100,000, na zmianę swoich środków transportu na elektryczne lub hybrydowe. </a:t>
            </a:r>
          </a:p>
          <a:p>
            <a:pPr marL="285750" indent="-285750"/>
            <a:endParaRPr lang="en-US">
              <a:solidFill>
                <a:srgbClr val="2E75B6"/>
              </a:solidFill>
              <a:latin typeface="Calibri" pitchFamily="34" charset="0"/>
            </a:endParaRPr>
          </a:p>
          <a:p>
            <a:pPr marL="285750" indent="-285750"/>
            <a:endParaRPr lang="en-US">
              <a:solidFill>
                <a:srgbClr val="3366FF"/>
              </a:solidFill>
              <a:latin typeface="Calibri" pitchFamily="34" charset="0"/>
            </a:endParaRPr>
          </a:p>
          <a:p>
            <a:pPr marL="285750" indent="-285750"/>
            <a:endParaRPr lang="en-US">
              <a:latin typeface="Calibri" pitchFamily="34" charset="0"/>
            </a:endParaRPr>
          </a:p>
          <a:p>
            <a:pPr marL="285750" indent="-285750"/>
            <a:endParaRPr lang="en-US">
              <a:latin typeface="Calibri" pitchFamily="34" charset="0"/>
            </a:endParaRPr>
          </a:p>
          <a:p>
            <a:pPr marL="285750" indent="-285750"/>
            <a:endParaRPr lang="en-US">
              <a:latin typeface="Calibri" pitchFamily="34" charset="0"/>
            </a:endParaRPr>
          </a:p>
          <a:p>
            <a:pPr marL="285750" indent="-285750"/>
            <a:endParaRPr lang="en-US">
              <a:latin typeface="Calibri" pitchFamily="34" charset="0"/>
            </a:endParaRPr>
          </a:p>
          <a:p>
            <a:pPr marL="285750" indent="-285750"/>
            <a:endParaRPr lang="en-US">
              <a:latin typeface="Calibri" pitchFamily="34" charset="0"/>
            </a:endParaRPr>
          </a:p>
          <a:p>
            <a:pPr marL="285750" indent="-285750"/>
            <a:endParaRPr lang="en-US">
              <a:latin typeface="Calibri" pitchFamily="34" charset="0"/>
            </a:endParaRPr>
          </a:p>
        </p:txBody>
      </p:sp>
    </p:spTree>
  </p:cSld>
  <p:clrMapOvr>
    <a:masterClrMapping/>
  </p:clrMapOvr>
  <p:transition spd="slow" advTm="6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GB" sz="4000" b="1" smtClean="0">
                <a:solidFill>
                  <a:srgbClr val="0070C0"/>
                </a:solidFill>
              </a:rPr>
              <a:t>Wymiana informacji jest kluczem do zmian</a:t>
            </a:r>
          </a:p>
        </p:txBody>
      </p:sp>
      <p:sp>
        <p:nvSpPr>
          <p:cNvPr id="4" name="Content Placeholder 3"/>
          <p:cNvSpPr>
            <a:spLocks noGrp="1"/>
          </p:cNvSpPr>
          <p:nvPr>
            <p:ph idx="1"/>
          </p:nvPr>
        </p:nvSpPr>
        <p:spPr>
          <a:xfrm>
            <a:off x="660400" y="1458913"/>
            <a:ext cx="6880225" cy="4075112"/>
          </a:xfrm>
        </p:spPr>
        <p:txBody>
          <a:bodyPr>
            <a:normAutofit/>
          </a:bodyPr>
          <a:lstStyle/>
          <a:p>
            <a:pPr eaLnBrk="1" hangingPunct="1">
              <a:lnSpc>
                <a:spcPct val="70000"/>
              </a:lnSpc>
            </a:pPr>
            <a:r>
              <a:rPr lang="en-US" sz="1800" b="1" smtClean="0">
                <a:solidFill>
                  <a:srgbClr val="2E75B6"/>
                </a:solidFill>
              </a:rPr>
              <a:t>Testy aut elektrycznych: </a:t>
            </a:r>
            <a:r>
              <a:rPr lang="en-US" sz="1800" smtClean="0">
                <a:solidFill>
                  <a:srgbClr val="2E75B6"/>
                </a:solidFill>
              </a:rPr>
              <a:t>Nissan Leaf i Berlingo zostały zakupione przez klientów prywatnych, firmy i grupy społeczne do przetestowania.</a:t>
            </a:r>
            <a:endParaRPr lang="en-US" sz="1800" b="1" smtClean="0">
              <a:solidFill>
                <a:srgbClr val="2E75B6"/>
              </a:solidFill>
            </a:endParaRPr>
          </a:p>
          <a:p>
            <a:pPr eaLnBrk="1" hangingPunct="1">
              <a:lnSpc>
                <a:spcPct val="70000"/>
              </a:lnSpc>
            </a:pPr>
            <a:r>
              <a:rPr lang="en-US" sz="1800" b="1" smtClean="0">
                <a:solidFill>
                  <a:srgbClr val="2E75B6"/>
                </a:solidFill>
              </a:rPr>
              <a:t>Dni szkoleniowe z aut elektrycznych </a:t>
            </a:r>
            <a:r>
              <a:rPr lang="en-US" sz="1800" smtClean="0">
                <a:solidFill>
                  <a:srgbClr val="2E75B6"/>
                </a:solidFill>
              </a:rPr>
              <a:t>informacje o użytkowaniu</a:t>
            </a:r>
          </a:p>
          <a:p>
            <a:pPr eaLnBrk="1" hangingPunct="1">
              <a:lnSpc>
                <a:spcPct val="70000"/>
              </a:lnSpc>
            </a:pPr>
            <a:r>
              <a:rPr lang="en-US" sz="1800" b="1" smtClean="0">
                <a:solidFill>
                  <a:srgbClr val="2E75B6"/>
                </a:solidFill>
              </a:rPr>
              <a:t>Klub Samochodowy i Program Transportu Społecznego </a:t>
            </a:r>
            <a:r>
              <a:rPr lang="en-US" sz="1800" smtClean="0">
                <a:solidFill>
                  <a:srgbClr val="2E75B6"/>
                </a:solidFill>
              </a:rPr>
              <a:t>zajmują się promocją pojazdów elekrycznych na“całe życie”,a nie tylko na czas trwania projektu.</a:t>
            </a:r>
          </a:p>
          <a:p>
            <a:pPr eaLnBrk="1" hangingPunct="1">
              <a:lnSpc>
                <a:spcPct val="70000"/>
              </a:lnSpc>
            </a:pPr>
            <a:r>
              <a:rPr lang="en-US" sz="1800" b="1" smtClean="0">
                <a:solidFill>
                  <a:srgbClr val="2E75B6"/>
                </a:solidFill>
              </a:rPr>
              <a:t>Liftsharing </a:t>
            </a:r>
            <a:r>
              <a:rPr lang="en-US" sz="1800" smtClean="0">
                <a:solidFill>
                  <a:srgbClr val="2E75B6"/>
                </a:solidFill>
              </a:rPr>
              <a:t>: ‘Mull and Iona Lift-share’ zamknięta grupa działająca na Facebooku umożliwiająca mieszkańcom znalezienie transportu lub pasażerów. Wygodne i łatwe w użyciu.</a:t>
            </a:r>
          </a:p>
          <a:p>
            <a:pPr eaLnBrk="1" hangingPunct="1">
              <a:lnSpc>
                <a:spcPct val="70000"/>
              </a:lnSpc>
              <a:buFont typeface="Arial" charset="0"/>
              <a:buNone/>
            </a:pPr>
            <a:r>
              <a:rPr lang="en-US" sz="1800" smtClean="0">
                <a:solidFill>
                  <a:srgbClr val="2E75B6"/>
                </a:solidFill>
              </a:rPr>
              <a:t>    </a:t>
            </a:r>
          </a:p>
          <a:p>
            <a:pPr eaLnBrk="1" hangingPunct="1">
              <a:lnSpc>
                <a:spcPct val="70000"/>
              </a:lnSpc>
            </a:pPr>
            <a:r>
              <a:rPr lang="en-US" sz="1800" b="1" smtClean="0">
                <a:solidFill>
                  <a:srgbClr val="2E75B6"/>
                </a:solidFill>
              </a:rPr>
              <a:t>Efektywna jazda: </a:t>
            </a:r>
            <a:r>
              <a:rPr lang="en-US" sz="1800" smtClean="0">
                <a:solidFill>
                  <a:srgbClr val="2E75B6"/>
                </a:solidFill>
              </a:rPr>
              <a:t>darmowy trening wydajnej jazdy samochodem (oszczedzanie przez redukcje zużycia paliwa).</a:t>
            </a:r>
          </a:p>
          <a:p>
            <a:pPr eaLnBrk="1" hangingPunct="1">
              <a:lnSpc>
                <a:spcPct val="70000"/>
              </a:lnSpc>
            </a:pPr>
            <a:endParaRPr lang="en-US" sz="1900" smtClean="0">
              <a:solidFill>
                <a:srgbClr val="2E75B6"/>
              </a:solidFill>
            </a:endParaRPr>
          </a:p>
          <a:p>
            <a:pPr eaLnBrk="1" hangingPunct="1">
              <a:lnSpc>
                <a:spcPct val="70000"/>
              </a:lnSpc>
            </a:pPr>
            <a:endParaRPr lang="en-US" sz="1900" smtClean="0">
              <a:solidFill>
                <a:srgbClr val="2E75B6"/>
              </a:solidFill>
            </a:endParaRPr>
          </a:p>
          <a:p>
            <a:pPr eaLnBrk="1" hangingPunct="1">
              <a:lnSpc>
                <a:spcPct val="70000"/>
              </a:lnSpc>
            </a:pPr>
            <a:endParaRPr lang="en-US" sz="1900" smtClean="0">
              <a:solidFill>
                <a:srgbClr val="2E75B6"/>
              </a:solidFill>
            </a:endParaRPr>
          </a:p>
          <a:p>
            <a:pPr eaLnBrk="1" hangingPunct="1">
              <a:lnSpc>
                <a:spcPct val="70000"/>
              </a:lnSpc>
            </a:pPr>
            <a:endParaRPr lang="en-US" sz="1900" smtClean="0"/>
          </a:p>
          <a:p>
            <a:pPr eaLnBrk="1" hangingPunct="1">
              <a:lnSpc>
                <a:spcPct val="70000"/>
              </a:lnSpc>
            </a:pPr>
            <a:endParaRPr lang="en-GB" sz="2200" smtClean="0"/>
          </a:p>
        </p:txBody>
      </p:sp>
      <p:pic>
        <p:nvPicPr>
          <p:cNvPr id="24579" name="Picture 4" descr="Screen Shot 2016-02-11 at 12.47.54 AM.png"/>
          <p:cNvPicPr>
            <a:picLocks noChangeAspect="1"/>
          </p:cNvPicPr>
          <p:nvPr/>
        </p:nvPicPr>
        <p:blipFill>
          <a:blip r:embed="rId3"/>
          <a:srcRect/>
          <a:stretch>
            <a:fillRect/>
          </a:stretch>
        </p:blipFill>
        <p:spPr bwMode="auto">
          <a:xfrm>
            <a:off x="7769225" y="1546225"/>
            <a:ext cx="4178300" cy="2984500"/>
          </a:xfrm>
          <a:prstGeom prst="rect">
            <a:avLst/>
          </a:prstGeom>
          <a:noFill/>
          <a:ln w="9525">
            <a:noFill/>
            <a:miter lim="800000"/>
            <a:headEnd/>
            <a:tailEnd/>
          </a:ln>
        </p:spPr>
      </p:pic>
    </p:spTree>
  </p:cSld>
  <p:clrMapOvr>
    <a:masterClrMapping/>
  </p:clrMapOvr>
  <p:transition spd="slow" advTm="6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lnSpc>
                <a:spcPct val="80000"/>
              </a:lnSpc>
            </a:pPr>
            <a:r>
              <a:rPr lang="en-GB" sz="4000" smtClean="0">
                <a:solidFill>
                  <a:srgbClr val="2E75B6"/>
                </a:solidFill>
              </a:rPr>
              <a:t>Więcej informacji </a:t>
            </a:r>
          </a:p>
        </p:txBody>
      </p:sp>
      <p:sp>
        <p:nvSpPr>
          <p:cNvPr id="26626" name="Content Placeholder 3"/>
          <p:cNvSpPr>
            <a:spLocks noGrp="1"/>
          </p:cNvSpPr>
          <p:nvPr>
            <p:ph idx="1"/>
          </p:nvPr>
        </p:nvSpPr>
        <p:spPr>
          <a:xfrm>
            <a:off x="838200" y="1825625"/>
            <a:ext cx="10515600" cy="3824288"/>
          </a:xfrm>
        </p:spPr>
        <p:txBody>
          <a:bodyPr/>
          <a:lstStyle/>
          <a:p>
            <a:pPr eaLnBrk="1" hangingPunct="1"/>
            <a:r>
              <a:rPr lang="en-GB" smtClean="0">
                <a:solidFill>
                  <a:srgbClr val="2E75B6"/>
                </a:solidFill>
                <a:hlinkClick r:id="rId3"/>
              </a:rPr>
              <a:t>www.scottish</a:t>
            </a:r>
            <a:r>
              <a:rPr lang="en-GB" smtClean="0">
                <a:solidFill>
                  <a:srgbClr val="2E75B6"/>
                </a:solidFill>
              </a:rPr>
              <a:t>-islands-federation.co.uk</a:t>
            </a:r>
          </a:p>
          <a:p>
            <a:pPr eaLnBrk="1" hangingPunct="1"/>
            <a:r>
              <a:rPr lang="en-GB" smtClean="0">
                <a:solidFill>
                  <a:srgbClr val="2E75B6"/>
                </a:solidFill>
                <a:hlinkClick r:id="rId4"/>
              </a:rPr>
              <a:t>www.sustainableislands.eu</a:t>
            </a:r>
            <a:endParaRPr lang="en-GB" smtClean="0">
              <a:solidFill>
                <a:srgbClr val="2E75B6"/>
              </a:solidFill>
            </a:endParaRPr>
          </a:p>
          <a:p>
            <a:pPr eaLnBrk="1" hangingPunct="1"/>
            <a:r>
              <a:rPr lang="en-US" smtClean="0">
                <a:solidFill>
                  <a:srgbClr val="2E75B6"/>
                </a:solidFill>
                <a:hlinkClick r:id="rId5"/>
              </a:rPr>
              <a:t>www.localenergyscotland.org</a:t>
            </a:r>
            <a:r>
              <a:rPr lang="en-US" smtClean="0">
                <a:solidFill>
                  <a:srgbClr val="2E75B6"/>
                </a:solidFill>
              </a:rPr>
              <a:t>   (CARES)</a:t>
            </a:r>
            <a:endParaRPr lang="en-GB" smtClean="0">
              <a:solidFill>
                <a:srgbClr val="2E75B6"/>
              </a:solidFill>
              <a:hlinkClick r:id="rId3"/>
            </a:endParaRPr>
          </a:p>
          <a:p>
            <a:pPr eaLnBrk="1" hangingPunct="1"/>
            <a:r>
              <a:rPr lang="en-GB" smtClean="0">
                <a:solidFill>
                  <a:srgbClr val="2E75B6"/>
                </a:solidFill>
                <a:hlinkClick r:id="rId3"/>
              </a:rPr>
              <a:t>www.isleofeigg.org</a:t>
            </a:r>
            <a:endParaRPr lang="en-GB" smtClean="0">
              <a:solidFill>
                <a:srgbClr val="2E75B6"/>
              </a:solidFill>
            </a:endParaRPr>
          </a:p>
          <a:p>
            <a:pPr eaLnBrk="1" hangingPunct="1"/>
            <a:r>
              <a:rPr lang="en-GB" smtClean="0">
                <a:solidFill>
                  <a:srgbClr val="2E75B6"/>
                </a:solidFill>
                <a:hlinkClick r:id="rId6"/>
              </a:rPr>
              <a:t>www.mict.co.uk</a:t>
            </a:r>
            <a:r>
              <a:rPr lang="en-GB" smtClean="0">
                <a:solidFill>
                  <a:srgbClr val="2E75B6"/>
                </a:solidFill>
              </a:rPr>
              <a:t>/projects-services/mist/</a:t>
            </a:r>
          </a:p>
          <a:p>
            <a:pPr eaLnBrk="1" hangingPunct="1"/>
            <a:r>
              <a:rPr lang="en-US" smtClean="0">
                <a:solidFill>
                  <a:srgbClr val="2E75B6"/>
                </a:solidFill>
              </a:rPr>
              <a:t>www.mict.co.uk/electric-cars/ </a:t>
            </a:r>
          </a:p>
        </p:txBody>
      </p:sp>
      <p:sp>
        <p:nvSpPr>
          <p:cNvPr id="26627" name="TextBox 2"/>
          <p:cNvSpPr txBox="1">
            <a:spLocks noChangeArrowheads="1"/>
          </p:cNvSpPr>
          <p:nvPr/>
        </p:nvSpPr>
        <p:spPr bwMode="auto">
          <a:xfrm>
            <a:off x="-5716588" y="1087438"/>
            <a:ext cx="185738" cy="369887"/>
          </a:xfrm>
          <a:prstGeom prst="rect">
            <a:avLst/>
          </a:prstGeom>
          <a:noFill/>
          <a:ln w="9525">
            <a:noFill/>
            <a:miter lim="800000"/>
            <a:headEnd/>
            <a:tailEnd/>
          </a:ln>
        </p:spPr>
        <p:txBody>
          <a:bodyPr wrap="none">
            <a:spAutoFit/>
          </a:bodyPr>
          <a:lstStyle/>
          <a:p>
            <a:endParaRPr lang="en-GB">
              <a:latin typeface="Calibri" pitchFamily="34" charset="0"/>
            </a:endParaRPr>
          </a:p>
        </p:txBody>
      </p:sp>
    </p:spTree>
  </p:cSld>
  <p:clrMapOvr>
    <a:masterClrMapping/>
  </p:clrMapOvr>
  <p:transition spd="slow" advTm="6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1929</TotalTime>
  <Words>629</Words>
  <Application>Microsoft Office PowerPoint</Application>
  <PresentationFormat>Widescreen</PresentationFormat>
  <Paragraphs>92</Paragraphs>
  <Slides>8</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Arial</vt:lpstr>
      <vt:lpstr>Calibri</vt:lpstr>
      <vt:lpstr>Calibri Light</vt:lpstr>
      <vt:lpstr>Tahoma</vt:lpstr>
      <vt:lpstr>Office Theme</vt:lpstr>
      <vt:lpstr>Acrobat Document</vt:lpstr>
      <vt:lpstr>Camille Dressler, Chair,   Scottish Islands Federation   </vt:lpstr>
      <vt:lpstr>Wyspy Szkockie: liderzy  społeczności niskowęglowych</vt:lpstr>
      <vt:lpstr>Przypadek Eigg </vt:lpstr>
      <vt:lpstr>PowerPoint Presentation</vt:lpstr>
      <vt:lpstr>Green Grid w Eigg:  efekt pomnożenia</vt:lpstr>
      <vt:lpstr>Zrównoważony Transport Wyspy Mull i Iona (MIST)</vt:lpstr>
      <vt:lpstr>Wymiana informacji jest kluczem do zmian</vt:lpstr>
      <vt:lpstr>Więcej informacji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Frome Town Hall –                  Logos of the range of organisations who will based there                 (PAC, CAB, Open storytellers, FF, FTC) The two theatres Pop up shops Fair Frome   Health connectors (if a picture available)</dc:title>
  <dc:subject/>
  <dc:creator>Kate Hellard</dc:creator>
  <cp:keywords/>
  <dc:description/>
  <cp:lastModifiedBy>Laura Parry</cp:lastModifiedBy>
  <cp:revision>156</cp:revision>
  <cp:lastPrinted>2015-10-14T15:26:02Z</cp:lastPrinted>
  <dcterms:created xsi:type="dcterms:W3CDTF">2015-08-19T09:54:42Z</dcterms:created>
  <dcterms:modified xsi:type="dcterms:W3CDTF">2016-02-24T10:39:21Z</dcterms:modified>
  <cp:category/>
</cp:coreProperties>
</file>