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9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805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8055"/>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22275" y="1241425"/>
            <a:ext cx="5953125" cy="3349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77194"/>
            <a:ext cx="5438140" cy="390861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4"/>
            <a:ext cx="2945658" cy="49805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2"/>
                </a:solidFill>
                <a:latin typeface="Calibri"/>
                <a:ea typeface="Calibri"/>
                <a:cs typeface="Calibri"/>
                <a:sym typeface="Calibri"/>
              </a:rPr>
              <a:t>From these renewable sources, an 11km  high-voltage grid delivers electricity around the island. </a:t>
            </a:r>
            <a:br>
              <a:rPr lang="en-GB" sz="1200" b="0" i="0" u="none" strike="noStrike" cap="none">
                <a:solidFill>
                  <a:schemeClr val="dk2"/>
                </a:solidFill>
                <a:latin typeface="Calibri"/>
                <a:ea typeface="Calibri"/>
                <a:cs typeface="Calibri"/>
                <a:sym typeface="Calibri"/>
              </a:rPr>
            </a:br>
            <a:r>
              <a:rPr lang="en-GB" sz="1200" b="0" i="0" u="none" strike="noStrike" cap="none">
                <a:solidFill>
                  <a:schemeClr val="dk2"/>
                </a:solidFill>
                <a:latin typeface="Calibri"/>
                <a:ea typeface="Calibri"/>
                <a:cs typeface="Calibri"/>
                <a:sym typeface="Calibri"/>
              </a:rPr>
              <a:t/>
            </a:r>
            <a:br>
              <a:rPr lang="en-GB" sz="1200" b="0" i="0" u="none" strike="noStrike" cap="none">
                <a:solidFill>
                  <a:schemeClr val="dk2"/>
                </a:solidFill>
                <a:latin typeface="Calibri"/>
                <a:ea typeface="Calibri"/>
                <a:cs typeface="Calibri"/>
                <a:sym typeface="Calibri"/>
              </a:rPr>
            </a:br>
            <a:r>
              <a:rPr lang="en-GB" sz="1200" b="0" i="0" u="none" strike="noStrike" cap="none">
                <a:solidFill>
                  <a:schemeClr val="dk2"/>
                </a:solidFill>
                <a:latin typeface="Calibri"/>
                <a:ea typeface="Calibri"/>
                <a:cs typeface="Calibri"/>
                <a:sym typeface="Calibri"/>
              </a:rPr>
              <a:t>Transformers convert the power to domestic voltage into homes and businesses.</a:t>
            </a:r>
            <a:br>
              <a:rPr lang="en-GB" sz="1200" b="0" i="0" u="none" strike="noStrike" cap="none">
                <a:solidFill>
                  <a:schemeClr val="dk2"/>
                </a:solidFill>
                <a:latin typeface="Calibri"/>
                <a:ea typeface="Calibri"/>
                <a:cs typeface="Calibri"/>
                <a:sym typeface="Calibri"/>
              </a:rPr>
            </a:br>
            <a:r>
              <a:rPr lang="en-GB" sz="1200" b="0" i="0" u="none" strike="noStrike" cap="none">
                <a:solidFill>
                  <a:schemeClr val="dk2"/>
                </a:solidFill>
                <a:latin typeface="Calibri"/>
                <a:ea typeface="Calibri"/>
                <a:cs typeface="Calibri"/>
                <a:sym typeface="Calibri"/>
              </a:rPr>
              <a:t/>
            </a:r>
            <a:br>
              <a:rPr lang="en-GB" sz="1200" b="0" i="0" u="none" strike="noStrike" cap="none">
                <a:solidFill>
                  <a:schemeClr val="dk2"/>
                </a:solidFill>
                <a:latin typeface="Calibri"/>
                <a:ea typeface="Calibri"/>
                <a:cs typeface="Calibri"/>
                <a:sym typeface="Calibri"/>
              </a:rPr>
            </a:br>
            <a:r>
              <a:rPr lang="en-GB" sz="1200" b="0" i="0" u="none" strike="noStrike" cap="none">
                <a:solidFill>
                  <a:schemeClr val="dk2"/>
                </a:solidFill>
                <a:latin typeface="Calibri"/>
                <a:ea typeface="Calibri"/>
                <a:cs typeface="Calibri"/>
                <a:sym typeface="Calibri"/>
              </a:rPr>
              <a:t>From a central control building,  power is regulated through inverters and stored in heavy duty batteries. </a:t>
            </a:r>
            <a:br>
              <a:rPr lang="en-GB" sz="1200" b="0" i="0" u="none" strike="noStrike" cap="none">
                <a:solidFill>
                  <a:schemeClr val="dk2"/>
                </a:solidFill>
                <a:latin typeface="Calibri"/>
                <a:ea typeface="Calibri"/>
                <a:cs typeface="Calibri"/>
                <a:sym typeface="Calibri"/>
              </a:rPr>
            </a:br>
            <a:r>
              <a:rPr lang="en-GB" sz="1100" b="0" i="0" u="none" strike="noStrike" cap="none">
                <a:solidFill>
                  <a:schemeClr val="dk2"/>
                </a:solidFill>
                <a:latin typeface="Calibri"/>
                <a:ea typeface="Calibri"/>
                <a:cs typeface="Calibri"/>
                <a:sym typeface="Calibri"/>
              </a:rPr>
              <a:t/>
            </a:r>
            <a:br>
              <a:rPr lang="en-GB" sz="1100" b="0" i="0" u="none" strike="noStrike" cap="none">
                <a:solidFill>
                  <a:schemeClr val="dk2"/>
                </a:solidFill>
                <a:latin typeface="Calibri"/>
                <a:ea typeface="Calibri"/>
                <a:cs typeface="Calibri"/>
                <a:sym typeface="Calibri"/>
              </a:rPr>
            </a:br>
            <a:r>
              <a:rPr lang="en-GB" sz="1200" b="0" i="0" u="none" strike="noStrike" cap="none">
                <a:solidFill>
                  <a:schemeClr val="dk2"/>
                </a:solidFill>
                <a:latin typeface="Calibri"/>
                <a:ea typeface="Calibri"/>
                <a:cs typeface="Calibri"/>
                <a:sym typeface="Calibri"/>
              </a:rPr>
              <a:t>When renewable generation is low, the system is supported by  a pair of 70kW diesel generators, which act alternately as back up and reserve</a:t>
            </a:r>
          </a:p>
          <a:p>
            <a:pPr marL="0" marR="0" lvl="0" indent="0" algn="l" rtl="0">
              <a:spcBef>
                <a:spcPts val="0"/>
              </a:spcBef>
              <a:buSzPct val="25000"/>
              <a:buNone/>
            </a:pPr>
            <a:endParaRPr sz="1200" b="0" i="0" u="none" strike="noStrike" cap="none">
              <a:solidFill>
                <a:schemeClr val="dk2"/>
              </a:solidFill>
              <a:latin typeface="Calibri"/>
              <a:ea typeface="Calibri"/>
              <a:cs typeface="Calibri"/>
              <a:sym typeface="Calibri"/>
            </a:endParaRPr>
          </a:p>
          <a:p>
            <a:pPr marL="0" marR="0" lvl="0" indent="0" algn="l" rtl="0">
              <a:lnSpc>
                <a:spcPct val="80000"/>
              </a:lnSpc>
              <a:spcBef>
                <a:spcPts val="0"/>
              </a:spcBef>
              <a:buSzPct val="25000"/>
              <a:buNone/>
            </a:pPr>
            <a:r>
              <a:rPr lang="en-GB" sz="1200" b="0" i="0" u="none" strike="noStrike" cap="none">
                <a:solidFill>
                  <a:schemeClr val="dk2"/>
                </a:solidFill>
                <a:latin typeface="Calibri"/>
                <a:ea typeface="Calibri"/>
                <a:cs typeface="Calibri"/>
                <a:sym typeface="Calibri"/>
              </a:rPr>
              <a:t>Each inverter has a maximum output capacity of 5kW and so the maximum power that can flow in or out of the batteries is 60kW.</a:t>
            </a:r>
          </a:p>
          <a:p>
            <a:pPr marL="0" marR="0" lvl="0" indent="0" algn="l" rtl="0">
              <a:lnSpc>
                <a:spcPct val="80000"/>
              </a:lnSpc>
              <a:spcBef>
                <a:spcPts val="0"/>
              </a:spcBef>
              <a:buSzPct val="25000"/>
              <a:buNone/>
            </a:pPr>
            <a:endParaRPr sz="1200" b="0" i="0" u="none" strike="noStrike" cap="none">
              <a:solidFill>
                <a:schemeClr val="dk2"/>
              </a:solidFill>
              <a:latin typeface="Calibri"/>
              <a:ea typeface="Calibri"/>
              <a:cs typeface="Calibri"/>
              <a:sym typeface="Calibri"/>
            </a:endParaRPr>
          </a:p>
          <a:p>
            <a:pPr marL="0" marR="0" lvl="0" indent="0" algn="l" rtl="0">
              <a:lnSpc>
                <a:spcPct val="80000"/>
              </a:lnSpc>
              <a:spcBef>
                <a:spcPts val="0"/>
              </a:spcBef>
              <a:buSzPct val="25000"/>
              <a:buNone/>
            </a:pPr>
            <a:r>
              <a:rPr lang="en-GB" sz="1200" b="0" i="0" u="none" strike="noStrike" cap="none">
                <a:solidFill>
                  <a:schemeClr val="dk2"/>
                </a:solidFill>
                <a:latin typeface="Calibri"/>
                <a:ea typeface="Calibri"/>
                <a:cs typeface="Calibri"/>
                <a:sym typeface="Calibri"/>
              </a:rPr>
              <a:t>When the renewable resources together are producing more electricity than is being consumed by the island, then the excess flows into the batteries via the inverters and they become charged. </a:t>
            </a:r>
          </a:p>
          <a:p>
            <a:pPr marL="0" marR="0" lvl="0" indent="0" algn="l" rtl="0">
              <a:lnSpc>
                <a:spcPct val="80000"/>
              </a:lnSpc>
              <a:spcBef>
                <a:spcPts val="0"/>
              </a:spcBef>
              <a:buSzPct val="25000"/>
              <a:buNone/>
            </a:pPr>
            <a:endParaRPr sz="1200" b="0" i="0" u="none" strike="noStrike" cap="none">
              <a:solidFill>
                <a:schemeClr val="dk2"/>
              </a:solidFill>
              <a:latin typeface="Calibri"/>
              <a:ea typeface="Calibri"/>
              <a:cs typeface="Calibri"/>
              <a:sym typeface="Calibri"/>
            </a:endParaRPr>
          </a:p>
          <a:p>
            <a:pPr marL="0" marR="0" lvl="0" indent="0" algn="l" rtl="0">
              <a:lnSpc>
                <a:spcPct val="80000"/>
              </a:lnSpc>
              <a:spcBef>
                <a:spcPts val="0"/>
              </a:spcBef>
              <a:buSzPct val="25000"/>
              <a:buNone/>
            </a:pPr>
            <a:r>
              <a:rPr lang="en-GB" sz="1200" b="0" i="0" u="none" strike="noStrike" cap="none">
                <a:solidFill>
                  <a:schemeClr val="dk2"/>
                </a:solidFill>
                <a:latin typeface="Calibri"/>
                <a:ea typeface="Calibri"/>
                <a:cs typeface="Calibri"/>
                <a:sym typeface="Calibri"/>
              </a:rPr>
              <a:t>The inverters monitor continually the state of charge of the batteries. If this falls to 50%, the inverters signal for the standby generator to start. This supplements the power produced by the renewable resources and the batteries become re-charged.</a:t>
            </a:r>
          </a:p>
          <a:p>
            <a:pPr marL="0" marR="0" lvl="0" indent="0" algn="l" rtl="0">
              <a:lnSpc>
                <a:spcPct val="80000"/>
              </a:lnSpc>
              <a:spcBef>
                <a:spcPts val="0"/>
              </a:spcBef>
              <a:buSzPct val="25000"/>
              <a:buNone/>
            </a:pPr>
            <a:endParaRPr sz="1200" b="0" i="0" u="none" strike="noStrike" cap="none">
              <a:solidFill>
                <a:schemeClr val="dk2"/>
              </a:solidFill>
              <a:latin typeface="Calibri"/>
              <a:ea typeface="Calibri"/>
              <a:cs typeface="Calibri"/>
              <a:sym typeface="Calibri"/>
            </a:endParaRPr>
          </a:p>
          <a:p>
            <a:pPr marL="0" marR="0" lvl="0" indent="0" algn="l" rtl="0">
              <a:lnSpc>
                <a:spcPct val="80000"/>
              </a:lnSpc>
              <a:spcBef>
                <a:spcPts val="0"/>
              </a:spcBef>
              <a:buSzPct val="25000"/>
              <a:buNone/>
            </a:pPr>
            <a:r>
              <a:rPr lang="en-GB" sz="1200" b="0" i="0" u="none" strike="noStrike" cap="none">
                <a:solidFill>
                  <a:schemeClr val="dk2"/>
                </a:solidFill>
                <a:latin typeface="Calibri"/>
                <a:ea typeface="Calibri"/>
                <a:cs typeface="Calibri"/>
                <a:sym typeface="Calibri"/>
              </a:rPr>
              <a:t>When the charge of the batteries reaches 90%, the inverters signal for the generator to be disconnected and turned off.</a:t>
            </a:r>
          </a:p>
          <a:p>
            <a:pPr marL="0" marR="0" lvl="0" indent="0" algn="l" rtl="0">
              <a:lnSpc>
                <a:spcPct val="80000"/>
              </a:lnSpc>
              <a:spcBef>
                <a:spcPts val="0"/>
              </a:spcBef>
              <a:buSzPct val="25000"/>
              <a:buNone/>
            </a:pPr>
            <a:endParaRPr sz="1200" b="0" i="0" u="none" strike="noStrike" cap="none">
              <a:solidFill>
                <a:schemeClr val="dk2"/>
              </a:solidFill>
              <a:latin typeface="Calibri"/>
              <a:ea typeface="Calibri"/>
              <a:cs typeface="Calibri"/>
              <a:sym typeface="Calibri"/>
            </a:endParaRPr>
          </a:p>
          <a:p>
            <a:pPr marL="0" marR="0" lvl="0" indent="0" algn="l" rtl="0">
              <a:lnSpc>
                <a:spcPct val="80000"/>
              </a:lnSpc>
              <a:spcBef>
                <a:spcPts val="0"/>
              </a:spcBef>
              <a:buSzPct val="25000"/>
              <a:buNone/>
            </a:pPr>
            <a:r>
              <a:rPr lang="en-GB" sz="1200" b="0" i="0" u="none" strike="noStrike" cap="none">
                <a:solidFill>
                  <a:schemeClr val="dk2"/>
                </a:solidFill>
                <a:latin typeface="Calibri"/>
                <a:ea typeface="Calibri"/>
                <a:cs typeface="Calibri"/>
                <a:sym typeface="Calibri"/>
              </a:rPr>
              <a:t> A separate control system ensures that the generator and main hydro run together in phase. If any or all of the renewable resources are out of commission for any reason, the generator alone can power the island.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4</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MIST is developing new ways for everyone who is willing to offer or accept a lift to participate easily.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The Mull and Iona Lift Share page established on Facebook has attracted over 400  members to engage.This group is open to any islander over 18 who is interested in linking up to share journeys.</a:t>
            </a:r>
          </a:p>
        </p:txBody>
      </p:sp>
      <p:sp>
        <p:nvSpPr>
          <p:cNvPr id="152" name="Shape 152"/>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7</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8</a:t>
            </a:fld>
            <a:endParaRPr lang="en-GB"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2">
            <a:alphaModFix/>
          </a:blip>
          <a:srcRect/>
          <a:stretch/>
        </p:blipFill>
        <p:spPr>
          <a:xfrm>
            <a:off x="150126" y="5771866"/>
            <a:ext cx="4380931" cy="1047613"/>
          </a:xfrm>
          <a:prstGeom prst="rect">
            <a:avLst/>
          </a:prstGeom>
          <a:noFill/>
          <a:ln>
            <a:noFill/>
          </a:ln>
        </p:spPr>
      </p:pic>
      <p:pic>
        <p:nvPicPr>
          <p:cNvPr id="22" name="Shape 22"/>
          <p:cNvPicPr preferRelativeResize="0"/>
          <p:nvPr/>
        </p:nvPicPr>
        <p:blipFill rotWithShape="1">
          <a:blip r:embed="rId3">
            <a:alphaModFix/>
          </a:blip>
          <a:srcRect/>
          <a:stretch/>
        </p:blipFill>
        <p:spPr>
          <a:xfrm>
            <a:off x="4835178" y="5771866"/>
            <a:ext cx="865036" cy="1003109"/>
          </a:xfrm>
          <a:prstGeom prst="rect">
            <a:avLst/>
          </a:prstGeom>
          <a:noFill/>
          <a:ln>
            <a:noFill/>
          </a:ln>
        </p:spPr>
      </p:pic>
      <p:pic>
        <p:nvPicPr>
          <p:cNvPr id="23" name="Shape 23"/>
          <p:cNvPicPr preferRelativeResize="0"/>
          <p:nvPr/>
        </p:nvPicPr>
        <p:blipFill rotWithShape="1">
          <a:blip r:embed="rId4">
            <a:alphaModFix/>
          </a:blip>
          <a:srcRect/>
          <a:stretch/>
        </p:blipFill>
        <p:spPr>
          <a:xfrm>
            <a:off x="5875855" y="5578617"/>
            <a:ext cx="6085714" cy="11428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pic>
        <p:nvPicPr>
          <p:cNvPr id="30" name="Shape 30"/>
          <p:cNvPicPr preferRelativeResize="0"/>
          <p:nvPr/>
        </p:nvPicPr>
        <p:blipFill rotWithShape="1">
          <a:blip r:embed="rId2">
            <a:alphaModFix/>
          </a:blip>
          <a:srcRect/>
          <a:stretch/>
        </p:blipFill>
        <p:spPr>
          <a:xfrm>
            <a:off x="150126" y="5771866"/>
            <a:ext cx="4380931" cy="1047613"/>
          </a:xfrm>
          <a:prstGeom prst="rect">
            <a:avLst/>
          </a:prstGeom>
          <a:noFill/>
          <a:ln>
            <a:noFill/>
          </a:ln>
        </p:spPr>
      </p:pic>
      <p:pic>
        <p:nvPicPr>
          <p:cNvPr id="31" name="Shape 31"/>
          <p:cNvPicPr preferRelativeResize="0"/>
          <p:nvPr/>
        </p:nvPicPr>
        <p:blipFill rotWithShape="1">
          <a:blip r:embed="rId3">
            <a:alphaModFix/>
          </a:blip>
          <a:srcRect/>
          <a:stretch/>
        </p:blipFill>
        <p:spPr>
          <a:xfrm>
            <a:off x="4835178" y="5771866"/>
            <a:ext cx="865036" cy="1003109"/>
          </a:xfrm>
          <a:prstGeom prst="rect">
            <a:avLst/>
          </a:prstGeom>
          <a:noFill/>
          <a:ln>
            <a:noFill/>
          </a:ln>
        </p:spPr>
      </p:pic>
      <p:pic>
        <p:nvPicPr>
          <p:cNvPr id="32" name="Shape 32"/>
          <p:cNvPicPr preferRelativeResize="0"/>
          <p:nvPr/>
        </p:nvPicPr>
        <p:blipFill rotWithShape="1">
          <a:blip r:embed="rId4">
            <a:alphaModFix/>
          </a:blip>
          <a:srcRect/>
          <a:stretch/>
        </p:blipFill>
        <p:spPr>
          <a:xfrm>
            <a:off x="5956160" y="5632119"/>
            <a:ext cx="6085714" cy="1142856"/>
          </a:xfrm>
          <a:prstGeom prst="rect">
            <a:avLst/>
          </a:prstGeom>
          <a:noFill/>
          <a:ln>
            <a:noFill/>
          </a:ln>
        </p:spPr>
      </p:pic>
      <p:sp>
        <p:nvSpPr>
          <p:cNvPr id="33" name="Shape 33"/>
          <p:cNvSpPr/>
          <p:nvPr/>
        </p:nvSpPr>
        <p:spPr>
          <a:xfrm>
            <a:off x="0" y="0"/>
            <a:ext cx="12192000" cy="5771865"/>
          </a:xfrm>
          <a:prstGeom prst="rect">
            <a:avLst/>
          </a:prstGeom>
          <a:solidFill>
            <a:srgbClr val="FFAA2D">
              <a:alpha val="57647"/>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sleofeigg.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mict.co.uk/projects-services/mist/" TargetMode="External"/><Relationship Id="rId5" Type="http://schemas.openxmlformats.org/officeDocument/2006/relationships/hyperlink" Target="http://www.localenergyscotland.org" TargetMode="External"/><Relationship Id="rId4" Type="http://schemas.openxmlformats.org/officeDocument/2006/relationships/hyperlink" Target="http://www.sustainableislands.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0" y="0"/>
            <a:ext cx="12192000" cy="5703625"/>
          </a:xfrm>
          <a:prstGeom prst="rect">
            <a:avLst/>
          </a:prstGeom>
          <a:solidFill>
            <a:srgbClr val="FFAA2D"/>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7" name="Shape 97"/>
          <p:cNvSpPr txBox="1">
            <a:spLocks noGrp="1"/>
          </p:cNvSpPr>
          <p:nvPr>
            <p:ph type="ctrTitle"/>
          </p:nvPr>
        </p:nvSpPr>
        <p:spPr>
          <a:xfrm>
            <a:off x="1319283" y="4211955"/>
            <a:ext cx="9198452" cy="1939818"/>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0070C0"/>
              </a:buClr>
              <a:buSzPct val="25000"/>
              <a:buFont typeface="Calibri"/>
              <a:buNone/>
            </a:pPr>
            <a:r>
              <a:rPr lang="en-GB" sz="5400" b="1" i="0" u="none" strike="noStrike" cap="none">
                <a:solidFill>
                  <a:srgbClr val="0070C0"/>
                </a:solidFill>
                <a:latin typeface="Calibri"/>
                <a:ea typeface="Calibri"/>
                <a:cs typeface="Calibri"/>
                <a:sym typeface="Calibri"/>
              </a:rPr>
              <a:t>Camille Dressler, </a:t>
            </a:r>
            <a:r>
              <a:rPr lang="en-GB" sz="5400" b="1">
                <a:solidFill>
                  <a:srgbClr val="0070C0"/>
                </a:solidFill>
              </a:rPr>
              <a:t>Vorsitzende</a:t>
            </a:r>
            <a:r>
              <a:rPr lang="en-GB" sz="5400" b="1" i="0" u="none" strike="noStrike" cap="none">
                <a:solidFill>
                  <a:srgbClr val="0070C0"/>
                </a:solidFill>
                <a:latin typeface="Calibri"/>
                <a:ea typeface="Calibri"/>
                <a:cs typeface="Calibri"/>
                <a:sym typeface="Calibri"/>
              </a:rPr>
              <a:t>,  </a:t>
            </a:r>
            <a:br>
              <a:rPr lang="en-GB" sz="5400" b="1" i="0" u="none" strike="noStrike" cap="none">
                <a:solidFill>
                  <a:srgbClr val="0070C0"/>
                </a:solidFill>
                <a:latin typeface="Calibri"/>
                <a:ea typeface="Calibri"/>
                <a:cs typeface="Calibri"/>
                <a:sym typeface="Calibri"/>
              </a:rPr>
            </a:br>
            <a:r>
              <a:rPr lang="en-GB" sz="5400" b="1" i="0" u="none" strike="noStrike" cap="none">
                <a:solidFill>
                  <a:srgbClr val="0070C0"/>
                </a:solidFill>
                <a:latin typeface="Calibri"/>
                <a:ea typeface="Calibri"/>
                <a:cs typeface="Calibri"/>
                <a:sym typeface="Calibri"/>
              </a:rPr>
              <a:t>Scottish Islands Federation </a:t>
            </a:r>
            <a:br>
              <a:rPr lang="en-GB" sz="5400" b="1" i="0" u="none" strike="noStrike" cap="none">
                <a:solidFill>
                  <a:srgbClr val="0070C0"/>
                </a:solidFill>
                <a:latin typeface="Calibri"/>
                <a:ea typeface="Calibri"/>
                <a:cs typeface="Calibri"/>
                <a:sym typeface="Calibri"/>
              </a:rPr>
            </a:br>
            <a:r>
              <a:rPr lang="en-GB" sz="2520" b="0" i="0" u="none" strike="noStrike" cap="none">
                <a:solidFill>
                  <a:schemeClr val="dk1"/>
                </a:solidFill>
                <a:latin typeface="Calibri"/>
                <a:ea typeface="Calibri"/>
                <a:cs typeface="Calibri"/>
                <a:sym typeface="Calibri"/>
              </a:rPr>
              <a:t/>
            </a:r>
            <a:br>
              <a:rPr lang="en-GB" sz="2520" b="0" i="0" u="none" strike="noStrike" cap="none">
                <a:solidFill>
                  <a:schemeClr val="dk1"/>
                </a:solidFill>
                <a:latin typeface="Calibri"/>
                <a:ea typeface="Calibri"/>
                <a:cs typeface="Calibri"/>
                <a:sym typeface="Calibri"/>
              </a:rPr>
            </a:br>
            <a:endParaRPr lang="en-GB" sz="2520" b="0" i="0" u="none" strike="noStrike" cap="none">
              <a:solidFill>
                <a:schemeClr val="dk1"/>
              </a:solidFill>
              <a:latin typeface="Calibri"/>
              <a:ea typeface="Calibri"/>
              <a:cs typeface="Calibri"/>
              <a:sym typeface="Calibri"/>
            </a:endParaRPr>
          </a:p>
        </p:txBody>
      </p:sp>
      <p:pic>
        <p:nvPicPr>
          <p:cNvPr id="98" name="Shape 98"/>
          <p:cNvPicPr preferRelativeResize="0"/>
          <p:nvPr/>
        </p:nvPicPr>
        <p:blipFill rotWithShape="1">
          <a:blip r:embed="rId3">
            <a:alphaModFix/>
          </a:blip>
          <a:srcRect/>
          <a:stretch/>
        </p:blipFill>
        <p:spPr>
          <a:xfrm>
            <a:off x="2559258" y="127000"/>
            <a:ext cx="5722509" cy="3529404"/>
          </a:xfrm>
          <a:prstGeom prst="rect">
            <a:avLst/>
          </a:prstGeom>
          <a:noFill/>
          <a:ln>
            <a:noFill/>
          </a:ln>
        </p:spPr>
      </p:pic>
      <p:pic>
        <p:nvPicPr>
          <p:cNvPr id="99" name="Shape 99"/>
          <p:cNvPicPr preferRelativeResize="0"/>
          <p:nvPr/>
        </p:nvPicPr>
        <p:blipFill rotWithShape="1">
          <a:blip r:embed="rId4">
            <a:alphaModFix/>
          </a:blip>
          <a:srcRect/>
          <a:stretch/>
        </p:blipFill>
        <p:spPr>
          <a:xfrm>
            <a:off x="150126" y="5771866"/>
            <a:ext cx="4380931" cy="1047613"/>
          </a:xfrm>
          <a:prstGeom prst="rect">
            <a:avLst/>
          </a:prstGeom>
          <a:noFill/>
          <a:ln>
            <a:noFill/>
          </a:ln>
        </p:spPr>
      </p:pic>
      <p:pic>
        <p:nvPicPr>
          <p:cNvPr id="100" name="Shape 100"/>
          <p:cNvPicPr preferRelativeResize="0"/>
          <p:nvPr/>
        </p:nvPicPr>
        <p:blipFill rotWithShape="1">
          <a:blip r:embed="rId5">
            <a:alphaModFix/>
          </a:blip>
          <a:srcRect/>
          <a:stretch/>
        </p:blipFill>
        <p:spPr>
          <a:xfrm>
            <a:off x="4835178" y="5771866"/>
            <a:ext cx="865036" cy="100310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70C0"/>
              </a:buClr>
              <a:buSzPct val="25000"/>
              <a:buFont typeface="Calibri"/>
              <a:buNone/>
            </a:pPr>
            <a:r>
              <a:rPr lang="en-GB" sz="4000" b="0" i="0" u="none" strike="noStrike" cap="none">
                <a:solidFill>
                  <a:srgbClr val="0070C0"/>
                </a:solidFill>
                <a:latin typeface="Calibri"/>
                <a:ea typeface="Calibri"/>
                <a:cs typeface="Calibri"/>
                <a:sym typeface="Calibri"/>
              </a:rPr>
              <a:t>Schottlands </a:t>
            </a:r>
            <a:r>
              <a:rPr lang="en-GB" sz="4000">
                <a:solidFill>
                  <a:srgbClr val="0070C0"/>
                </a:solidFill>
              </a:rPr>
              <a:t>Inseln</a:t>
            </a:r>
            <a:r>
              <a:rPr lang="en-GB" sz="4000" b="0" i="0" u="none" strike="noStrike" cap="none">
                <a:solidFill>
                  <a:srgbClr val="0070C0"/>
                </a:solidFill>
                <a:latin typeface="Calibri"/>
                <a:ea typeface="Calibri"/>
                <a:cs typeface="Calibri"/>
                <a:sym typeface="Calibri"/>
              </a:rPr>
              <a:t>: </a:t>
            </a:r>
            <a:r>
              <a:rPr lang="en-GB" sz="4000">
                <a:solidFill>
                  <a:srgbClr val="0070C0"/>
                </a:solidFill>
              </a:rPr>
              <a:t>Vorreiter</a:t>
            </a:r>
            <a:r>
              <a:rPr lang="en-GB" sz="4000" b="0" i="0" u="none" strike="noStrike" cap="none">
                <a:solidFill>
                  <a:srgbClr val="0070C0"/>
                </a:solidFill>
                <a:latin typeface="Calibri"/>
                <a:ea typeface="Calibri"/>
                <a:cs typeface="Calibri"/>
                <a:sym typeface="Calibri"/>
              </a:rPr>
              <a:t/>
            </a:r>
            <a:br>
              <a:rPr lang="en-GB" sz="4000" b="0" i="0" u="none" strike="noStrike" cap="none">
                <a:solidFill>
                  <a:srgbClr val="0070C0"/>
                </a:solidFill>
                <a:latin typeface="Calibri"/>
                <a:ea typeface="Calibri"/>
                <a:cs typeface="Calibri"/>
                <a:sym typeface="Calibri"/>
              </a:rPr>
            </a:br>
            <a:r>
              <a:rPr lang="en-GB" sz="4000" b="0" i="0" u="none" strike="noStrike" cap="none">
                <a:solidFill>
                  <a:srgbClr val="0070C0"/>
                </a:solidFill>
                <a:latin typeface="Calibri"/>
                <a:ea typeface="Calibri"/>
                <a:cs typeface="Calibri"/>
                <a:sym typeface="Calibri"/>
              </a:rPr>
              <a:t>in </a:t>
            </a:r>
            <a:r>
              <a:rPr lang="en-GB" sz="4000">
                <a:solidFill>
                  <a:srgbClr val="0070C0"/>
                </a:solidFill>
              </a:rPr>
              <a:t>kohlenstoffarme</a:t>
            </a:r>
            <a:r>
              <a:rPr lang="en-GB" sz="4000" b="0" i="0" u="none" strike="noStrike" cap="none">
                <a:solidFill>
                  <a:srgbClr val="0070C0"/>
                </a:solidFill>
                <a:latin typeface="Calibri"/>
                <a:ea typeface="Calibri"/>
                <a:cs typeface="Calibri"/>
                <a:sym typeface="Calibri"/>
              </a:rPr>
              <a:t> </a:t>
            </a:r>
            <a:r>
              <a:rPr lang="en-GB" sz="4000">
                <a:solidFill>
                  <a:srgbClr val="0070C0"/>
                </a:solidFill>
              </a:rPr>
              <a:t>Gemeinden</a:t>
            </a:r>
          </a:p>
        </p:txBody>
      </p:sp>
      <p:sp>
        <p:nvSpPr>
          <p:cNvPr id="106" name="Shape 106"/>
          <p:cNvSpPr txBox="1">
            <a:spLocks noGrp="1"/>
          </p:cNvSpPr>
          <p:nvPr>
            <p:ph type="body" idx="1"/>
          </p:nvPr>
        </p:nvSpPr>
        <p:spPr>
          <a:xfrm>
            <a:off x="838200" y="1825625"/>
            <a:ext cx="10515599" cy="382454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2E75B5"/>
              </a:buClr>
              <a:buSzPct val="100000"/>
              <a:buFont typeface="Arial"/>
              <a:buChar char="•"/>
            </a:pPr>
            <a:r>
              <a:rPr lang="en-GB" sz="2400">
                <a:solidFill>
                  <a:srgbClr val="2E75B5"/>
                </a:solidFill>
              </a:rPr>
              <a:t>Ziel des </a:t>
            </a:r>
            <a:r>
              <a:rPr lang="en-GB" sz="2400" b="0" i="0" u="none" strike="noStrike" cap="none">
                <a:solidFill>
                  <a:srgbClr val="2E75B5"/>
                </a:solidFill>
                <a:latin typeface="Calibri"/>
                <a:ea typeface="Calibri"/>
                <a:cs typeface="Calibri"/>
                <a:sym typeface="Calibri"/>
              </a:rPr>
              <a:t>Scottish </a:t>
            </a:r>
            <a:r>
              <a:rPr lang="en-GB" sz="2400">
                <a:solidFill>
                  <a:srgbClr val="2E75B5"/>
                </a:solidFill>
              </a:rPr>
              <a:t>I</a:t>
            </a:r>
            <a:r>
              <a:rPr lang="en-GB" sz="2400" b="0" i="0" u="none" strike="noStrike" cap="none">
                <a:solidFill>
                  <a:srgbClr val="2E75B5"/>
                </a:solidFill>
                <a:latin typeface="Calibri"/>
                <a:ea typeface="Calibri"/>
                <a:cs typeface="Calibri"/>
                <a:sym typeface="Calibri"/>
              </a:rPr>
              <a:t>slands Federation ist es die Inseln als Vorreiter unter kohle</a:t>
            </a:r>
            <a:r>
              <a:rPr lang="en-GB" sz="2400">
                <a:solidFill>
                  <a:srgbClr val="2E75B5"/>
                </a:solidFill>
              </a:rPr>
              <a:t>nstoffarme Gemeinden zu positionieren.</a:t>
            </a:r>
            <a:r>
              <a:rPr lang="en-GB" sz="2400" b="0" i="0" u="none" strike="noStrike" cap="none">
                <a:solidFill>
                  <a:srgbClr val="2E75B5"/>
                </a:solidFill>
                <a:latin typeface="Calibri"/>
                <a:ea typeface="Calibri"/>
                <a:cs typeface="Calibri"/>
                <a:sym typeface="Calibri"/>
              </a:rPr>
              <a:t> </a:t>
            </a:r>
          </a:p>
          <a:p>
            <a:pPr marL="228600" marR="0" lvl="0" indent="-228600" algn="l" rtl="0">
              <a:lnSpc>
                <a:spcPct val="90000"/>
              </a:lnSpc>
              <a:spcBef>
                <a:spcPts val="1000"/>
              </a:spcBef>
              <a:spcAft>
                <a:spcPts val="0"/>
              </a:spcAft>
              <a:buClr>
                <a:srgbClr val="2E75B5"/>
              </a:buClr>
              <a:buSzPct val="100000"/>
              <a:buFont typeface="Arial"/>
              <a:buChar char="•"/>
            </a:pPr>
            <a:r>
              <a:rPr lang="en-GB" sz="2400">
                <a:solidFill>
                  <a:srgbClr val="2E75B5"/>
                </a:solidFill>
              </a:rPr>
              <a:t>Gemeinsam mit 13 EU Partnerinseln</a:t>
            </a:r>
            <a:r>
              <a:rPr lang="en-GB" sz="2400" b="0" i="0" u="none" strike="noStrike" cap="none">
                <a:solidFill>
                  <a:srgbClr val="2E75B5"/>
                </a:solidFill>
                <a:latin typeface="Calibri"/>
                <a:ea typeface="Calibri"/>
                <a:cs typeface="Calibri"/>
                <a:sym typeface="Calibri"/>
              </a:rPr>
              <a:t> haben wir </a:t>
            </a:r>
            <a:r>
              <a:rPr lang="en-GB" sz="2400">
                <a:solidFill>
                  <a:srgbClr val="2E75B5"/>
                </a:solidFill>
              </a:rPr>
              <a:t>nachhaltige Energieplanung erforscht</a:t>
            </a:r>
            <a:r>
              <a:rPr lang="en-GB" sz="2400" b="0" i="0" u="none" strike="noStrike" cap="none">
                <a:solidFill>
                  <a:srgbClr val="2E75B5"/>
                </a:solidFill>
                <a:latin typeface="Calibri"/>
                <a:ea typeface="Calibri"/>
                <a:cs typeface="Calibri"/>
                <a:sym typeface="Calibri"/>
              </a:rPr>
              <a:t>:  </a:t>
            </a:r>
            <a:r>
              <a:rPr lang="en-GB" sz="2400">
                <a:solidFill>
                  <a:srgbClr val="2E75B5"/>
                </a:solidFill>
              </a:rPr>
              <a:t>Wir haben gezeigt</a:t>
            </a:r>
            <a:r>
              <a:rPr lang="en-GB" sz="2400" b="0" i="0" u="none" strike="noStrike" cap="none">
                <a:solidFill>
                  <a:srgbClr val="2E75B5"/>
                </a:solidFill>
                <a:latin typeface="Calibri"/>
                <a:ea typeface="Calibri"/>
                <a:cs typeface="Calibri"/>
                <a:sym typeface="Calibri"/>
              </a:rPr>
              <a:t> wie </a:t>
            </a:r>
            <a:r>
              <a:rPr lang="en-GB" sz="2400">
                <a:solidFill>
                  <a:srgbClr val="2E75B5"/>
                </a:solidFill>
              </a:rPr>
              <a:t>I</a:t>
            </a:r>
            <a:r>
              <a:rPr lang="en-GB" sz="2400" b="0" i="0" u="none" strike="noStrike" cap="none">
                <a:solidFill>
                  <a:srgbClr val="2E75B5"/>
                </a:solidFill>
                <a:latin typeface="Calibri"/>
                <a:ea typeface="Calibri"/>
                <a:cs typeface="Calibri"/>
                <a:sym typeface="Calibri"/>
              </a:rPr>
              <a:t>nsel</a:t>
            </a:r>
            <a:r>
              <a:rPr lang="en-GB" sz="2400">
                <a:solidFill>
                  <a:srgbClr val="2E75B5"/>
                </a:solidFill>
              </a:rPr>
              <a:t>gemeinschaftsfonds die Energiewende in Richtung einer kohlenstoffarme Gesellschaft vorangetrieben haben.</a:t>
            </a:r>
          </a:p>
          <a:p>
            <a:pPr marL="228600" marR="0" lvl="0" indent="-228600" algn="l" rtl="0">
              <a:lnSpc>
                <a:spcPct val="90000"/>
              </a:lnSpc>
              <a:spcBef>
                <a:spcPts val="1000"/>
              </a:spcBef>
              <a:spcAft>
                <a:spcPts val="0"/>
              </a:spcAft>
              <a:buClr>
                <a:srgbClr val="2E75B5"/>
              </a:buClr>
              <a:buSzPct val="100000"/>
              <a:buFont typeface="Arial"/>
              <a:buChar char="•"/>
            </a:pPr>
            <a:r>
              <a:rPr lang="en-GB" sz="2400" b="0" i="0" u="none" strike="noStrike" cap="none">
                <a:solidFill>
                  <a:srgbClr val="2E75B5"/>
                </a:solidFill>
                <a:latin typeface="Calibri"/>
                <a:ea typeface="Calibri"/>
                <a:cs typeface="Calibri"/>
                <a:sym typeface="Calibri"/>
              </a:rPr>
              <a:t> </a:t>
            </a:r>
            <a:r>
              <a:rPr lang="en-GB" sz="2400">
                <a:solidFill>
                  <a:srgbClr val="2E75B5"/>
                </a:solidFill>
              </a:rPr>
              <a:t>Im Züge dieses Projekts hat</a:t>
            </a:r>
            <a:r>
              <a:rPr lang="en-GB" sz="2400" b="0" i="0" u="none" strike="noStrike" cap="none">
                <a:solidFill>
                  <a:srgbClr val="2E75B5"/>
                </a:solidFill>
                <a:latin typeface="Calibri"/>
                <a:ea typeface="Calibri"/>
                <a:cs typeface="Calibri"/>
                <a:sym typeface="Calibri"/>
              </a:rPr>
              <a:t> S.I.F. 8 </a:t>
            </a:r>
            <a:r>
              <a:rPr lang="en-GB" sz="2400">
                <a:solidFill>
                  <a:srgbClr val="2E75B5"/>
                </a:solidFill>
              </a:rPr>
              <a:t>Inseln geholfen Energieaudits zu erstellen mit finanziellen Unterstützung vom CARES Programm der schottischen Regierung</a:t>
            </a:r>
            <a:r>
              <a:rPr lang="en-GB" sz="2400" b="0" i="0" u="none" strike="noStrike" cap="none">
                <a:solidFill>
                  <a:srgbClr val="2E75B5"/>
                </a:solidFill>
                <a:latin typeface="Calibri"/>
                <a:ea typeface="Calibri"/>
                <a:cs typeface="Calibri"/>
                <a:sym typeface="Calibri"/>
              </a:rPr>
              <a:t>. </a:t>
            </a:r>
          </a:p>
          <a:p>
            <a:pPr marL="228600" marR="0" lvl="0" indent="-228600" algn="l" rtl="0">
              <a:lnSpc>
                <a:spcPct val="90000"/>
              </a:lnSpc>
              <a:spcBef>
                <a:spcPts val="1000"/>
              </a:spcBef>
              <a:spcAft>
                <a:spcPts val="0"/>
              </a:spcAft>
              <a:buClr>
                <a:srgbClr val="2E75B5"/>
              </a:buClr>
              <a:buSzPct val="100000"/>
              <a:buFont typeface="Arial"/>
              <a:buChar char="•"/>
            </a:pPr>
            <a:r>
              <a:rPr lang="en-GB" sz="2400">
                <a:solidFill>
                  <a:srgbClr val="2E75B5"/>
                </a:solidFill>
              </a:rPr>
              <a:t>3 Inseln unseres Föderations -</a:t>
            </a:r>
            <a:r>
              <a:rPr lang="en-GB" sz="2400" b="0" i="0" u="none" strike="noStrike" cap="none">
                <a:solidFill>
                  <a:srgbClr val="2E75B5"/>
                </a:solidFill>
                <a:latin typeface="Calibri"/>
                <a:ea typeface="Calibri"/>
                <a:cs typeface="Calibri"/>
                <a:sym typeface="Calibri"/>
              </a:rPr>
              <a:t> Eigg Mull </a:t>
            </a:r>
            <a:r>
              <a:rPr lang="en-GB" sz="2400">
                <a:solidFill>
                  <a:srgbClr val="2E75B5"/>
                </a:solidFill>
              </a:rPr>
              <a:t>u</a:t>
            </a:r>
            <a:r>
              <a:rPr lang="en-GB" sz="2400" b="0" i="0" u="none" strike="noStrike" cap="none">
                <a:solidFill>
                  <a:srgbClr val="2E75B5"/>
                </a:solidFill>
                <a:latin typeface="Calibri"/>
                <a:ea typeface="Calibri"/>
                <a:cs typeface="Calibri"/>
                <a:sym typeface="Calibri"/>
              </a:rPr>
              <a:t>nd Iona - z</a:t>
            </a:r>
            <a:r>
              <a:rPr lang="en-GB" sz="2400">
                <a:solidFill>
                  <a:srgbClr val="2E75B5"/>
                </a:solidFill>
              </a:rPr>
              <a:t>eigen wie die Inseln zur Antriebskräfte für den Wandel zur kohlenstoffarmen Wirtschaft werden</a:t>
            </a:r>
            <a:r>
              <a:rPr lang="en-GB" sz="2400" b="0" i="0" u="none" strike="noStrike" cap="none">
                <a:solidFill>
                  <a:srgbClr val="2E75B5"/>
                </a:solidFill>
                <a:latin typeface="Calibri"/>
                <a:ea typeface="Calibri"/>
                <a:cs typeface="Calibri"/>
                <a:sym typeface="Calibri"/>
              </a:rPr>
              <a:t>. </a:t>
            </a:r>
          </a:p>
          <a:p>
            <a:pPr marL="228600" marR="0" lvl="0" indent="-228600" algn="l" rtl="0">
              <a:lnSpc>
                <a:spcPct val="90000"/>
              </a:lnSpc>
              <a:spcBef>
                <a:spcPts val="1000"/>
              </a:spcBef>
              <a:buClr>
                <a:schemeClr val="dk1"/>
              </a:buClr>
              <a:buSzPct val="100000"/>
              <a:buFont typeface="Arial"/>
              <a:buNone/>
            </a:pPr>
            <a:endParaRPr sz="2400" b="0" i="0" u="none" strike="noStrike" cap="none">
              <a:solidFill>
                <a:srgbClr val="9CC2E5"/>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l="4094" r="1705" b="16280"/>
          <a:stretch/>
        </p:blipFill>
        <p:spPr>
          <a:xfrm>
            <a:off x="7767050" y="494631"/>
            <a:ext cx="2994527" cy="112294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70C0"/>
              </a:buClr>
              <a:buSzPct val="25000"/>
              <a:buFont typeface="Calibri"/>
              <a:buNone/>
            </a:pPr>
            <a:r>
              <a:rPr lang="en-GB" sz="4000">
                <a:solidFill>
                  <a:srgbClr val="0070C0"/>
                </a:solidFill>
              </a:rPr>
              <a:t>Der Fall von</a:t>
            </a:r>
            <a:r>
              <a:rPr lang="en-GB" sz="4000" b="0" i="0" u="none" strike="noStrike" cap="none">
                <a:solidFill>
                  <a:srgbClr val="0070C0"/>
                </a:solidFill>
                <a:latin typeface="Calibri"/>
                <a:ea typeface="Calibri"/>
                <a:cs typeface="Calibri"/>
                <a:sym typeface="Calibri"/>
              </a:rPr>
              <a:t> Eigg </a:t>
            </a:r>
          </a:p>
        </p:txBody>
      </p:sp>
      <p:sp>
        <p:nvSpPr>
          <p:cNvPr id="113" name="Shape 113"/>
          <p:cNvSpPr txBox="1">
            <a:spLocks noGrp="1"/>
          </p:cNvSpPr>
          <p:nvPr>
            <p:ph type="body" idx="1"/>
          </p:nvPr>
        </p:nvSpPr>
        <p:spPr>
          <a:xfrm>
            <a:off x="803512" y="1597473"/>
            <a:ext cx="5768710" cy="4000365"/>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rgbClr val="0070C0"/>
              </a:buClr>
              <a:buSzPct val="97222"/>
              <a:buFont typeface="Arial"/>
              <a:buChar char="•"/>
            </a:pPr>
            <a:r>
              <a:rPr lang="en-GB" sz="1750">
                <a:solidFill>
                  <a:srgbClr val="0070C0"/>
                </a:solidFill>
              </a:rPr>
              <a:t>Eine der erste Gemeinschaftsbuyouts Schottlands.</a:t>
            </a:r>
          </a:p>
          <a:p>
            <a:pPr marL="228600" marR="0" lvl="0" indent="-228600" algn="l" rtl="0">
              <a:lnSpc>
                <a:spcPct val="70000"/>
              </a:lnSpc>
              <a:spcBef>
                <a:spcPts val="1000"/>
              </a:spcBef>
              <a:spcAft>
                <a:spcPts val="0"/>
              </a:spcAft>
              <a:buClr>
                <a:srgbClr val="0070C0"/>
              </a:buClr>
              <a:buSzPct val="97222"/>
              <a:buFont typeface="Arial"/>
              <a:buChar char="•"/>
            </a:pPr>
            <a:r>
              <a:rPr lang="en-GB" sz="1750" b="0" i="0" u="none" strike="noStrike" cap="none">
                <a:solidFill>
                  <a:srgbClr val="0070C0"/>
                </a:solidFill>
                <a:latin typeface="Calibri"/>
                <a:ea typeface="Calibri"/>
                <a:cs typeface="Calibri"/>
                <a:sym typeface="Calibri"/>
              </a:rPr>
              <a:t>Eiggs </a:t>
            </a:r>
            <a:r>
              <a:rPr lang="en-GB" sz="1750">
                <a:solidFill>
                  <a:srgbClr val="0070C0"/>
                </a:solidFill>
              </a:rPr>
              <a:t>E</a:t>
            </a:r>
            <a:r>
              <a:rPr lang="en-GB" sz="1750" b="0" i="0" u="none" strike="noStrike" cap="none">
                <a:solidFill>
                  <a:srgbClr val="0070C0"/>
                </a:solidFill>
                <a:latin typeface="Calibri"/>
                <a:ea typeface="Calibri"/>
                <a:cs typeface="Calibri"/>
                <a:sym typeface="Calibri"/>
              </a:rPr>
              <a:t>lectrifi</a:t>
            </a:r>
            <a:r>
              <a:rPr lang="en-GB" sz="1750">
                <a:solidFill>
                  <a:srgbClr val="0070C0"/>
                </a:solidFill>
              </a:rPr>
              <a:t>zierung</a:t>
            </a:r>
            <a:r>
              <a:rPr lang="en-GB" sz="1750" b="0" i="0" u="none" strike="noStrike" cap="none">
                <a:solidFill>
                  <a:srgbClr val="0070C0"/>
                </a:solidFill>
                <a:latin typeface="Calibri"/>
                <a:ea typeface="Calibri"/>
                <a:cs typeface="Calibri"/>
                <a:sym typeface="Calibri"/>
              </a:rPr>
              <a:t> war von der Gemeinde als Priorität </a:t>
            </a:r>
            <a:r>
              <a:rPr lang="en-GB" sz="1750">
                <a:solidFill>
                  <a:srgbClr val="0070C0"/>
                </a:solidFill>
              </a:rPr>
              <a:t>eingestuft</a:t>
            </a:r>
            <a:r>
              <a:rPr lang="en-GB" sz="1750" b="0" i="0" u="none" strike="noStrike" cap="none">
                <a:solidFill>
                  <a:srgbClr val="0070C0"/>
                </a:solidFill>
                <a:latin typeface="Calibri"/>
                <a:ea typeface="Calibri"/>
                <a:cs typeface="Calibri"/>
                <a:sym typeface="Calibri"/>
              </a:rPr>
              <a:t>. </a:t>
            </a:r>
          </a:p>
          <a:p>
            <a:pPr marL="228600" marR="0" lvl="0" indent="-228600" algn="l" rtl="0">
              <a:lnSpc>
                <a:spcPct val="70000"/>
              </a:lnSpc>
              <a:spcBef>
                <a:spcPts val="1000"/>
              </a:spcBef>
              <a:spcAft>
                <a:spcPts val="0"/>
              </a:spcAft>
              <a:buClr>
                <a:srgbClr val="0070C0"/>
              </a:buClr>
              <a:buSzPct val="97222"/>
              <a:buFont typeface="Arial"/>
              <a:buChar char="•"/>
            </a:pPr>
            <a:r>
              <a:rPr lang="en-GB" sz="1750">
                <a:solidFill>
                  <a:srgbClr val="0070C0"/>
                </a:solidFill>
              </a:rPr>
              <a:t>Dies wurde mit einem eigenständigen Energienetz erreicht </a:t>
            </a:r>
          </a:p>
          <a:p>
            <a:pPr marL="228600" marR="0" lvl="0" indent="-228600" algn="l" rtl="0">
              <a:lnSpc>
                <a:spcPct val="70000"/>
              </a:lnSpc>
              <a:spcBef>
                <a:spcPts val="1000"/>
              </a:spcBef>
              <a:spcAft>
                <a:spcPts val="0"/>
              </a:spcAft>
              <a:buClr>
                <a:srgbClr val="0070C0"/>
              </a:buClr>
              <a:buSzPct val="97222"/>
              <a:buFont typeface="Arial"/>
              <a:buChar char="•"/>
            </a:pPr>
            <a:r>
              <a:rPr lang="en-GB" sz="1750">
                <a:solidFill>
                  <a:srgbClr val="0070C0"/>
                </a:solidFill>
              </a:rPr>
              <a:t>Energie wurde 10 Jahre nach der Buyout freigeschaltet</a:t>
            </a:r>
            <a:r>
              <a:rPr lang="en-GB" sz="1750" b="0" i="0" u="none" strike="noStrike" cap="none">
                <a:solidFill>
                  <a:srgbClr val="0070C0"/>
                </a:solidFill>
                <a:latin typeface="Calibri"/>
                <a:ea typeface="Calibri"/>
                <a:cs typeface="Calibri"/>
                <a:sym typeface="Calibri"/>
              </a:rPr>
              <a:t> </a:t>
            </a:r>
          </a:p>
          <a:p>
            <a:pPr marL="228600" marR="0" lvl="0" indent="-228600" algn="l" rtl="0">
              <a:lnSpc>
                <a:spcPct val="70000"/>
              </a:lnSpc>
              <a:spcBef>
                <a:spcPts val="1000"/>
              </a:spcBef>
              <a:spcAft>
                <a:spcPts val="0"/>
              </a:spcAft>
              <a:buClr>
                <a:srgbClr val="0070C0"/>
              </a:buClr>
              <a:buSzPct val="97222"/>
              <a:buFont typeface="Arial"/>
              <a:buChar char="•"/>
            </a:pPr>
            <a:r>
              <a:rPr lang="en-GB" sz="1750">
                <a:solidFill>
                  <a:srgbClr val="0070C0"/>
                </a:solidFill>
              </a:rPr>
              <a:t>und hat das Insel zum ersten Mal 24-Stunde Energieversorgung ermöglicht</a:t>
            </a:r>
            <a:r>
              <a:rPr lang="en-GB" sz="1750" b="0" i="0" u="none" strike="noStrike" cap="none">
                <a:solidFill>
                  <a:srgbClr val="0070C0"/>
                </a:solidFill>
                <a:latin typeface="Calibri"/>
                <a:ea typeface="Calibri"/>
                <a:cs typeface="Calibri"/>
                <a:sym typeface="Calibri"/>
              </a:rPr>
              <a:t> </a:t>
            </a:r>
          </a:p>
          <a:p>
            <a:pPr marL="228600" marR="0" lvl="0" indent="-228600" algn="l" rtl="0">
              <a:lnSpc>
                <a:spcPct val="70000"/>
              </a:lnSpc>
              <a:spcBef>
                <a:spcPts val="1000"/>
              </a:spcBef>
              <a:spcAft>
                <a:spcPts val="0"/>
              </a:spcAft>
              <a:buClr>
                <a:srgbClr val="0070C0"/>
              </a:buClr>
              <a:buSzPct val="97222"/>
              <a:buFont typeface="Arial"/>
              <a:buChar char="•"/>
            </a:pPr>
            <a:r>
              <a:rPr lang="en-GB" sz="1750" b="0" i="0" u="none" strike="noStrike" cap="none">
                <a:solidFill>
                  <a:srgbClr val="0070C0"/>
                </a:solidFill>
                <a:latin typeface="Calibri"/>
                <a:ea typeface="Calibri"/>
                <a:cs typeface="Calibri"/>
                <a:sym typeface="Calibri"/>
              </a:rPr>
              <a:t> </a:t>
            </a:r>
            <a:r>
              <a:rPr lang="en-GB" sz="1750">
                <a:solidFill>
                  <a:srgbClr val="0070C0"/>
                </a:solidFill>
              </a:rPr>
              <a:t>Das Projekt hat</a:t>
            </a:r>
            <a:r>
              <a:rPr lang="en-GB" sz="1750" b="0" i="0" u="none" strike="noStrike" cap="none">
                <a:solidFill>
                  <a:srgbClr val="0070C0"/>
                </a:solidFill>
                <a:latin typeface="Calibri"/>
                <a:ea typeface="Calibri"/>
                <a:cs typeface="Calibri"/>
                <a:sym typeface="Calibri"/>
              </a:rPr>
              <a:t> £ 1.6 million gekoste</a:t>
            </a:r>
            <a:r>
              <a:rPr lang="en-GB" sz="1750">
                <a:solidFill>
                  <a:srgbClr val="0070C0"/>
                </a:solidFill>
              </a:rPr>
              <a:t>t</a:t>
            </a:r>
            <a:r>
              <a:rPr lang="en-GB" sz="1750" b="0" i="0" u="none" strike="noStrike" cap="none">
                <a:solidFill>
                  <a:srgbClr val="0070C0"/>
                </a:solidFill>
                <a:latin typeface="Calibri"/>
                <a:ea typeface="Calibri"/>
                <a:cs typeface="Calibri"/>
                <a:sym typeface="Calibri"/>
              </a:rPr>
              <a:t>.</a:t>
            </a:r>
          </a:p>
          <a:p>
            <a:pPr marL="228600" marR="0" lvl="0" indent="-228600" algn="l" rtl="0">
              <a:lnSpc>
                <a:spcPct val="70000"/>
              </a:lnSpc>
              <a:spcBef>
                <a:spcPts val="1000"/>
              </a:spcBef>
              <a:spcAft>
                <a:spcPts val="0"/>
              </a:spcAft>
              <a:buClr>
                <a:srgbClr val="0070C0"/>
              </a:buClr>
              <a:buSzPct val="100666"/>
              <a:buFont typeface="Arial"/>
              <a:buChar char="•"/>
            </a:pPr>
            <a:r>
              <a:rPr lang="en-GB" sz="1750">
                <a:solidFill>
                  <a:srgbClr val="0070C0"/>
                </a:solidFill>
              </a:rPr>
              <a:t>Unterstutzung von</a:t>
            </a:r>
            <a:r>
              <a:rPr lang="en-GB" sz="1750" b="0" i="0" u="none" strike="noStrike" cap="none">
                <a:solidFill>
                  <a:srgbClr val="0070C0"/>
                </a:solidFill>
                <a:latin typeface="Calibri"/>
                <a:ea typeface="Calibri"/>
                <a:cs typeface="Calibri"/>
                <a:sym typeface="Calibri"/>
              </a:rPr>
              <a:t> Big Lottery</a:t>
            </a:r>
            <a:r>
              <a:rPr lang="en-GB" sz="1812" b="0" i="0" u="none" strike="noStrike" cap="none">
                <a:solidFill>
                  <a:srgbClr val="0070C0"/>
                </a:solidFill>
                <a:latin typeface="Calibri"/>
                <a:ea typeface="Calibri"/>
                <a:cs typeface="Calibri"/>
                <a:sym typeface="Calibri"/>
              </a:rPr>
              <a:t>, HIE Lochaber, Highlands and Islands Community Energy Company, Scottish Households Renewables Initiative, Energy Saving Trust </a:t>
            </a:r>
            <a:r>
              <a:rPr lang="en-GB" sz="1812">
                <a:solidFill>
                  <a:srgbClr val="0070C0"/>
                </a:solidFill>
              </a:rPr>
              <a:t>u</a:t>
            </a:r>
            <a:r>
              <a:rPr lang="en-GB" sz="1812" b="0" i="0" u="none" strike="noStrike" cap="none">
                <a:solidFill>
                  <a:srgbClr val="0070C0"/>
                </a:solidFill>
                <a:latin typeface="Calibri"/>
                <a:ea typeface="Calibri"/>
                <a:cs typeface="Calibri"/>
                <a:sym typeface="Calibri"/>
              </a:rPr>
              <a:t>nd Highland Council.</a:t>
            </a:r>
          </a:p>
          <a:p>
            <a:pPr marL="0" marR="0" lvl="0" indent="0" algn="l" rtl="0">
              <a:lnSpc>
                <a:spcPct val="70000"/>
              </a:lnSpc>
              <a:spcBef>
                <a:spcPts val="1000"/>
              </a:spcBef>
              <a:buClr>
                <a:schemeClr val="dk1"/>
              </a:buClr>
              <a:buSzPct val="25000"/>
              <a:buFont typeface="Arial"/>
              <a:buNone/>
            </a:pPr>
            <a:endParaRPr sz="1750" b="0" i="0" u="none" strike="noStrike" cap="none">
              <a:solidFill>
                <a:schemeClr val="dk1"/>
              </a:solidFill>
              <a:latin typeface="Calibri"/>
              <a:ea typeface="Calibri"/>
              <a:cs typeface="Calibri"/>
              <a:sym typeface="Calibri"/>
            </a:endParaRPr>
          </a:p>
        </p:txBody>
      </p:sp>
      <p:sp>
        <p:nvSpPr>
          <p:cNvPr id="114" name="Shape 114"/>
          <p:cNvSpPr txBox="1"/>
          <p:nvPr/>
        </p:nvSpPr>
        <p:spPr>
          <a:xfrm>
            <a:off x="6755514" y="4753135"/>
            <a:ext cx="4935613"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b="1">
                <a:solidFill>
                  <a:srgbClr val="1E4E79"/>
                </a:solidFill>
                <a:latin typeface="Calibri"/>
                <a:ea typeface="Calibri"/>
                <a:cs typeface="Calibri"/>
                <a:sym typeface="Calibri"/>
              </a:rPr>
              <a:t>Inselgemeinden sind widerstandsfähig</a:t>
            </a:r>
            <a:r>
              <a:rPr lang="en-GB" sz="1800" b="1" i="0" u="none" strike="noStrike" cap="none">
                <a:solidFill>
                  <a:srgbClr val="1E4E79"/>
                </a:solidFill>
                <a:latin typeface="Calibri"/>
                <a:ea typeface="Calibri"/>
                <a:cs typeface="Calibri"/>
                <a:sym typeface="Calibri"/>
              </a:rPr>
              <a:t> </a:t>
            </a:r>
            <a:r>
              <a:rPr lang="en-GB" sz="1800" b="1">
                <a:solidFill>
                  <a:srgbClr val="1E4E79"/>
                </a:solidFill>
                <a:latin typeface="Calibri"/>
                <a:ea typeface="Calibri"/>
                <a:cs typeface="Calibri"/>
                <a:sym typeface="Calibri"/>
              </a:rPr>
              <a:t>und sind es gewohnt eigene Lösungen für Probleme zu finden</a:t>
            </a:r>
          </a:p>
          <a:p>
            <a:pPr marL="0" marR="0" lvl="0" indent="0" algn="l" rtl="0">
              <a:spcBef>
                <a:spcPts val="0"/>
              </a:spcBef>
              <a:buNone/>
            </a:pPr>
            <a:endParaRPr/>
          </a:p>
        </p:txBody>
      </p:sp>
      <p:pic>
        <p:nvPicPr>
          <p:cNvPr id="115" name="Shape 115"/>
          <p:cNvPicPr preferRelativeResize="0"/>
          <p:nvPr/>
        </p:nvPicPr>
        <p:blipFill rotWithShape="1">
          <a:blip r:embed="rId3">
            <a:alphaModFix/>
          </a:blip>
          <a:srcRect/>
          <a:stretch/>
        </p:blipFill>
        <p:spPr>
          <a:xfrm>
            <a:off x="6576052" y="1073711"/>
            <a:ext cx="5276823" cy="354133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838200" y="5289989"/>
            <a:ext cx="2814490" cy="360183"/>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9166"/>
              <a:buFont typeface="Arial"/>
              <a:buNone/>
            </a:pPr>
            <a:endParaRPr sz="2380" b="0" i="0" u="none" strike="noStrike" cap="none">
              <a:solidFill>
                <a:srgbClr val="2E75B5"/>
              </a:solidFill>
              <a:latin typeface="Calibri"/>
              <a:ea typeface="Calibri"/>
              <a:cs typeface="Calibri"/>
              <a:sym typeface="Calibri"/>
            </a:endParaRPr>
          </a:p>
          <a:p>
            <a:pPr marL="228600" marR="0" lvl="0" indent="-228600" algn="l" rtl="0">
              <a:lnSpc>
                <a:spcPct val="70000"/>
              </a:lnSpc>
              <a:spcBef>
                <a:spcPts val="1000"/>
              </a:spcBef>
              <a:buClr>
                <a:schemeClr val="dk1"/>
              </a:buClr>
              <a:buSzPct val="99166"/>
              <a:buFont typeface="Arial"/>
              <a:buNone/>
            </a:pPr>
            <a:endParaRPr sz="2380" b="0" i="0" u="none" strike="noStrike" cap="none">
              <a:solidFill>
                <a:schemeClr val="dk1"/>
              </a:solidFill>
              <a:latin typeface="Calibri"/>
              <a:ea typeface="Calibri"/>
              <a:cs typeface="Calibri"/>
              <a:sym typeface="Calibri"/>
            </a:endParaRPr>
          </a:p>
        </p:txBody>
      </p:sp>
      <p:sp>
        <p:nvSpPr>
          <p:cNvPr id="122" name="Shape 122"/>
          <p:cNvSpPr txBox="1"/>
          <p:nvPr/>
        </p:nvSpPr>
        <p:spPr>
          <a:xfrm>
            <a:off x="3175591" y="3808739"/>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4097744" y="458291"/>
            <a:ext cx="4066425" cy="4951370"/>
          </a:xfrm>
          <a:prstGeom prst="rect">
            <a:avLst/>
          </a:prstGeom>
          <a:noFill/>
          <a:ln>
            <a:noFill/>
          </a:ln>
        </p:spPr>
      </p:pic>
      <p:sp>
        <p:nvSpPr>
          <p:cNvPr id="124" name="Shape 124"/>
          <p:cNvSpPr txBox="1"/>
          <p:nvPr/>
        </p:nvSpPr>
        <p:spPr>
          <a:xfrm>
            <a:off x="4135112" y="535068"/>
            <a:ext cx="388317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rgbClr val="0070C0"/>
                </a:solidFill>
                <a:latin typeface="Calibri"/>
                <a:ea typeface="Calibri"/>
                <a:cs typeface="Calibri"/>
                <a:sym typeface="Calibri"/>
              </a:rPr>
              <a:t>5 kW pro Haushalt</a:t>
            </a:r>
          </a:p>
        </p:txBody>
      </p:sp>
      <p:sp>
        <p:nvSpPr>
          <p:cNvPr id="125" name="Shape 125"/>
          <p:cNvSpPr txBox="1"/>
          <p:nvPr/>
        </p:nvSpPr>
        <p:spPr>
          <a:xfrm>
            <a:off x="1034275" y="2448584"/>
            <a:ext cx="218637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3 Hydro = 110 KW </a:t>
            </a:r>
          </a:p>
        </p:txBody>
      </p:sp>
      <p:sp>
        <p:nvSpPr>
          <p:cNvPr id="126" name="Shape 126"/>
          <p:cNvSpPr txBox="1"/>
          <p:nvPr/>
        </p:nvSpPr>
        <p:spPr>
          <a:xfrm>
            <a:off x="981905" y="5303082"/>
            <a:ext cx="233039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4 Windräder = 24kW</a:t>
            </a:r>
          </a:p>
        </p:txBody>
      </p:sp>
      <p:sp>
        <p:nvSpPr>
          <p:cNvPr id="127" name="Shape 127"/>
          <p:cNvSpPr txBox="1"/>
          <p:nvPr/>
        </p:nvSpPr>
        <p:spPr>
          <a:xfrm>
            <a:off x="8640772" y="2566431"/>
            <a:ext cx="288025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3 photovoltaikanl. = 30kW</a:t>
            </a:r>
          </a:p>
        </p:txBody>
      </p:sp>
      <p:sp>
        <p:nvSpPr>
          <p:cNvPr id="128" name="Shape 128"/>
          <p:cNvSpPr txBox="1"/>
          <p:nvPr/>
        </p:nvSpPr>
        <p:spPr>
          <a:xfrm>
            <a:off x="8680050" y="5303082"/>
            <a:ext cx="290644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24h Energie von 96 Batterien </a:t>
            </a:r>
          </a:p>
        </p:txBody>
      </p:sp>
      <p:sp>
        <p:nvSpPr>
          <p:cNvPr id="129" name="Shape 129"/>
          <p:cNvSpPr txBox="1"/>
          <p:nvPr/>
        </p:nvSpPr>
        <p:spPr>
          <a:xfrm>
            <a:off x="4412030" y="4962639"/>
            <a:ext cx="332538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2400" b="1">
                <a:solidFill>
                  <a:srgbClr val="5B9BD5"/>
                </a:solidFill>
                <a:latin typeface="Calibri"/>
                <a:ea typeface="Calibri"/>
                <a:cs typeface="Calibri"/>
                <a:sym typeface="Calibri"/>
              </a:rPr>
              <a:t>10 kW pro Firma</a:t>
            </a:r>
          </a:p>
        </p:txBody>
      </p:sp>
      <p:pic>
        <p:nvPicPr>
          <p:cNvPr id="130" name="Shape 130"/>
          <p:cNvPicPr preferRelativeResize="0"/>
          <p:nvPr/>
        </p:nvPicPr>
        <p:blipFill rotWithShape="1">
          <a:blip r:embed="rId4">
            <a:alphaModFix/>
          </a:blip>
          <a:srcRect/>
          <a:stretch/>
        </p:blipFill>
        <p:spPr>
          <a:xfrm>
            <a:off x="8722785" y="392820"/>
            <a:ext cx="2768599" cy="2082800"/>
          </a:xfrm>
          <a:prstGeom prst="rect">
            <a:avLst/>
          </a:prstGeom>
          <a:noFill/>
          <a:ln>
            <a:noFill/>
          </a:ln>
        </p:spPr>
      </p:pic>
      <p:pic>
        <p:nvPicPr>
          <p:cNvPr id="131" name="Shape 131"/>
          <p:cNvPicPr preferRelativeResize="0"/>
          <p:nvPr/>
        </p:nvPicPr>
        <p:blipFill rotWithShape="1">
          <a:blip r:embed="rId5">
            <a:alphaModFix/>
          </a:blip>
          <a:srcRect/>
          <a:stretch/>
        </p:blipFill>
        <p:spPr>
          <a:xfrm>
            <a:off x="615181" y="494981"/>
            <a:ext cx="2959100" cy="1943100"/>
          </a:xfrm>
          <a:prstGeom prst="rect">
            <a:avLst/>
          </a:prstGeom>
          <a:noFill/>
          <a:ln>
            <a:noFill/>
          </a:ln>
        </p:spPr>
      </p:pic>
      <p:pic>
        <p:nvPicPr>
          <p:cNvPr id="132" name="Shape 132"/>
          <p:cNvPicPr preferRelativeResize="0"/>
          <p:nvPr/>
        </p:nvPicPr>
        <p:blipFill rotWithShape="1">
          <a:blip r:embed="rId6">
            <a:alphaModFix/>
          </a:blip>
          <a:srcRect/>
          <a:stretch/>
        </p:blipFill>
        <p:spPr>
          <a:xfrm>
            <a:off x="8717221" y="3064958"/>
            <a:ext cx="2832099" cy="2171700"/>
          </a:xfrm>
          <a:prstGeom prst="rect">
            <a:avLst/>
          </a:prstGeom>
          <a:noFill/>
          <a:ln>
            <a:noFill/>
          </a:ln>
        </p:spPr>
      </p:pic>
      <p:pic>
        <p:nvPicPr>
          <p:cNvPr id="133" name="Shape 133"/>
          <p:cNvPicPr preferRelativeResize="0"/>
          <p:nvPr/>
        </p:nvPicPr>
        <p:blipFill rotWithShape="1">
          <a:blip r:embed="rId7">
            <a:alphaModFix/>
          </a:blip>
          <a:srcRect/>
          <a:stretch/>
        </p:blipFill>
        <p:spPr>
          <a:xfrm>
            <a:off x="538197" y="2956219"/>
            <a:ext cx="3060700" cy="23368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93879" y="247279"/>
            <a:ext cx="7711235"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70C0"/>
              </a:buClr>
              <a:buSzPct val="25000"/>
              <a:buFont typeface="Calibri"/>
              <a:buNone/>
            </a:pPr>
            <a:r>
              <a:rPr lang="en-GB" sz="4000" b="1" i="0" u="none" strike="noStrike" cap="none">
                <a:solidFill>
                  <a:srgbClr val="0070C0"/>
                </a:solidFill>
                <a:latin typeface="Calibri"/>
                <a:ea typeface="Calibri"/>
                <a:cs typeface="Calibri"/>
                <a:sym typeface="Calibri"/>
              </a:rPr>
              <a:t>Eiggs </a:t>
            </a:r>
            <a:r>
              <a:rPr lang="en-GB" sz="4000" b="1">
                <a:solidFill>
                  <a:srgbClr val="0070C0"/>
                </a:solidFill>
              </a:rPr>
              <a:t>grünes Netz</a:t>
            </a:r>
            <a:r>
              <a:rPr lang="en-GB" sz="4000" b="1" i="0" u="none" strike="noStrike" cap="none">
                <a:solidFill>
                  <a:srgbClr val="0070C0"/>
                </a:solidFill>
                <a:latin typeface="Calibri"/>
                <a:ea typeface="Calibri"/>
                <a:cs typeface="Calibri"/>
                <a:sym typeface="Calibri"/>
              </a:rPr>
              <a:t>: </a:t>
            </a:r>
            <a:br>
              <a:rPr lang="en-GB" sz="4000" b="1" i="0" u="none" strike="noStrike" cap="none">
                <a:solidFill>
                  <a:srgbClr val="0070C0"/>
                </a:solidFill>
                <a:latin typeface="Calibri"/>
                <a:ea typeface="Calibri"/>
                <a:cs typeface="Calibri"/>
                <a:sym typeface="Calibri"/>
              </a:rPr>
            </a:br>
            <a:r>
              <a:rPr lang="en-GB" sz="4000" b="1">
                <a:solidFill>
                  <a:srgbClr val="0070C0"/>
                </a:solidFill>
              </a:rPr>
              <a:t>der Multiplikatoreffekt</a:t>
            </a:r>
          </a:p>
        </p:txBody>
      </p:sp>
      <p:sp>
        <p:nvSpPr>
          <p:cNvPr id="139" name="Shape 139"/>
          <p:cNvSpPr txBox="1">
            <a:spLocks noGrp="1"/>
          </p:cNvSpPr>
          <p:nvPr>
            <p:ph type="body" idx="1"/>
          </p:nvPr>
        </p:nvSpPr>
        <p:spPr>
          <a:xfrm>
            <a:off x="929845" y="1511367"/>
            <a:ext cx="7357441" cy="4092877"/>
          </a:xfrm>
          <a:prstGeom prst="rect">
            <a:avLst/>
          </a:prstGeom>
          <a:noFill/>
          <a:ln>
            <a:noFill/>
          </a:ln>
        </p:spPr>
        <p:txBody>
          <a:bodyPr lIns="91425" tIns="45700" rIns="91425" bIns="45700" anchor="t" anchorCtr="0">
            <a:noAutofit/>
          </a:bodyPr>
          <a:lstStyle/>
          <a:p>
            <a:pPr marL="0" marR="0" lvl="0" indent="0" algn="l" rtl="0">
              <a:lnSpc>
                <a:spcPct val="60000"/>
              </a:lnSpc>
              <a:spcBef>
                <a:spcPts val="0"/>
              </a:spcBef>
              <a:spcAft>
                <a:spcPts val="0"/>
              </a:spcAft>
              <a:buClr>
                <a:schemeClr val="dk1"/>
              </a:buClr>
              <a:buSzPct val="25000"/>
              <a:buFont typeface="Arial"/>
              <a:buNone/>
            </a:pPr>
            <a:endParaRPr sz="1657" b="0" i="0" u="none" strike="noStrike" cap="none">
              <a:solidFill>
                <a:srgbClr val="2E75B6"/>
              </a:solidFill>
              <a:latin typeface="Calibri"/>
              <a:ea typeface="Calibri"/>
              <a:cs typeface="Calibri"/>
              <a:sym typeface="Calibri"/>
            </a:endParaRPr>
          </a:p>
          <a:p>
            <a:pPr marL="228600" marR="0" lvl="0" indent="-228600" algn="l" rtl="0">
              <a:lnSpc>
                <a:spcPct val="60000"/>
              </a:lnSpc>
              <a:spcBef>
                <a:spcPts val="1000"/>
              </a:spcBef>
              <a:spcAft>
                <a:spcPts val="0"/>
              </a:spcAft>
              <a:buClr>
                <a:srgbClr val="2E75B6"/>
              </a:buClr>
              <a:buSzPct val="97470"/>
              <a:buFont typeface="Arial"/>
              <a:buChar char="•"/>
            </a:pPr>
            <a:r>
              <a:rPr lang="en-GB" sz="1657">
                <a:solidFill>
                  <a:srgbClr val="2E75B6"/>
                </a:solidFill>
              </a:rPr>
              <a:t>Das grüne Netz wird von </a:t>
            </a:r>
            <a:r>
              <a:rPr lang="en-GB" sz="1657" b="0" i="1" u="none" strike="noStrike" cap="none">
                <a:solidFill>
                  <a:srgbClr val="2E75B6"/>
                </a:solidFill>
                <a:latin typeface="Calibri"/>
                <a:ea typeface="Calibri"/>
                <a:cs typeface="Calibri"/>
                <a:sym typeface="Calibri"/>
              </a:rPr>
              <a:t>Eigg Electric Ltd</a:t>
            </a:r>
            <a:r>
              <a:rPr lang="en-GB" sz="1657" i="1">
                <a:solidFill>
                  <a:srgbClr val="2E75B6"/>
                </a:solidFill>
              </a:rPr>
              <a:t>,</a:t>
            </a:r>
            <a:r>
              <a:rPr lang="en-GB" sz="1657">
                <a:solidFill>
                  <a:srgbClr val="2E75B6"/>
                </a:solidFill>
              </a:rPr>
              <a:t> eine Tochterfirma der </a:t>
            </a:r>
            <a:r>
              <a:rPr lang="en-GB" sz="1657" b="0" i="0" u="none" strike="noStrike" cap="none">
                <a:solidFill>
                  <a:srgbClr val="2E75B6"/>
                </a:solidFill>
                <a:latin typeface="Calibri"/>
                <a:ea typeface="Calibri"/>
                <a:cs typeface="Calibri"/>
                <a:sym typeface="Calibri"/>
              </a:rPr>
              <a:t>Isle of Eigg Heritage Trust, betri</a:t>
            </a:r>
            <a:r>
              <a:rPr lang="en-GB" sz="1657">
                <a:solidFill>
                  <a:srgbClr val="2E75B6"/>
                </a:solidFill>
              </a:rPr>
              <a:t>eben und erhalten</a:t>
            </a:r>
            <a:r>
              <a:rPr lang="en-GB" sz="1657" b="0" i="0" u="none" strike="noStrike" cap="none">
                <a:solidFill>
                  <a:srgbClr val="2E75B6"/>
                </a:solidFill>
                <a:latin typeface="Calibri"/>
                <a:ea typeface="Calibri"/>
                <a:cs typeface="Calibri"/>
                <a:sym typeface="Calibri"/>
              </a:rPr>
              <a:t>. </a:t>
            </a:r>
          </a:p>
          <a:p>
            <a:pPr marL="228600" marR="0" lvl="0" indent="-228600" algn="l" rtl="0">
              <a:lnSpc>
                <a:spcPct val="60000"/>
              </a:lnSpc>
              <a:spcBef>
                <a:spcPts val="1000"/>
              </a:spcBef>
              <a:spcAft>
                <a:spcPts val="0"/>
              </a:spcAft>
              <a:buClr>
                <a:srgbClr val="2E75B6"/>
              </a:buClr>
              <a:buSzPct val="97470"/>
              <a:buFont typeface="Arial"/>
              <a:buChar char="•"/>
            </a:pPr>
            <a:r>
              <a:rPr lang="en-GB" sz="1657">
                <a:solidFill>
                  <a:srgbClr val="2E75B6"/>
                </a:solidFill>
              </a:rPr>
              <a:t>Wartung und Reparatur sind Verantwortlichkeiten eines qualifizierten Wartungsteams</a:t>
            </a:r>
            <a:r>
              <a:rPr lang="en-GB" sz="1657" b="0" i="0" u="none" strike="noStrike" cap="none">
                <a:solidFill>
                  <a:srgbClr val="2E75B6"/>
                </a:solidFill>
                <a:latin typeface="Calibri"/>
                <a:ea typeface="Calibri"/>
                <a:cs typeface="Calibri"/>
                <a:sym typeface="Calibri"/>
              </a:rPr>
              <a:t>, </a:t>
            </a:r>
            <a:r>
              <a:rPr lang="en-GB" sz="1657">
                <a:solidFill>
                  <a:srgbClr val="2E75B6"/>
                </a:solidFill>
              </a:rPr>
              <a:t>das</a:t>
            </a:r>
            <a:r>
              <a:rPr lang="en-GB" sz="1657" b="0" i="0" u="none" strike="noStrike" cap="none">
                <a:solidFill>
                  <a:srgbClr val="2E75B6"/>
                </a:solidFill>
                <a:latin typeface="Calibri"/>
                <a:ea typeface="Calibri"/>
                <a:cs typeface="Calibri"/>
                <a:sym typeface="Calibri"/>
              </a:rPr>
              <a:t> 3 </a:t>
            </a:r>
            <a:r>
              <a:rPr lang="en-GB" sz="1657">
                <a:solidFill>
                  <a:srgbClr val="2E75B6"/>
                </a:solidFill>
              </a:rPr>
              <a:t>hochwertige Teilzeitjobs </a:t>
            </a:r>
            <a:r>
              <a:rPr lang="en-GB" sz="1657" b="0" i="0" u="none" strike="noStrike" cap="none">
                <a:solidFill>
                  <a:srgbClr val="2E75B6"/>
                </a:solidFill>
                <a:latin typeface="Calibri"/>
                <a:ea typeface="Calibri"/>
                <a:cs typeface="Calibri"/>
                <a:sym typeface="Calibri"/>
              </a:rPr>
              <a:t> </a:t>
            </a:r>
            <a:r>
              <a:rPr lang="en-GB" sz="1657">
                <a:solidFill>
                  <a:srgbClr val="2E75B6"/>
                </a:solidFill>
              </a:rPr>
              <a:t>geschaffen hat</a:t>
            </a:r>
            <a:r>
              <a:rPr lang="en-GB" sz="1657" b="0" i="0" u="none" strike="noStrike" cap="none">
                <a:solidFill>
                  <a:srgbClr val="2E75B6"/>
                </a:solidFill>
                <a:latin typeface="Calibri"/>
                <a:ea typeface="Calibri"/>
                <a:cs typeface="Calibri"/>
                <a:sym typeface="Calibri"/>
              </a:rPr>
              <a:t>. </a:t>
            </a:r>
          </a:p>
          <a:p>
            <a:pPr marL="228600" marR="0" lvl="0" indent="-228600" algn="l" rtl="0">
              <a:lnSpc>
                <a:spcPct val="60000"/>
              </a:lnSpc>
              <a:spcBef>
                <a:spcPts val="1000"/>
              </a:spcBef>
              <a:spcAft>
                <a:spcPts val="0"/>
              </a:spcAft>
              <a:buClr>
                <a:srgbClr val="2E75B6"/>
              </a:buClr>
              <a:buSzPct val="97470"/>
              <a:buFont typeface="Arial"/>
              <a:buChar char="•"/>
            </a:pPr>
            <a:r>
              <a:rPr lang="en-GB" sz="1657">
                <a:solidFill>
                  <a:srgbClr val="2E75B6"/>
                </a:solidFill>
              </a:rPr>
              <a:t>Das grüne Netz wurde auf den Nachbarinseln </a:t>
            </a:r>
            <a:r>
              <a:rPr lang="en-GB" sz="1657" b="0" i="0" u="none" strike="noStrike" cap="none">
                <a:solidFill>
                  <a:srgbClr val="2E75B6"/>
                </a:solidFill>
                <a:latin typeface="Calibri"/>
                <a:ea typeface="Calibri"/>
                <a:cs typeface="Calibri"/>
                <a:sym typeface="Calibri"/>
              </a:rPr>
              <a:t> Muck, Rum and Canna repliziert.</a:t>
            </a:r>
          </a:p>
          <a:p>
            <a:pPr marL="228600" marR="0" lvl="0" indent="-228600" algn="l" rtl="0">
              <a:lnSpc>
                <a:spcPct val="60000"/>
              </a:lnSpc>
              <a:spcBef>
                <a:spcPts val="1000"/>
              </a:spcBef>
              <a:spcAft>
                <a:spcPts val="0"/>
              </a:spcAft>
              <a:buClr>
                <a:srgbClr val="2E75B6"/>
              </a:buClr>
              <a:buSzPct val="97470"/>
              <a:buFont typeface="Arial"/>
              <a:buChar char="•"/>
            </a:pPr>
            <a:r>
              <a:rPr lang="en-GB" sz="1657" b="0" i="0" u="none" strike="noStrike" cap="none">
                <a:solidFill>
                  <a:srgbClr val="2E75B6"/>
                </a:solidFill>
                <a:latin typeface="Calibri"/>
                <a:ea typeface="Calibri"/>
                <a:cs typeface="Calibri"/>
                <a:sym typeface="Calibri"/>
              </a:rPr>
              <a:t>C02</a:t>
            </a:r>
            <a:r>
              <a:rPr lang="en-GB" sz="1657">
                <a:solidFill>
                  <a:srgbClr val="2E75B6"/>
                </a:solidFill>
              </a:rPr>
              <a:t>-Minderung von unserem grünes Netz hat dazu beigetragen, dass </a:t>
            </a:r>
            <a:r>
              <a:rPr lang="en-GB" sz="1657" b="0" i="0" u="none" strike="noStrike" cap="none">
                <a:solidFill>
                  <a:srgbClr val="2E75B6"/>
                </a:solidFill>
                <a:latin typeface="Calibri"/>
                <a:ea typeface="Calibri"/>
                <a:cs typeface="Calibri"/>
                <a:sym typeface="Calibri"/>
              </a:rPr>
              <a:t>Eigg </a:t>
            </a:r>
            <a:r>
              <a:rPr lang="en-GB" sz="1657">
                <a:solidFill>
                  <a:srgbClr val="2E75B6"/>
                </a:solidFill>
              </a:rPr>
              <a:t>der </a:t>
            </a:r>
            <a:r>
              <a:rPr lang="en-GB" sz="1657" b="0" i="0" u="none" strike="noStrike" cap="none">
                <a:solidFill>
                  <a:srgbClr val="2E75B6"/>
                </a:solidFill>
                <a:latin typeface="Calibri"/>
                <a:ea typeface="Calibri"/>
                <a:cs typeface="Calibri"/>
                <a:sym typeface="Calibri"/>
              </a:rPr>
              <a:t> Big Green </a:t>
            </a:r>
            <a:r>
              <a:rPr lang="en-GB" sz="1657">
                <a:solidFill>
                  <a:srgbClr val="2E75B6"/>
                </a:solidFill>
              </a:rPr>
              <a:t>C</a:t>
            </a:r>
            <a:r>
              <a:rPr lang="en-GB" sz="1657" b="0" i="0" u="none" strike="noStrike" cap="none">
                <a:solidFill>
                  <a:srgbClr val="2E75B6"/>
                </a:solidFill>
                <a:latin typeface="Calibri"/>
                <a:ea typeface="Calibri"/>
                <a:cs typeface="Calibri"/>
                <a:sym typeface="Calibri"/>
              </a:rPr>
              <a:t>hallenge 2010 ge</a:t>
            </a:r>
            <a:r>
              <a:rPr lang="en-GB" sz="1657">
                <a:solidFill>
                  <a:srgbClr val="2E75B6"/>
                </a:solidFill>
              </a:rPr>
              <a:t>w</a:t>
            </a:r>
            <a:r>
              <a:rPr lang="en-GB" sz="1657" b="0" i="0" u="none" strike="noStrike" cap="none">
                <a:solidFill>
                  <a:srgbClr val="2E75B6"/>
                </a:solidFill>
                <a:latin typeface="Calibri"/>
                <a:ea typeface="Calibri"/>
                <a:cs typeface="Calibri"/>
                <a:sym typeface="Calibri"/>
              </a:rPr>
              <a:t>onnen hat</a:t>
            </a:r>
            <a:r>
              <a:rPr lang="en-GB" sz="1657">
                <a:solidFill>
                  <a:srgbClr val="2E75B6"/>
                </a:solidFill>
              </a:rPr>
              <a:t> und dadurch, dass die Inselbewohner weiter motiviert wurden ihr CO2-Bilanz zu reduzieren: </a:t>
            </a:r>
          </a:p>
          <a:p>
            <a:pPr marL="0" marR="0" lvl="0" indent="0" algn="l" rtl="0">
              <a:lnSpc>
                <a:spcPct val="60000"/>
              </a:lnSpc>
              <a:spcBef>
                <a:spcPts val="1000"/>
              </a:spcBef>
              <a:spcAft>
                <a:spcPts val="0"/>
              </a:spcAft>
              <a:buNone/>
            </a:pPr>
            <a:r>
              <a:rPr lang="en-GB" sz="1657">
                <a:solidFill>
                  <a:srgbClr val="2E75B6"/>
                </a:solidFill>
              </a:rPr>
              <a:t>     Durch Betrieb von Anbauflächen zur Eigenversorgung</a:t>
            </a:r>
            <a:r>
              <a:rPr lang="en-GB" sz="1657" b="0" i="0" u="none" strike="noStrike" cap="none">
                <a:solidFill>
                  <a:srgbClr val="2E75B6"/>
                </a:solidFill>
                <a:latin typeface="Calibri"/>
                <a:ea typeface="Calibri"/>
                <a:cs typeface="Calibri"/>
                <a:sym typeface="Calibri"/>
              </a:rPr>
              <a:t>, </a:t>
            </a:r>
            <a:r>
              <a:rPr lang="en-GB" sz="1657">
                <a:solidFill>
                  <a:srgbClr val="2E75B6"/>
                </a:solidFill>
              </a:rPr>
              <a:t>AAA Geräte und solare Warmwassergewinnung</a:t>
            </a:r>
            <a:r>
              <a:rPr lang="en-GB"/>
              <a:t> </a:t>
            </a:r>
            <a:r>
              <a:rPr lang="en-GB" sz="1657">
                <a:solidFill>
                  <a:srgbClr val="2E75B6"/>
                </a:solidFill>
              </a:rPr>
              <a:t>und die Verwendung und Herstellung von Brennholz </a:t>
            </a:r>
          </a:p>
          <a:p>
            <a:pPr marL="0" marR="0" lvl="0" indent="0" algn="l" rtl="0">
              <a:lnSpc>
                <a:spcPct val="60000"/>
              </a:lnSpc>
              <a:spcBef>
                <a:spcPts val="1000"/>
              </a:spcBef>
              <a:spcAft>
                <a:spcPts val="0"/>
              </a:spcAft>
              <a:buClr>
                <a:schemeClr val="dk1"/>
              </a:buClr>
              <a:buSzPct val="25000"/>
              <a:buFont typeface="Arial"/>
              <a:buNone/>
            </a:pPr>
            <a:endParaRPr sz="1657" b="0" i="0" u="none" strike="noStrike" cap="none">
              <a:solidFill>
                <a:srgbClr val="2E75B6"/>
              </a:solidFill>
              <a:latin typeface="Calibri"/>
              <a:ea typeface="Calibri"/>
              <a:cs typeface="Calibri"/>
              <a:sym typeface="Calibri"/>
            </a:endParaRPr>
          </a:p>
          <a:p>
            <a:pPr marL="228600" marR="0" lvl="0" indent="-228600" algn="l" rtl="0">
              <a:lnSpc>
                <a:spcPct val="60000"/>
              </a:lnSpc>
              <a:spcBef>
                <a:spcPts val="1000"/>
              </a:spcBef>
              <a:spcAft>
                <a:spcPts val="0"/>
              </a:spcAft>
              <a:buClr>
                <a:schemeClr val="dk1"/>
              </a:buClr>
              <a:buSzPct val="97500"/>
              <a:buFont typeface="Arial"/>
              <a:buNone/>
            </a:pPr>
            <a:endParaRPr sz="780" b="0" i="0" u="none" strike="noStrike" cap="none">
              <a:solidFill>
                <a:srgbClr val="2E75B6"/>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101111"/>
              <a:buFont typeface="Arial"/>
              <a:buNone/>
            </a:pPr>
            <a:endParaRPr sz="910" b="0" i="0" u="none" strike="noStrike" cap="none">
              <a:solidFill>
                <a:srgbClr val="2E75B5"/>
              </a:solidFill>
              <a:latin typeface="Calibri"/>
              <a:ea typeface="Calibri"/>
              <a:cs typeface="Calibri"/>
              <a:sym typeface="Calibri"/>
            </a:endParaRPr>
          </a:p>
          <a:p>
            <a:pPr marL="228600" marR="0" lvl="0" indent="-228600" algn="l" rtl="0">
              <a:lnSpc>
                <a:spcPct val="70000"/>
              </a:lnSpc>
              <a:spcBef>
                <a:spcPts val="1000"/>
              </a:spcBef>
              <a:buClr>
                <a:schemeClr val="dk1"/>
              </a:buClr>
              <a:buSzPct val="101111"/>
              <a:buFont typeface="Arial"/>
              <a:buNone/>
            </a:pPr>
            <a:endParaRPr sz="910" b="0" i="0" u="none" strike="noStrike" cap="none">
              <a:solidFill>
                <a:schemeClr val="dk1"/>
              </a:solidFill>
              <a:latin typeface="Calibri"/>
              <a:ea typeface="Calibri"/>
              <a:cs typeface="Calibri"/>
              <a:sym typeface="Calibri"/>
            </a:endParaRPr>
          </a:p>
        </p:txBody>
      </p:sp>
      <p:pic>
        <p:nvPicPr>
          <p:cNvPr id="140" name="Shape 140"/>
          <p:cNvPicPr preferRelativeResize="0"/>
          <p:nvPr/>
        </p:nvPicPr>
        <p:blipFill rotWithShape="1">
          <a:blip r:embed="rId3">
            <a:alphaModFix/>
          </a:blip>
          <a:srcRect/>
          <a:stretch/>
        </p:blipFill>
        <p:spPr>
          <a:xfrm>
            <a:off x="8328525" y="446741"/>
            <a:ext cx="3315368" cy="4852930"/>
          </a:xfrm>
          <a:prstGeom prst="rect">
            <a:avLst/>
          </a:prstGeom>
          <a:noFill/>
          <a:ln>
            <a:noFill/>
          </a:ln>
        </p:spPr>
      </p:pic>
      <p:pic>
        <p:nvPicPr>
          <p:cNvPr id="141" name="Shape 141"/>
          <p:cNvPicPr preferRelativeResize="0"/>
          <p:nvPr/>
        </p:nvPicPr>
        <p:blipFill/>
        <p:spPr>
          <a:xfrm>
            <a:off x="8235403" y="451543"/>
            <a:ext cx="3442146" cy="4923357"/>
          </a:xfrm>
          <a:prstGeom prst="rect">
            <a:avLst/>
          </a:prstGeom>
          <a:solidFill>
            <a:srgbClr val="FFFFFF"/>
          </a:solid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38200" y="365125"/>
            <a:ext cx="5878037" cy="128472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70C0"/>
              </a:buClr>
              <a:buSzPct val="25000"/>
              <a:buFont typeface="Calibri"/>
              <a:buNone/>
            </a:pPr>
            <a:r>
              <a:rPr lang="en-GB" sz="4000" b="1" i="0" u="none" strike="noStrike" cap="none">
                <a:solidFill>
                  <a:srgbClr val="0070C0"/>
                </a:solidFill>
                <a:latin typeface="Calibri"/>
                <a:ea typeface="Calibri"/>
                <a:cs typeface="Calibri"/>
                <a:sym typeface="Calibri"/>
              </a:rPr>
              <a:t>Mull and Iona Sustainable </a:t>
            </a:r>
            <a:br>
              <a:rPr lang="en-GB" sz="4000" b="1" i="0" u="none" strike="noStrike" cap="none">
                <a:solidFill>
                  <a:srgbClr val="0070C0"/>
                </a:solidFill>
                <a:latin typeface="Calibri"/>
                <a:ea typeface="Calibri"/>
                <a:cs typeface="Calibri"/>
                <a:sym typeface="Calibri"/>
              </a:rPr>
            </a:br>
            <a:r>
              <a:rPr lang="en-GB" sz="4000" b="1" i="0" u="none" strike="noStrike" cap="none">
                <a:solidFill>
                  <a:srgbClr val="0070C0"/>
                </a:solidFill>
                <a:latin typeface="Calibri"/>
                <a:ea typeface="Calibri"/>
                <a:cs typeface="Calibri"/>
                <a:sym typeface="Calibri"/>
              </a:rPr>
              <a:t>Transport (MIST)</a:t>
            </a:r>
          </a:p>
        </p:txBody>
      </p:sp>
      <p:pic>
        <p:nvPicPr>
          <p:cNvPr id="147" name="Shape 147"/>
          <p:cNvPicPr preferRelativeResize="0">
            <a:picLocks noGrp="1"/>
          </p:cNvPicPr>
          <p:nvPr>
            <p:ph type="body" idx="1"/>
          </p:nvPr>
        </p:nvPicPr>
        <p:blipFill rotWithShape="1">
          <a:blip r:embed="rId3">
            <a:alphaModFix/>
          </a:blip>
          <a:srcRect t="6196" b="6197"/>
          <a:stretch/>
        </p:blipFill>
        <p:spPr>
          <a:xfrm>
            <a:off x="7077525" y="470562"/>
            <a:ext cx="4192746" cy="1524807"/>
          </a:xfrm>
          <a:prstGeom prst="rect">
            <a:avLst/>
          </a:prstGeom>
          <a:noFill/>
          <a:ln>
            <a:noFill/>
          </a:ln>
        </p:spPr>
      </p:pic>
      <p:sp>
        <p:nvSpPr>
          <p:cNvPr id="148" name="Shape 148"/>
          <p:cNvSpPr txBox="1"/>
          <p:nvPr/>
        </p:nvSpPr>
        <p:spPr>
          <a:xfrm>
            <a:off x="196381" y="2029575"/>
            <a:ext cx="11674776" cy="5909310"/>
          </a:xfrm>
          <a:prstGeom prst="rect">
            <a:avLst/>
          </a:prstGeom>
          <a:noFill/>
          <a:ln>
            <a:noFill/>
          </a:ln>
        </p:spPr>
        <p:txBody>
          <a:bodyPr lIns="91425" tIns="45700" rIns="91425" bIns="45700" anchor="t" anchorCtr="0">
            <a:noAutofit/>
          </a:bodyPr>
          <a:lstStyle/>
          <a:p>
            <a:pPr marL="285750" marR="0" lvl="0" indent="-285750" algn="l" rtl="0">
              <a:spcBef>
                <a:spcPts val="0"/>
              </a:spcBef>
              <a:buClr>
                <a:srgbClr val="2E75B5"/>
              </a:buClr>
              <a:buSzPct val="100000"/>
              <a:buFont typeface="Arial"/>
              <a:buChar char="•"/>
            </a:pPr>
            <a:r>
              <a:rPr lang="en-GB" sz="1800">
                <a:solidFill>
                  <a:srgbClr val="2E75B5"/>
                </a:solidFill>
                <a:latin typeface="Calibri"/>
                <a:ea typeface="Calibri"/>
                <a:cs typeface="Calibri"/>
                <a:sym typeface="Calibri"/>
              </a:rPr>
              <a:t>Mull and Iona Sustainable Transport ist Teil des Mull and Iona Community Trust. </a:t>
            </a:r>
          </a:p>
          <a:p>
            <a:pPr marL="285750" marR="0" lvl="0" indent="-285750" algn="l" rtl="0">
              <a:spcBef>
                <a:spcPts val="0"/>
              </a:spcBef>
              <a:buClr>
                <a:schemeClr val="dk1"/>
              </a:buClr>
              <a:buFont typeface="Arial"/>
              <a:buNone/>
            </a:pPr>
            <a:endParaRPr sz="1800">
              <a:solidFill>
                <a:srgbClr val="2E75B5"/>
              </a:solidFill>
              <a:latin typeface="Calibri"/>
              <a:ea typeface="Calibri"/>
              <a:cs typeface="Calibri"/>
              <a:sym typeface="Calibri"/>
            </a:endParaRPr>
          </a:p>
          <a:p>
            <a:pPr marL="285750" marR="0" lvl="0" indent="-285750" algn="l" rtl="0">
              <a:spcBef>
                <a:spcPts val="0"/>
              </a:spcBef>
              <a:buClr>
                <a:srgbClr val="2E75B5"/>
              </a:buClr>
              <a:buSzPct val="100000"/>
              <a:buFont typeface="Arial"/>
              <a:buChar char="•"/>
            </a:pPr>
            <a:r>
              <a:rPr lang="en-GB" sz="1800">
                <a:solidFill>
                  <a:srgbClr val="2E75B5"/>
                </a:solidFill>
                <a:latin typeface="Calibri"/>
                <a:ea typeface="Calibri"/>
                <a:cs typeface="Calibri"/>
                <a:sym typeface="Calibri"/>
              </a:rPr>
              <a:t>Transport und Reisemöglichkeiten sind für ca. die Hälfte der CO2-Emissionen pro Haushalt verantwortlich.</a:t>
            </a:r>
          </a:p>
          <a:p>
            <a:pPr marL="285750" marR="0" lvl="0" indent="-285750" algn="l" rtl="0">
              <a:spcBef>
                <a:spcPts val="0"/>
              </a:spcBef>
              <a:buClr>
                <a:schemeClr val="dk1"/>
              </a:buClr>
              <a:buFont typeface="Arial"/>
              <a:buNone/>
            </a:pPr>
            <a:endParaRPr sz="1800">
              <a:solidFill>
                <a:srgbClr val="2E75B5"/>
              </a:solidFill>
              <a:latin typeface="Calibri"/>
              <a:ea typeface="Calibri"/>
              <a:cs typeface="Calibri"/>
              <a:sym typeface="Calibri"/>
            </a:endParaRPr>
          </a:p>
          <a:p>
            <a:pPr marL="285750" marR="0" lvl="0" indent="-285750" algn="l" rtl="0">
              <a:spcBef>
                <a:spcPts val="0"/>
              </a:spcBef>
              <a:buClr>
                <a:srgbClr val="2E75B5"/>
              </a:buClr>
              <a:buSzPct val="100000"/>
              <a:buFont typeface="Arial"/>
              <a:buChar char="•"/>
            </a:pPr>
            <a:r>
              <a:rPr lang="en-GB" sz="1800">
                <a:solidFill>
                  <a:srgbClr val="2E75B5"/>
                </a:solidFill>
                <a:latin typeface="Calibri"/>
                <a:ea typeface="Calibri"/>
                <a:cs typeface="Calibri"/>
                <a:sym typeface="Calibri"/>
              </a:rPr>
              <a:t>Mit Unterstützung von der Climate Challenge Fund des schottischen Regierungs, will MIST ein langfristiger Plan für nachhaltigere Verkehrsmöglichkeiten auf Mull und Iona entwickeln.  </a:t>
            </a:r>
          </a:p>
          <a:p>
            <a:pPr marL="285750" marR="0" lvl="0" indent="-285750" algn="l" rtl="0">
              <a:spcBef>
                <a:spcPts val="0"/>
              </a:spcBef>
              <a:buClr>
                <a:schemeClr val="dk1"/>
              </a:buClr>
              <a:buFont typeface="Arial"/>
              <a:buNone/>
            </a:pPr>
            <a:endParaRPr sz="1800">
              <a:solidFill>
                <a:srgbClr val="2E75B5"/>
              </a:solidFill>
              <a:latin typeface="Calibri"/>
              <a:ea typeface="Calibri"/>
              <a:cs typeface="Calibri"/>
              <a:sym typeface="Calibri"/>
            </a:endParaRPr>
          </a:p>
          <a:p>
            <a:pPr marL="285750" marR="0" lvl="0" indent="-285750" algn="l" rtl="0">
              <a:spcBef>
                <a:spcPts val="0"/>
              </a:spcBef>
              <a:buClr>
                <a:srgbClr val="2E75B5"/>
              </a:buClr>
              <a:buSzPct val="100000"/>
              <a:buFont typeface="Arial"/>
              <a:buChar char="•"/>
            </a:pPr>
            <a:r>
              <a:rPr lang="en-GB" sz="1800">
                <a:solidFill>
                  <a:srgbClr val="2E75B5"/>
                </a:solidFill>
                <a:latin typeface="Calibri"/>
                <a:ea typeface="Calibri"/>
                <a:cs typeface="Calibri"/>
                <a:sym typeface="Calibri"/>
              </a:rPr>
              <a:t>Der Energy Savings Trust arbeitet zusammen mit MIST um Sonderveranstaltungen vorort zu gestalten, die alle interessierte Inselbewohner über Elektrofahrzeuge und Fördermittel für Autobesitzer die auf Elektrotransport umsteigen informieren.</a:t>
            </a:r>
          </a:p>
          <a:p>
            <a:pPr marL="0" marR="0" lvl="0" indent="0" algn="l" rtl="0">
              <a:spcBef>
                <a:spcPts val="0"/>
              </a:spcBef>
              <a:buNone/>
            </a:pPr>
            <a:endParaRPr sz="1800">
              <a:solidFill>
                <a:srgbClr val="2E75B5"/>
              </a:solidFill>
              <a:latin typeface="Calibri"/>
              <a:ea typeface="Calibri"/>
              <a:cs typeface="Calibri"/>
              <a:sym typeface="Calibri"/>
            </a:endParaRPr>
          </a:p>
          <a:p>
            <a:pPr marL="285750" marR="0" lvl="0" indent="-285750" algn="l" rtl="0">
              <a:spcBef>
                <a:spcPts val="0"/>
              </a:spcBef>
              <a:buClr>
                <a:srgbClr val="2E75B5"/>
              </a:buClr>
              <a:buSzPct val="100000"/>
              <a:buFont typeface="Arial"/>
              <a:buChar char="•"/>
            </a:pPr>
            <a:r>
              <a:rPr lang="en-GB" sz="1800">
                <a:solidFill>
                  <a:srgbClr val="2E75B5"/>
                </a:solidFill>
                <a:latin typeface="Calibri"/>
                <a:ea typeface="Calibri"/>
                <a:cs typeface="Calibri"/>
                <a:sym typeface="Calibri"/>
              </a:rPr>
              <a:t>MIST spricht sowohl Personen als auch Firmen auf den Inseln an: Ein neues Programm der schottische Regierung bietet schottische Firmen bis zu £100,000 an, wenn sie dafür entscheiden ihre Fahrzeugflotten auf Elektro- oder Hybridfahrzeuge umzuschalten. </a:t>
            </a:r>
          </a:p>
          <a:p>
            <a:pPr marL="0" marR="0" lvl="0" indent="0" algn="l" rtl="0">
              <a:spcBef>
                <a:spcPts val="0"/>
              </a:spcBef>
              <a:buNone/>
            </a:pPr>
            <a:endParaRPr sz="1800">
              <a:solidFill>
                <a:srgbClr val="2E75B5"/>
              </a:solidFill>
              <a:latin typeface="Calibri"/>
              <a:ea typeface="Calibri"/>
              <a:cs typeface="Calibri"/>
              <a:sym typeface="Calibri"/>
            </a:endParaRPr>
          </a:p>
          <a:p>
            <a:pPr marL="0" marR="0" lvl="0" indent="0" algn="l" rtl="0">
              <a:spcBef>
                <a:spcPts val="0"/>
              </a:spcBef>
              <a:buNone/>
            </a:pPr>
            <a:endParaRPr sz="1800">
              <a:solidFill>
                <a:srgbClr val="3366FF"/>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70C0"/>
              </a:buClr>
              <a:buSzPct val="25000"/>
              <a:buFont typeface="Calibri"/>
              <a:buNone/>
            </a:pPr>
            <a:r>
              <a:rPr lang="en-GB" sz="4000" b="1" i="0" u="none" strike="noStrike" cap="none">
                <a:solidFill>
                  <a:srgbClr val="0070C0"/>
                </a:solidFill>
                <a:latin typeface="Calibri"/>
                <a:ea typeface="Calibri"/>
                <a:cs typeface="Calibri"/>
                <a:sym typeface="Calibri"/>
              </a:rPr>
              <a:t>Information</a:t>
            </a:r>
            <a:r>
              <a:rPr lang="en-GB" sz="4000" b="1">
                <a:solidFill>
                  <a:srgbClr val="0070C0"/>
                </a:solidFill>
              </a:rPr>
              <a:t>saustausch am wichtigsten    </a:t>
            </a:r>
          </a:p>
        </p:txBody>
      </p:sp>
      <p:sp>
        <p:nvSpPr>
          <p:cNvPr id="155" name="Shape 155"/>
          <p:cNvSpPr txBox="1">
            <a:spLocks noGrp="1"/>
          </p:cNvSpPr>
          <p:nvPr>
            <p:ph type="body" idx="1"/>
          </p:nvPr>
        </p:nvSpPr>
        <p:spPr>
          <a:xfrm>
            <a:off x="660889" y="1458278"/>
            <a:ext cx="6880148" cy="4075809"/>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rgbClr val="2E75B6"/>
              </a:buClr>
              <a:buSzPct val="99000"/>
              <a:buFont typeface="Arial"/>
              <a:buChar char="•"/>
            </a:pPr>
            <a:r>
              <a:rPr lang="en-GB" sz="1782" b="1" i="0" u="none" strike="noStrike" cap="none">
                <a:solidFill>
                  <a:srgbClr val="2E75B6"/>
                </a:solidFill>
                <a:latin typeface="Calibri"/>
                <a:ea typeface="Calibri"/>
                <a:cs typeface="Calibri"/>
                <a:sym typeface="Calibri"/>
              </a:rPr>
              <a:t>EV</a:t>
            </a:r>
            <a:r>
              <a:rPr lang="en-GB" sz="1782" b="1">
                <a:solidFill>
                  <a:srgbClr val="2E75B6"/>
                </a:solidFill>
              </a:rPr>
              <a:t>-Pilot</a:t>
            </a:r>
            <a:r>
              <a:rPr lang="en-GB" sz="1782" b="1" i="0" u="none" strike="noStrike" cap="none">
                <a:solidFill>
                  <a:srgbClr val="2E75B6"/>
                </a:solidFill>
                <a:latin typeface="Calibri"/>
                <a:ea typeface="Calibri"/>
                <a:cs typeface="Calibri"/>
                <a:sym typeface="Calibri"/>
              </a:rPr>
              <a:t>: </a:t>
            </a:r>
            <a:r>
              <a:rPr lang="en-GB" sz="1782" b="0" i="0" u="none" strike="noStrike" cap="none">
                <a:solidFill>
                  <a:srgbClr val="2E75B6"/>
                </a:solidFill>
                <a:latin typeface="Calibri"/>
                <a:ea typeface="Calibri"/>
                <a:cs typeface="Calibri"/>
                <a:sym typeface="Calibri"/>
              </a:rPr>
              <a:t>Nissan Leaf </a:t>
            </a:r>
            <a:r>
              <a:rPr lang="en-GB" sz="1782">
                <a:solidFill>
                  <a:srgbClr val="2E75B6"/>
                </a:solidFill>
              </a:rPr>
              <a:t>und</a:t>
            </a:r>
            <a:r>
              <a:rPr lang="en-GB" sz="1782" b="0" i="0" u="none" strike="noStrike" cap="none">
                <a:solidFill>
                  <a:srgbClr val="2E75B6"/>
                </a:solidFill>
                <a:latin typeface="Calibri"/>
                <a:ea typeface="Calibri"/>
                <a:cs typeface="Calibri"/>
                <a:sym typeface="Calibri"/>
              </a:rPr>
              <a:t> Berlingo </a:t>
            </a:r>
            <a:r>
              <a:rPr lang="en-GB" sz="1782">
                <a:solidFill>
                  <a:srgbClr val="2E75B6"/>
                </a:solidFill>
              </a:rPr>
              <a:t>angekauft, werden von Personen, Firmen und Vereine getestet.</a:t>
            </a:r>
          </a:p>
          <a:p>
            <a:pPr marL="228600" marR="0" lvl="0" indent="-228600" algn="l" rtl="0">
              <a:lnSpc>
                <a:spcPct val="70000"/>
              </a:lnSpc>
              <a:spcBef>
                <a:spcPts val="1000"/>
              </a:spcBef>
              <a:spcAft>
                <a:spcPts val="0"/>
              </a:spcAft>
              <a:buClr>
                <a:srgbClr val="2E75B6"/>
              </a:buClr>
              <a:buSzPct val="99000"/>
              <a:buFont typeface="Arial"/>
              <a:buChar char="•"/>
            </a:pPr>
            <a:r>
              <a:rPr lang="en-GB" sz="1782" b="1" i="0" u="none" strike="noStrike" cap="none">
                <a:solidFill>
                  <a:srgbClr val="2E75B6"/>
                </a:solidFill>
                <a:latin typeface="Calibri"/>
                <a:ea typeface="Calibri"/>
                <a:cs typeface="Calibri"/>
                <a:sym typeface="Calibri"/>
              </a:rPr>
              <a:t>EV </a:t>
            </a:r>
            <a:r>
              <a:rPr lang="en-GB" sz="1782" b="1">
                <a:solidFill>
                  <a:srgbClr val="2E75B6"/>
                </a:solidFill>
              </a:rPr>
              <a:t>Einschulungstage</a:t>
            </a:r>
            <a:r>
              <a:rPr lang="en-GB" sz="1782" b="1" i="0" u="none" strike="noStrike" cap="none">
                <a:solidFill>
                  <a:srgbClr val="2E75B6"/>
                </a:solidFill>
                <a:latin typeface="Calibri"/>
                <a:ea typeface="Calibri"/>
                <a:cs typeface="Calibri"/>
                <a:sym typeface="Calibri"/>
              </a:rPr>
              <a:t> </a:t>
            </a:r>
            <a:r>
              <a:rPr lang="en-GB" sz="1782">
                <a:solidFill>
                  <a:srgbClr val="2E75B6"/>
                </a:solidFill>
              </a:rPr>
              <a:t>samt Instandehaltungsinformation</a:t>
            </a:r>
            <a:r>
              <a:rPr lang="en-GB" sz="1782" b="0" i="0" u="none" strike="noStrike" cap="none">
                <a:solidFill>
                  <a:srgbClr val="2E75B6"/>
                </a:solidFill>
                <a:latin typeface="Calibri"/>
                <a:ea typeface="Calibri"/>
                <a:cs typeface="Calibri"/>
                <a:sym typeface="Calibri"/>
              </a:rPr>
              <a:t> </a:t>
            </a:r>
          </a:p>
          <a:p>
            <a:pPr marL="228600" marR="0" lvl="0" indent="-228600" algn="l" rtl="0">
              <a:lnSpc>
                <a:spcPct val="70000"/>
              </a:lnSpc>
              <a:spcBef>
                <a:spcPts val="1000"/>
              </a:spcBef>
              <a:spcAft>
                <a:spcPts val="0"/>
              </a:spcAft>
              <a:buClr>
                <a:srgbClr val="2E75B6"/>
              </a:buClr>
              <a:buSzPct val="99000"/>
              <a:buFont typeface="Arial"/>
              <a:buChar char="•"/>
            </a:pPr>
            <a:r>
              <a:rPr lang="en-GB" sz="1782" b="1" i="0" u="none" strike="noStrike" cap="none">
                <a:solidFill>
                  <a:srgbClr val="2E75B6"/>
                </a:solidFill>
                <a:latin typeface="Calibri"/>
                <a:ea typeface="Calibri"/>
                <a:cs typeface="Calibri"/>
                <a:sym typeface="Calibri"/>
              </a:rPr>
              <a:t>Car Club </a:t>
            </a:r>
            <a:r>
              <a:rPr lang="en-GB" sz="1782" b="1">
                <a:solidFill>
                  <a:srgbClr val="2E75B6"/>
                </a:solidFill>
              </a:rPr>
              <a:t>u</a:t>
            </a:r>
            <a:r>
              <a:rPr lang="en-GB" sz="1782" b="1" i="0" u="none" strike="noStrike" cap="none">
                <a:solidFill>
                  <a:srgbClr val="2E75B6"/>
                </a:solidFill>
                <a:latin typeface="Calibri"/>
                <a:ea typeface="Calibri"/>
                <a:cs typeface="Calibri"/>
                <a:sym typeface="Calibri"/>
              </a:rPr>
              <a:t>nd Community Transport </a:t>
            </a:r>
            <a:r>
              <a:rPr lang="en-GB" sz="1782" b="1">
                <a:solidFill>
                  <a:srgbClr val="2E75B6"/>
                </a:solidFill>
              </a:rPr>
              <a:t>Projekte</a:t>
            </a:r>
            <a:r>
              <a:rPr lang="en-GB" sz="1782" b="1" i="0" u="none" strike="noStrike" cap="none">
                <a:solidFill>
                  <a:srgbClr val="2E75B6"/>
                </a:solidFill>
                <a:latin typeface="Calibri"/>
                <a:ea typeface="Calibri"/>
                <a:cs typeface="Calibri"/>
                <a:sym typeface="Calibri"/>
              </a:rPr>
              <a:t> </a:t>
            </a:r>
            <a:r>
              <a:rPr lang="en-GB" sz="1782">
                <a:solidFill>
                  <a:srgbClr val="2E75B6"/>
                </a:solidFill>
              </a:rPr>
              <a:t>werden untersucht um</a:t>
            </a:r>
            <a:r>
              <a:rPr lang="en-GB" sz="1782" b="0" i="0" u="none" strike="noStrike" cap="none">
                <a:solidFill>
                  <a:srgbClr val="2E75B6"/>
                </a:solidFill>
                <a:latin typeface="Calibri"/>
                <a:ea typeface="Calibri"/>
                <a:cs typeface="Calibri"/>
                <a:sym typeface="Calibri"/>
              </a:rPr>
              <a:t> </a:t>
            </a:r>
          </a:p>
          <a:p>
            <a:pPr marL="0" marR="0" lvl="0" indent="0" algn="l" rtl="0">
              <a:lnSpc>
                <a:spcPct val="70000"/>
              </a:lnSpc>
              <a:spcBef>
                <a:spcPts val="1000"/>
              </a:spcBef>
              <a:spcAft>
                <a:spcPts val="0"/>
              </a:spcAft>
              <a:buClr>
                <a:srgbClr val="2E75B6"/>
              </a:buClr>
              <a:buSzPct val="25000"/>
              <a:buFont typeface="Arial"/>
              <a:buNone/>
            </a:pPr>
            <a:r>
              <a:rPr lang="en-GB" sz="1782" b="0" i="0" u="none" strike="noStrike" cap="none">
                <a:solidFill>
                  <a:srgbClr val="2E75B6"/>
                </a:solidFill>
                <a:latin typeface="Calibri"/>
                <a:ea typeface="Calibri"/>
                <a:cs typeface="Calibri"/>
                <a:sym typeface="Calibri"/>
              </a:rPr>
              <a:t>     </a:t>
            </a:r>
            <a:r>
              <a:rPr lang="en-GB" sz="1782">
                <a:solidFill>
                  <a:srgbClr val="2E75B6"/>
                </a:solidFill>
              </a:rPr>
              <a:t>die</a:t>
            </a:r>
            <a:r>
              <a:rPr lang="en-GB" sz="1782" b="0" i="0" u="none" strike="noStrike" cap="none">
                <a:solidFill>
                  <a:srgbClr val="2E75B6"/>
                </a:solidFill>
                <a:latin typeface="Calibri"/>
                <a:ea typeface="Calibri"/>
                <a:cs typeface="Calibri"/>
                <a:sym typeface="Calibri"/>
              </a:rPr>
              <a:t> EVs </a:t>
            </a:r>
            <a:r>
              <a:rPr lang="en-GB" sz="1782">
                <a:solidFill>
                  <a:srgbClr val="2E75B6"/>
                </a:solidFill>
              </a:rPr>
              <a:t>über das Projekt hinaus aktiv zu verwenden</a:t>
            </a:r>
            <a:r>
              <a:rPr lang="en-GB" sz="1782" b="0" i="0" u="none" strike="noStrike" cap="none">
                <a:solidFill>
                  <a:srgbClr val="2E75B6"/>
                </a:solidFill>
                <a:latin typeface="Calibri"/>
                <a:ea typeface="Calibri"/>
                <a:cs typeface="Calibri"/>
                <a:sym typeface="Calibri"/>
              </a:rPr>
              <a:t>.</a:t>
            </a:r>
          </a:p>
          <a:p>
            <a:pPr marL="228600" marR="0" lvl="0" indent="-228600" algn="l" rtl="0">
              <a:lnSpc>
                <a:spcPct val="70000"/>
              </a:lnSpc>
              <a:spcBef>
                <a:spcPts val="1000"/>
              </a:spcBef>
              <a:spcAft>
                <a:spcPts val="0"/>
              </a:spcAft>
              <a:buClr>
                <a:srgbClr val="2E75B6"/>
              </a:buClr>
              <a:buSzPct val="99000"/>
              <a:buFont typeface="Arial"/>
              <a:buChar char="•"/>
            </a:pPr>
            <a:r>
              <a:rPr lang="en-GB" sz="1782" b="1" i="0" u="none" strike="noStrike" cap="none">
                <a:solidFill>
                  <a:srgbClr val="2E75B6"/>
                </a:solidFill>
                <a:latin typeface="Calibri"/>
                <a:ea typeface="Calibri"/>
                <a:cs typeface="Calibri"/>
                <a:sym typeface="Calibri"/>
              </a:rPr>
              <a:t>Liftsharing </a:t>
            </a:r>
            <a:r>
              <a:rPr lang="en-GB" sz="1782" b="0" i="0" u="none" strike="noStrike" cap="none">
                <a:solidFill>
                  <a:srgbClr val="2E75B6"/>
                </a:solidFill>
                <a:latin typeface="Calibri"/>
                <a:ea typeface="Calibri"/>
                <a:cs typeface="Calibri"/>
                <a:sym typeface="Calibri"/>
              </a:rPr>
              <a:t>: ‘Mull and Iona Lift-share’ </a:t>
            </a:r>
            <a:r>
              <a:rPr lang="en-GB" sz="1782">
                <a:solidFill>
                  <a:srgbClr val="2E75B6"/>
                </a:solidFill>
              </a:rPr>
              <a:t>funktioniert als</a:t>
            </a:r>
            <a:r>
              <a:rPr lang="en-GB" sz="1782" b="0" i="0" u="none" strike="noStrike" cap="none">
                <a:solidFill>
                  <a:srgbClr val="2E75B6"/>
                </a:solidFill>
                <a:latin typeface="Calibri"/>
                <a:ea typeface="Calibri"/>
                <a:cs typeface="Calibri"/>
                <a:sym typeface="Calibri"/>
              </a:rPr>
              <a:t> ‘closed group’ </a:t>
            </a:r>
          </a:p>
          <a:p>
            <a:pPr marL="0" marR="0" lvl="0" indent="0" algn="l" rtl="0">
              <a:lnSpc>
                <a:spcPct val="70000"/>
              </a:lnSpc>
              <a:spcBef>
                <a:spcPts val="1000"/>
              </a:spcBef>
              <a:spcAft>
                <a:spcPts val="0"/>
              </a:spcAft>
              <a:buClr>
                <a:srgbClr val="2E75B6"/>
              </a:buClr>
              <a:buSzPct val="25000"/>
              <a:buFont typeface="Arial"/>
              <a:buNone/>
            </a:pPr>
            <a:r>
              <a:rPr lang="en-GB" sz="1782" b="0" i="0" u="none" strike="noStrike" cap="none">
                <a:solidFill>
                  <a:srgbClr val="2E75B6"/>
                </a:solidFill>
                <a:latin typeface="Calibri"/>
                <a:ea typeface="Calibri"/>
                <a:cs typeface="Calibri"/>
                <a:sym typeface="Calibri"/>
              </a:rPr>
              <a:t>     </a:t>
            </a:r>
            <a:r>
              <a:rPr lang="en-GB" sz="1782">
                <a:solidFill>
                  <a:srgbClr val="2E75B6"/>
                </a:solidFill>
              </a:rPr>
              <a:t>via</a:t>
            </a:r>
            <a:r>
              <a:rPr lang="en-GB" sz="1782" b="0" i="0" u="none" strike="noStrike" cap="none">
                <a:solidFill>
                  <a:srgbClr val="2E75B6"/>
                </a:solidFill>
                <a:latin typeface="Calibri"/>
                <a:ea typeface="Calibri"/>
                <a:cs typeface="Calibri"/>
                <a:sym typeface="Calibri"/>
              </a:rPr>
              <a:t> Facebook </a:t>
            </a:r>
            <a:r>
              <a:rPr lang="en-GB" sz="1782">
                <a:solidFill>
                  <a:srgbClr val="2E75B6"/>
                </a:solidFill>
              </a:rPr>
              <a:t>um willige Fahrer mit Passagiere zu verknüpfen</a:t>
            </a:r>
            <a:r>
              <a:rPr lang="en-GB" sz="1782" b="0" i="0" u="none" strike="noStrike" cap="none">
                <a:solidFill>
                  <a:srgbClr val="2E75B6"/>
                </a:solidFill>
                <a:latin typeface="Calibri"/>
                <a:ea typeface="Calibri"/>
                <a:cs typeface="Calibri"/>
                <a:sym typeface="Calibri"/>
              </a:rPr>
              <a:t>, </a:t>
            </a:r>
            <a:r>
              <a:rPr lang="en-GB" sz="1782">
                <a:solidFill>
                  <a:srgbClr val="2E75B6"/>
                </a:solidFill>
              </a:rPr>
              <a:t>auf den Inseln und am Festland.</a:t>
            </a:r>
            <a:r>
              <a:rPr lang="en-GB" sz="1782" b="0" i="0" u="none" strike="noStrike" cap="none">
                <a:solidFill>
                  <a:srgbClr val="2E75B6"/>
                </a:solidFill>
                <a:latin typeface="Calibri"/>
                <a:ea typeface="Calibri"/>
                <a:cs typeface="Calibri"/>
                <a:sym typeface="Calibri"/>
              </a:rPr>
              <a:t> </a:t>
            </a:r>
            <a:r>
              <a:rPr lang="en-GB" sz="1782">
                <a:solidFill>
                  <a:srgbClr val="2E75B6"/>
                </a:solidFill>
              </a:rPr>
              <a:t>Online-K</a:t>
            </a:r>
            <a:r>
              <a:rPr lang="en-GB" sz="1782" b="0" i="0" u="none" strike="noStrike" cap="none">
                <a:solidFill>
                  <a:srgbClr val="2E75B6"/>
                </a:solidFill>
                <a:latin typeface="Calibri"/>
                <a:ea typeface="Calibri"/>
                <a:cs typeface="Calibri"/>
                <a:sym typeface="Calibri"/>
              </a:rPr>
              <a:t>alendar stellt </a:t>
            </a:r>
            <a:r>
              <a:rPr lang="en-GB" sz="1782">
                <a:solidFill>
                  <a:srgbClr val="2E75B6"/>
                </a:solidFill>
              </a:rPr>
              <a:t>Mitfahrgelegenheiten dar und ist leicht zugänglich</a:t>
            </a:r>
            <a:r>
              <a:rPr lang="en-GB" sz="1782" b="0" i="0" u="none" strike="noStrike" cap="none">
                <a:solidFill>
                  <a:srgbClr val="2E75B6"/>
                </a:solidFill>
                <a:latin typeface="Calibri"/>
                <a:ea typeface="Calibri"/>
                <a:cs typeface="Calibri"/>
                <a:sym typeface="Calibri"/>
              </a:rPr>
              <a:t>.</a:t>
            </a:r>
          </a:p>
          <a:p>
            <a:pPr marL="228600" marR="0" lvl="0" indent="-228600" algn="l" rtl="0">
              <a:lnSpc>
                <a:spcPct val="70000"/>
              </a:lnSpc>
              <a:spcBef>
                <a:spcPts val="1000"/>
              </a:spcBef>
              <a:spcAft>
                <a:spcPts val="0"/>
              </a:spcAft>
              <a:buClr>
                <a:srgbClr val="2E75B6"/>
              </a:buClr>
              <a:buSzPct val="99000"/>
              <a:buFont typeface="Arial"/>
              <a:buChar char="•"/>
            </a:pPr>
            <a:r>
              <a:rPr lang="en-GB" sz="1782" b="1" i="0" u="none" strike="noStrike" cap="none">
                <a:solidFill>
                  <a:srgbClr val="2E75B6"/>
                </a:solidFill>
                <a:latin typeface="Calibri"/>
                <a:ea typeface="Calibri"/>
                <a:cs typeface="Calibri"/>
                <a:sym typeface="Calibri"/>
              </a:rPr>
              <a:t>Energieeffi</a:t>
            </a:r>
            <a:r>
              <a:rPr lang="en-GB" sz="1782" b="1">
                <a:solidFill>
                  <a:srgbClr val="2E75B6"/>
                </a:solidFill>
              </a:rPr>
              <a:t>z</a:t>
            </a:r>
            <a:r>
              <a:rPr lang="en-GB" sz="1782" b="1" i="0" u="none" strike="noStrike" cap="none">
                <a:solidFill>
                  <a:srgbClr val="2E75B6"/>
                </a:solidFill>
                <a:latin typeface="Calibri"/>
                <a:ea typeface="Calibri"/>
                <a:cs typeface="Calibri"/>
                <a:sym typeface="Calibri"/>
              </a:rPr>
              <a:t>ientes </a:t>
            </a:r>
            <a:r>
              <a:rPr lang="en-GB" sz="1782" b="1">
                <a:solidFill>
                  <a:srgbClr val="2E75B6"/>
                </a:solidFill>
              </a:rPr>
              <a:t>Fahren</a:t>
            </a:r>
            <a:r>
              <a:rPr lang="en-GB" sz="1782" b="1" i="0" u="none" strike="noStrike" cap="none">
                <a:solidFill>
                  <a:srgbClr val="2E75B6"/>
                </a:solidFill>
                <a:latin typeface="Calibri"/>
                <a:ea typeface="Calibri"/>
                <a:cs typeface="Calibri"/>
                <a:sym typeface="Calibri"/>
              </a:rPr>
              <a:t>: </a:t>
            </a:r>
            <a:r>
              <a:rPr lang="en-GB" sz="1782">
                <a:solidFill>
                  <a:srgbClr val="2E75B6"/>
                </a:solidFill>
              </a:rPr>
              <a:t>kostenlose</a:t>
            </a:r>
            <a:r>
              <a:rPr lang="en-GB" sz="1782" b="0" i="0" u="none" strike="noStrike" cap="none">
                <a:solidFill>
                  <a:srgbClr val="2E75B6"/>
                </a:solidFill>
                <a:latin typeface="Calibri"/>
                <a:ea typeface="Calibri"/>
                <a:cs typeface="Calibri"/>
                <a:sym typeface="Calibri"/>
              </a:rPr>
              <a:t> Eco-drive </a:t>
            </a:r>
            <a:r>
              <a:rPr lang="en-GB" sz="1782">
                <a:solidFill>
                  <a:srgbClr val="2E75B6"/>
                </a:solidFill>
              </a:rPr>
              <a:t>Fahrkurse für Fahrer die weniger Kraftstoff verwenden wollen</a:t>
            </a:r>
            <a:r>
              <a:rPr lang="en-GB" sz="1782" b="0" i="0" u="none" strike="noStrike" cap="none">
                <a:solidFill>
                  <a:srgbClr val="2E75B6"/>
                </a:solidFill>
                <a:latin typeface="Calibri"/>
                <a:ea typeface="Calibri"/>
                <a:cs typeface="Calibri"/>
                <a:sym typeface="Calibri"/>
              </a:rPr>
              <a:t> </a:t>
            </a:r>
          </a:p>
          <a:p>
            <a:pPr marL="228600" marR="0" lvl="0" indent="-228600" algn="l" rtl="0">
              <a:lnSpc>
                <a:spcPct val="70000"/>
              </a:lnSpc>
              <a:spcBef>
                <a:spcPts val="1000"/>
              </a:spcBef>
              <a:spcAft>
                <a:spcPts val="0"/>
              </a:spcAft>
              <a:buClr>
                <a:schemeClr val="dk1"/>
              </a:buClr>
              <a:buSzPct val="97894"/>
              <a:buFont typeface="Arial"/>
              <a:buNone/>
            </a:pPr>
            <a:endParaRPr sz="1860" b="0" i="0" u="none" strike="noStrike" cap="none">
              <a:solidFill>
                <a:srgbClr val="2E75B6"/>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97894"/>
              <a:buFont typeface="Arial"/>
              <a:buNone/>
            </a:pPr>
            <a:endParaRPr sz="1860" b="0" i="0" u="none" strike="noStrike" cap="none">
              <a:solidFill>
                <a:srgbClr val="2E75B6"/>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97894"/>
              <a:buFont typeface="Arial"/>
              <a:buNone/>
            </a:pPr>
            <a:endParaRPr sz="1860" b="0" i="0" u="none" strike="noStrike" cap="none">
              <a:solidFill>
                <a:srgbClr val="2E75B6"/>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97894"/>
              <a:buFont typeface="Arial"/>
              <a:buNone/>
            </a:pPr>
            <a:endParaRPr sz="186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buClr>
                <a:schemeClr val="dk1"/>
              </a:buClr>
              <a:buSzPct val="98636"/>
              <a:buFont typeface="Arial"/>
              <a:buNone/>
            </a:pPr>
            <a:endParaRPr sz="2170" b="0" i="0" u="none" strike="noStrike" cap="none">
              <a:solidFill>
                <a:schemeClr val="dk1"/>
              </a:solidFill>
              <a:latin typeface="Calibri"/>
              <a:ea typeface="Calibri"/>
              <a:cs typeface="Calibri"/>
              <a:sym typeface="Calibri"/>
            </a:endParaRPr>
          </a:p>
        </p:txBody>
      </p:sp>
      <p:pic>
        <p:nvPicPr>
          <p:cNvPr id="156" name="Shape 156"/>
          <p:cNvPicPr preferRelativeResize="0"/>
          <p:nvPr/>
        </p:nvPicPr>
        <p:blipFill rotWithShape="1">
          <a:blip r:embed="rId3">
            <a:alphaModFix/>
          </a:blip>
          <a:srcRect/>
          <a:stretch/>
        </p:blipFill>
        <p:spPr>
          <a:xfrm>
            <a:off x="7769186" y="1545566"/>
            <a:ext cx="4178300" cy="2984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rgbClr val="2E75B6"/>
              </a:buClr>
              <a:buSzPct val="25000"/>
              <a:buFont typeface="Calibri"/>
              <a:buNone/>
            </a:pPr>
            <a:r>
              <a:rPr lang="en-GB" sz="4000">
                <a:solidFill>
                  <a:srgbClr val="2E75B6"/>
                </a:solidFill>
              </a:rPr>
              <a:t>Weitere Informationen:</a:t>
            </a:r>
            <a:r>
              <a:rPr lang="en-GB" sz="4000" b="0" i="0" u="none" strike="noStrike" cap="none">
                <a:solidFill>
                  <a:srgbClr val="2E75B6"/>
                </a:solidFill>
                <a:latin typeface="Calibri"/>
                <a:ea typeface="Calibri"/>
                <a:cs typeface="Calibri"/>
                <a:sym typeface="Calibri"/>
              </a:rPr>
              <a:t> </a:t>
            </a:r>
          </a:p>
        </p:txBody>
      </p:sp>
      <p:sp>
        <p:nvSpPr>
          <p:cNvPr id="163" name="Shape 163"/>
          <p:cNvSpPr txBox="1">
            <a:spLocks noGrp="1"/>
          </p:cNvSpPr>
          <p:nvPr>
            <p:ph type="body" idx="1"/>
          </p:nvPr>
        </p:nvSpPr>
        <p:spPr>
          <a:xfrm>
            <a:off x="838200" y="1825625"/>
            <a:ext cx="10515599" cy="382454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2E75B5"/>
              </a:buClr>
              <a:buSzPct val="100000"/>
              <a:buFont typeface="Arial"/>
              <a:buChar char="•"/>
            </a:pPr>
            <a:r>
              <a:rPr lang="en-GB" sz="2800" b="0" i="0" u="sng" strike="noStrike" cap="none">
                <a:solidFill>
                  <a:schemeClr val="hlink"/>
                </a:solidFill>
                <a:latin typeface="Calibri"/>
                <a:ea typeface="Calibri"/>
                <a:cs typeface="Calibri"/>
                <a:sym typeface="Calibri"/>
                <a:hlinkClick r:id="rId3"/>
              </a:rPr>
              <a:t>www.scottish-islands-federation.co.uk</a:t>
            </a:r>
          </a:p>
          <a:p>
            <a:pPr marL="228600" marR="0" lvl="0" indent="-228600" algn="l" rtl="0">
              <a:lnSpc>
                <a:spcPct val="90000"/>
              </a:lnSpc>
              <a:spcBef>
                <a:spcPts val="1000"/>
              </a:spcBef>
              <a:spcAft>
                <a:spcPts val="0"/>
              </a:spcAft>
              <a:buClr>
                <a:srgbClr val="2E75B5"/>
              </a:buClr>
              <a:buSzPct val="100000"/>
              <a:buFont typeface="Arial"/>
              <a:buChar char="•"/>
            </a:pPr>
            <a:r>
              <a:rPr lang="en-GB" sz="2800" b="0" i="0" u="sng" strike="noStrike" cap="none">
                <a:solidFill>
                  <a:schemeClr val="hlink"/>
                </a:solidFill>
                <a:latin typeface="Calibri"/>
                <a:ea typeface="Calibri"/>
                <a:cs typeface="Calibri"/>
                <a:sym typeface="Calibri"/>
                <a:hlinkClick r:id="rId4"/>
              </a:rPr>
              <a:t>www.sustainableislands.eu</a:t>
            </a:r>
          </a:p>
          <a:p>
            <a:pPr marL="228600" marR="0" lvl="0" indent="-228600" algn="l" rtl="0">
              <a:lnSpc>
                <a:spcPct val="90000"/>
              </a:lnSpc>
              <a:spcBef>
                <a:spcPts val="1000"/>
              </a:spcBef>
              <a:spcAft>
                <a:spcPts val="0"/>
              </a:spcAft>
              <a:buClr>
                <a:srgbClr val="2E75B5"/>
              </a:buClr>
              <a:buSzPct val="100000"/>
              <a:buFont typeface="Arial"/>
              <a:buChar char="•"/>
            </a:pPr>
            <a:r>
              <a:rPr lang="en-GB" sz="2800" b="0" i="0" u="sng" strike="noStrike" cap="none">
                <a:solidFill>
                  <a:schemeClr val="hlink"/>
                </a:solidFill>
                <a:latin typeface="Calibri"/>
                <a:ea typeface="Calibri"/>
                <a:cs typeface="Calibri"/>
                <a:sym typeface="Calibri"/>
                <a:hlinkClick r:id="rId5"/>
              </a:rPr>
              <a:t>www.localenergyscotland.org</a:t>
            </a:r>
            <a:r>
              <a:rPr lang="en-GB" sz="2800" b="0" i="0" u="none" strike="noStrike" cap="none">
                <a:solidFill>
                  <a:srgbClr val="2E75B5"/>
                </a:solidFill>
                <a:latin typeface="Calibri"/>
                <a:ea typeface="Calibri"/>
                <a:cs typeface="Calibri"/>
                <a:sym typeface="Calibri"/>
              </a:rPr>
              <a:t>   (CARES)</a:t>
            </a:r>
          </a:p>
          <a:p>
            <a:pPr marL="228600" marR="0" lvl="0" indent="-228600" algn="l" rtl="0">
              <a:lnSpc>
                <a:spcPct val="90000"/>
              </a:lnSpc>
              <a:spcBef>
                <a:spcPts val="1000"/>
              </a:spcBef>
              <a:spcAft>
                <a:spcPts val="0"/>
              </a:spcAft>
              <a:buClr>
                <a:srgbClr val="2E75B5"/>
              </a:buClr>
              <a:buSzPct val="100000"/>
              <a:buFont typeface="Arial"/>
              <a:buChar char="•"/>
            </a:pPr>
            <a:r>
              <a:rPr lang="en-GB" sz="2800" b="0" i="0" u="sng" strike="noStrike" cap="none">
                <a:solidFill>
                  <a:schemeClr val="hlink"/>
                </a:solidFill>
                <a:latin typeface="Calibri"/>
                <a:ea typeface="Calibri"/>
                <a:cs typeface="Calibri"/>
                <a:sym typeface="Calibri"/>
                <a:hlinkClick r:id="rId3"/>
              </a:rPr>
              <a:t>www.isleofeigg.org</a:t>
            </a:r>
          </a:p>
          <a:p>
            <a:pPr marL="228600" marR="0" lvl="0" indent="-228600" algn="l" rtl="0">
              <a:lnSpc>
                <a:spcPct val="90000"/>
              </a:lnSpc>
              <a:spcBef>
                <a:spcPts val="1000"/>
              </a:spcBef>
              <a:spcAft>
                <a:spcPts val="0"/>
              </a:spcAft>
              <a:buClr>
                <a:srgbClr val="2E75B5"/>
              </a:buClr>
              <a:buSzPct val="100000"/>
              <a:buFont typeface="Arial"/>
              <a:buChar char="•"/>
            </a:pPr>
            <a:r>
              <a:rPr lang="en-GB" sz="2800" b="0" i="0" u="sng" strike="noStrike" cap="none">
                <a:solidFill>
                  <a:schemeClr val="hlink"/>
                </a:solidFill>
                <a:latin typeface="Calibri"/>
                <a:ea typeface="Calibri"/>
                <a:cs typeface="Calibri"/>
                <a:sym typeface="Calibri"/>
                <a:hlinkClick r:id="rId6"/>
              </a:rPr>
              <a:t>www.mict.co.uk/projects-services/mist/</a:t>
            </a:r>
          </a:p>
          <a:p>
            <a:pPr marL="228600" marR="0" lvl="0" indent="-228600" algn="l" rtl="0">
              <a:lnSpc>
                <a:spcPct val="90000"/>
              </a:lnSpc>
              <a:spcBef>
                <a:spcPts val="1000"/>
              </a:spcBef>
              <a:buClr>
                <a:srgbClr val="2E75B5"/>
              </a:buClr>
              <a:buSzPct val="100000"/>
              <a:buFont typeface="Arial"/>
              <a:buChar char="•"/>
            </a:pPr>
            <a:r>
              <a:rPr lang="en-GB" sz="2800" b="0" i="0" u="none" strike="noStrike" cap="none">
                <a:solidFill>
                  <a:srgbClr val="2E75B5"/>
                </a:solidFill>
                <a:latin typeface="Calibri"/>
                <a:ea typeface="Calibri"/>
                <a:cs typeface="Calibri"/>
                <a:sym typeface="Calibri"/>
              </a:rPr>
              <a:t>www.mict.co.uk/electric-cars/ </a:t>
            </a:r>
          </a:p>
        </p:txBody>
      </p:sp>
      <p:sp>
        <p:nvSpPr>
          <p:cNvPr id="164" name="Shape 164"/>
          <p:cNvSpPr txBox="1"/>
          <p:nvPr/>
        </p:nvSpPr>
        <p:spPr>
          <a:xfrm>
            <a:off x="-5716062" y="1088212"/>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Widescreen</PresentationFormat>
  <Paragraphs>82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Camille Dressler, Vorsitzende,   Scottish Islands Federation   </vt:lpstr>
      <vt:lpstr>Schottlands Inseln: Vorreiter in kohlenstoffarme Gemeinden</vt:lpstr>
      <vt:lpstr>Der Fall von Eigg </vt:lpstr>
      <vt:lpstr>PowerPoint Presentation</vt:lpstr>
      <vt:lpstr>Eiggs grünes Netz:  der Multiplikatoreffekt</vt:lpstr>
      <vt:lpstr>Mull and Iona Sustainable  Transport (MIST)</vt:lpstr>
      <vt:lpstr>Informationsaustausch am wichtigsten    </vt:lpstr>
      <vt:lpstr>Weitere Informationen: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Camille Dressler, Vorsitzende,   Scottish Islands Federation   </dc:title>
  <dc:creator>Laura Parry</dc:creator>
  <cp:lastModifiedBy>Laura Parry</cp:lastModifiedBy>
  <cp:revision>1</cp:revision>
  <dcterms:modified xsi:type="dcterms:W3CDTF">2016-02-29T14:45:08Z</dcterms:modified>
</cp:coreProperties>
</file>