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24" r:id="rId4"/>
    <p:sldId id="325" r:id="rId5"/>
    <p:sldId id="319" r:id="rId6"/>
    <p:sldId id="320" r:id="rId7"/>
    <p:sldId id="321" r:id="rId8"/>
    <p:sldId id="322" r:id="rId9"/>
    <p:sldId id="323" r:id="rId10"/>
    <p:sldId id="326" r:id="rId11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2D"/>
    <a:srgbClr val="E2A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7" autoAdjust="0"/>
    <p:restoredTop sz="94660"/>
  </p:normalViewPr>
  <p:slideViewPr>
    <p:cSldViewPr snapToGrid="0">
      <p:cViewPr varScale="1">
        <p:scale>
          <a:sx n="48" d="100"/>
          <a:sy n="48" d="100"/>
        </p:scale>
        <p:origin x="92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Drive%20D\WINWORD\Mill\ofgem\REGOs\Frome%20Valley%20output%20(REGOs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Output from River Frome Turbines  (flow=4.3 cumecs) 
July 2012 to October 2015</a:t>
            </a:r>
          </a:p>
        </c:rich>
      </c:tx>
      <c:layout>
        <c:manualLayout>
          <c:xMode val="edge"/>
          <c:yMode val="edge"/>
          <c:x val="0.22187212797138517"/>
          <c:y val="3.86819484240688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82250585258256"/>
          <c:y val="0.13467055776193582"/>
          <c:w val="0.78969647694946454"/>
          <c:h val="0.48137561072351531"/>
        </c:manualLayout>
      </c:layout>
      <c:barChart>
        <c:barDir val="col"/>
        <c:grouping val="clustered"/>
        <c:varyColors val="0"/>
        <c:ser>
          <c:idx val="0"/>
          <c:order val="0"/>
          <c:tx>
            <c:v>Output (kW)</c:v>
          </c:tx>
          <c:spPr>
            <a:gradFill rotWithShape="0">
              <a:gsLst>
                <a:gs pos="0">
                  <a:srgbClr val="00FFFF"/>
                </a:gs>
                <a:gs pos="100000">
                  <a:srgbClr val="00008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Sheet1!$D$70:$G$70</c:f>
              <c:strCache>
                <c:ptCount val="4"/>
                <c:pt idx="0">
                  <c:v>66kW Screw, LF=43%</c:v>
                </c:pt>
                <c:pt idx="1">
                  <c:v>55kW Kaplan, LF=56%</c:v>
                </c:pt>
                <c:pt idx="2">
                  <c:v>44kW Screw, LF=17%</c:v>
                </c:pt>
                <c:pt idx="3">
                  <c:v>54.99kW Screw, LF=26%</c:v>
                </c:pt>
              </c:strCache>
            </c:strRef>
          </c:cat>
          <c:val>
            <c:numRef>
              <c:f>Sheet1!$D$76:$G$76</c:f>
              <c:numCache>
                <c:formatCode>0</c:formatCode>
                <c:ptCount val="4"/>
                <c:pt idx="0" formatCode="General">
                  <c:v>861</c:v>
                </c:pt>
                <c:pt idx="1">
                  <c:v>925.41899999999998</c:v>
                </c:pt>
                <c:pt idx="2" formatCode="General">
                  <c:v>412</c:v>
                </c:pt>
                <c:pt idx="3" formatCode="General">
                  <c:v>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F-4029-801E-D8F8598CD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23776"/>
        <c:axId val="40142720"/>
      </c:barChart>
      <c:lineChart>
        <c:grouping val="standard"/>
        <c:varyColors val="0"/>
        <c:ser>
          <c:idx val="1"/>
          <c:order val="1"/>
          <c:tx>
            <c:v>Head (m)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rgbClr val="FF00FF"/>
              </a:solidFill>
              <a:ln>
                <a:solidFill>
                  <a:srgbClr val="3399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val>
            <c:numRef>
              <c:f>Sheet1!$D$81:$G$81</c:f>
              <c:numCache>
                <c:formatCode>0.00</c:formatCode>
                <c:ptCount val="4"/>
                <c:pt idx="0">
                  <c:v>2.2999999999999998</c:v>
                </c:pt>
                <c:pt idx="1">
                  <c:v>1.7000000000000004</c:v>
                </c:pt>
                <c:pt idx="2">
                  <c:v>1.6400000000000001</c:v>
                </c:pt>
                <c:pt idx="3">
                  <c:v>1.7500000000000004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FF-4029-801E-D8F8598CD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53088"/>
        <c:axId val="40154624"/>
      </c:lineChart>
      <c:catAx>
        <c:axId val="40123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Declared Net Capacity (kW) Turbine type and Load Factor (%)</a:t>
                </a:r>
              </a:p>
            </c:rich>
          </c:tx>
          <c:layout>
            <c:manualLayout>
              <c:xMode val="edge"/>
              <c:yMode val="edge"/>
              <c:x val="0.21451145499557053"/>
              <c:y val="0.895415848806864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14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427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MWh</a:t>
                </a:r>
              </a:p>
            </c:rich>
          </c:tx>
          <c:layout>
            <c:manualLayout>
              <c:xMode val="edge"/>
              <c:yMode val="edge"/>
              <c:x val="8.7276688994317314E-2"/>
              <c:y val="5.8739255014326724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123776"/>
        <c:crosses val="autoZero"/>
        <c:crossBetween val="between"/>
      </c:valAx>
      <c:catAx>
        <c:axId val="40153088"/>
        <c:scaling>
          <c:orientation val="minMax"/>
        </c:scaling>
        <c:delete val="1"/>
        <c:axPos val="b"/>
        <c:majorTickMark val="out"/>
        <c:minorTickMark val="none"/>
        <c:tickLblPos val="none"/>
        <c:crossAx val="40154624"/>
        <c:crosses val="autoZero"/>
        <c:auto val="1"/>
        <c:lblAlgn val="ctr"/>
        <c:lblOffset val="100"/>
        <c:noMultiLvlLbl val="0"/>
      </c:catAx>
      <c:valAx>
        <c:axId val="4015462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Head (m)</a:t>
                </a:r>
              </a:p>
            </c:rich>
          </c:tx>
          <c:layout>
            <c:manualLayout>
              <c:xMode val="edge"/>
              <c:yMode val="edge"/>
              <c:x val="0.85699415727608286"/>
              <c:y val="6.5902578796561639E-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153088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648845944730155"/>
          <c:y val="0.94555930329625659"/>
          <c:w val="0.22082060326055428"/>
          <c:h val="4.011461318051584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CE67ED-F2CA-48FE-AE54-5C780DC981EB}" type="datetimeFigureOut">
              <a:rPr lang="en-GB"/>
              <a:pPr>
                <a:defRPr/>
              </a:pPr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AA7454-A175-448D-AD4E-C98B2FB457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F0DDF7-CD4F-46AA-9874-4FF263137E98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3154F0-6E27-49E1-99C0-63343C69CA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16FE6-9A6D-4347-BDB4-9836EBDE5A4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0813" y="5772150"/>
            <a:ext cx="43799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35525" y="5772150"/>
            <a:ext cx="8651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5578475"/>
            <a:ext cx="608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0688-5A1F-4999-B920-E34FBD0D4C6E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D5A6-B130-4EDF-A0F5-F4375D961A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40E0-4D1B-46F6-A923-06D3360E5E62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A241-C131-4E20-AFEC-93D26C3762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2547-2EEA-4457-9060-465570AA1DA9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AFA8-B6DF-4F75-97F1-93FE53D5B6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0813" y="5772150"/>
            <a:ext cx="43799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35525" y="5772150"/>
            <a:ext cx="8651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56300" y="5632450"/>
            <a:ext cx="6084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0"/>
            <a:ext cx="12192000" cy="5772150"/>
          </a:xfrm>
          <a:prstGeom prst="rect">
            <a:avLst/>
          </a:prstGeom>
          <a:solidFill>
            <a:srgbClr val="FFAA2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3612-C5ED-49D5-9CC3-A02D5E2775A1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D069-81E9-46D2-ACAF-C63677927D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9C83-E56D-49A7-9D6C-EC0CFC6BC994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C84A-1D60-4D01-BABF-FDABFBB266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DAED-C262-49F2-B2A5-52F8EDAC9369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ED15-DE4B-45BB-A9ED-112E643999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4DD8-87EE-485A-A2C2-6812F77F0FC3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A55E-0A66-458B-931B-A619A765E5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C847-E806-4FC6-90E1-AA5A228E8381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30A2-ABBE-4C53-8F9C-7E17639C4B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18C1-EAAE-4F26-9000-7E804BEABE40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0234-935F-483C-8854-D9C3F6384B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9077-5EE8-4121-8591-2B00F9398EFA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661C-C576-45DE-86B4-2725FF4DC2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75C4-979B-42E3-8F4C-DEA931DC6016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86A6-3CB3-4B28-8931-5C2FDC3CE2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39E7F1-87FD-4F71-92EF-D16B652ACE36}" type="datetimeFigureOut">
              <a:rPr lang="en-GB"/>
              <a:pPr>
                <a:defRPr/>
              </a:pPr>
              <a:t>24/02/2016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1F68B5-2A27-461A-8394-1B5CACC31C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5772150"/>
            <a:ext cx="43799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5525" y="5772150"/>
            <a:ext cx="8651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" name="Rectangle 5"/>
          <p:cNvSpPr/>
          <p:nvPr/>
        </p:nvSpPr>
        <p:spPr>
          <a:xfrm>
            <a:off x="0" y="0"/>
            <a:ext cx="12192000" cy="5703888"/>
          </a:xfrm>
          <a:prstGeom prst="rect">
            <a:avLst/>
          </a:prstGeom>
          <a:solidFill>
            <a:srgbClr val="FF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9050" y="0"/>
            <a:ext cx="69373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itle 1"/>
          <p:cNvSpPr>
            <a:spLocks/>
          </p:cNvSpPr>
          <p:nvPr/>
        </p:nvSpPr>
        <p:spPr bwMode="auto">
          <a:xfrm>
            <a:off x="1319213" y="4024313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GB" sz="4000" b="1">
                <a:solidFill>
                  <a:srgbClr val="0070C0"/>
                </a:solidFill>
                <a:latin typeface="Calibri Light" pitchFamily="34" charset="0"/>
              </a:rPr>
              <a:t>River Power around Frome</a:t>
            </a:r>
            <a:r>
              <a:rPr lang="en-GB" sz="3200" b="1">
                <a:solidFill>
                  <a:srgbClr val="0070C0"/>
                </a:solidFill>
                <a:latin typeface="Calibri Light" pitchFamily="34" charset="0"/>
              </a:rPr>
              <a:t/>
            </a:r>
            <a:br>
              <a:rPr lang="en-GB" sz="3200" b="1">
                <a:solidFill>
                  <a:srgbClr val="0070C0"/>
                </a:solidFill>
                <a:latin typeface="Calibri Light" pitchFamily="34" charset="0"/>
              </a:rPr>
            </a:br>
            <a:r>
              <a:rPr lang="en-GB" sz="3200" b="1">
                <a:solidFill>
                  <a:srgbClr val="0070C0"/>
                </a:solidFill>
                <a:latin typeface="Calibri Light" pitchFamily="34" charset="0"/>
              </a:rPr>
              <a:t>Anthony Battersby </a:t>
            </a:r>
            <a:br>
              <a:rPr lang="en-GB" sz="3200" b="1">
                <a:solidFill>
                  <a:srgbClr val="0070C0"/>
                </a:solidFill>
                <a:latin typeface="Calibri Light" pitchFamily="34" charset="0"/>
              </a:rPr>
            </a:br>
            <a:r>
              <a:rPr lang="en-GB" sz="3200" b="1">
                <a:solidFill>
                  <a:srgbClr val="0070C0"/>
                </a:solidFill>
                <a:latin typeface="Calibri Light" pitchFamily="34" charset="0"/>
              </a:rPr>
              <a:t>Chairman, Mendip Power Group</a:t>
            </a:r>
            <a:r>
              <a:rPr lang="en-GB" sz="4000" b="1">
                <a:solidFill>
                  <a:srgbClr val="548235"/>
                </a:solidFill>
                <a:latin typeface="Calibri Light" pitchFamily="34" charset="0"/>
              </a:rPr>
              <a:t/>
            </a:r>
            <a:br>
              <a:rPr lang="en-GB" sz="4000" b="1">
                <a:solidFill>
                  <a:srgbClr val="548235"/>
                </a:solidFill>
                <a:latin typeface="Calibri Light" pitchFamily="34" charset="0"/>
              </a:rPr>
            </a:b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0070C0"/>
                </a:solidFill>
              </a:rPr>
              <a:t>Więcej informacji</a:t>
            </a:r>
            <a:endParaRPr lang="en-GB" smtClean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838200" y="1754188"/>
            <a:ext cx="8951913" cy="2568575"/>
          </a:xfrm>
          <a:extLst/>
        </p:spPr>
        <p:txBody>
          <a:bodyPr rtlCol="0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Anthony </a:t>
            </a: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Battersby</a:t>
            </a:r>
            <a:b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altLang="en-US" sz="3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Tellisford</a:t>
            </a: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Mill, </a:t>
            </a:r>
            <a:r>
              <a:rPr lang="en-GB" altLang="en-US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Tellisford</a:t>
            </a: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Bath BA2 7RL, </a:t>
            </a: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UK</a:t>
            </a:r>
            <a:b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Telephone	44-(</a:t>
            </a: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0)1373-830322</a:t>
            </a:r>
            <a:b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GB" altLang="en-US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lvl="1" indent="0" eaLnBrk="1" hangingPunct="1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E-Mail	FBA@FBATM.BIZ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" name="Group 56"/>
          <p:cNvGrpSpPr>
            <a:grpSpLocks/>
          </p:cNvGrpSpPr>
          <p:nvPr/>
        </p:nvGrpSpPr>
        <p:grpSpPr bwMode="auto">
          <a:xfrm>
            <a:off x="2152650" y="239713"/>
            <a:ext cx="6859588" cy="5530850"/>
            <a:chOff x="2152650" y="239713"/>
            <a:chExt cx="6859588" cy="5530850"/>
          </a:xfrm>
        </p:grpSpPr>
        <p:pic>
          <p:nvPicPr>
            <p:cNvPr id="2081" name="Picture 3"/>
            <p:cNvPicPr>
              <a:picLocks noChangeAspect="1" noChangeArrowheads="1"/>
            </p:cNvPicPr>
            <p:nvPr/>
          </p:nvPicPr>
          <p:blipFill>
            <a:blip r:embed="rId3"/>
            <a:srcRect l="15814" b="1801"/>
            <a:stretch>
              <a:fillRect/>
            </a:stretch>
          </p:blipFill>
          <p:spPr bwMode="auto">
            <a:xfrm>
              <a:off x="2221978" y="239713"/>
              <a:ext cx="6170163" cy="343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4"/>
            <p:cNvPicPr>
              <a:picLocks noChangeAspect="1" noChangeArrowheads="1"/>
            </p:cNvPicPr>
            <p:nvPr/>
          </p:nvPicPr>
          <p:blipFill>
            <a:blip r:embed="rId4"/>
            <a:srcRect l="15814"/>
            <a:stretch>
              <a:fillRect/>
            </a:stretch>
          </p:blipFill>
          <p:spPr bwMode="auto">
            <a:xfrm>
              <a:off x="2212991" y="1850317"/>
              <a:ext cx="6161176" cy="3496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5"/>
            <p:cNvPicPr>
              <a:picLocks noChangeAspect="1" noChangeArrowheads="1"/>
            </p:cNvPicPr>
            <p:nvPr/>
          </p:nvPicPr>
          <p:blipFill>
            <a:blip r:embed="rId5"/>
            <a:srcRect l="15814" b="50400"/>
            <a:stretch>
              <a:fillRect/>
            </a:stretch>
          </p:blipFill>
          <p:spPr bwMode="auto">
            <a:xfrm>
              <a:off x="2198868" y="3472444"/>
              <a:ext cx="6135499" cy="2175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6"/>
            <p:cNvPicPr>
              <a:picLocks noChangeAspect="1" noChangeArrowheads="1"/>
            </p:cNvPicPr>
            <p:nvPr/>
          </p:nvPicPr>
          <p:blipFill>
            <a:blip r:embed="rId6"/>
            <a:srcRect r="44807" b="3600"/>
            <a:stretch>
              <a:fillRect/>
            </a:stretch>
          </p:blipFill>
          <p:spPr bwMode="auto">
            <a:xfrm>
              <a:off x="5023329" y="273001"/>
              <a:ext cx="3932420" cy="3333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7"/>
            <p:cNvPicPr>
              <a:picLocks noChangeAspect="1" noChangeArrowheads="1"/>
            </p:cNvPicPr>
            <p:nvPr/>
          </p:nvPicPr>
          <p:blipFill>
            <a:blip r:embed="rId7"/>
            <a:srcRect l="21086" t="17999" r="44807" b="3600"/>
            <a:stretch>
              <a:fillRect/>
            </a:stretch>
          </p:blipFill>
          <p:spPr bwMode="auto">
            <a:xfrm>
              <a:off x="6520293" y="2587764"/>
              <a:ext cx="2444442" cy="3182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6" name="Text Box 8"/>
            <p:cNvSpPr txBox="1">
              <a:spLocks noChangeArrowheads="1"/>
            </p:cNvSpPr>
            <p:nvPr/>
          </p:nvSpPr>
          <p:spPr bwMode="auto">
            <a:xfrm>
              <a:off x="6300756" y="3601753"/>
              <a:ext cx="282446" cy="48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87" name="Text Box 9"/>
            <p:cNvSpPr txBox="1">
              <a:spLocks noChangeArrowheads="1"/>
            </p:cNvSpPr>
            <p:nvPr/>
          </p:nvSpPr>
          <p:spPr bwMode="auto">
            <a:xfrm>
              <a:off x="8259904" y="3359778"/>
              <a:ext cx="311975" cy="48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88" name="Text Box 10"/>
            <p:cNvSpPr txBox="1">
              <a:spLocks noChangeArrowheads="1"/>
            </p:cNvSpPr>
            <p:nvPr/>
          </p:nvSpPr>
          <p:spPr bwMode="auto">
            <a:xfrm>
              <a:off x="8442210" y="3062751"/>
              <a:ext cx="294001" cy="44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089" name="Text Box 11"/>
            <p:cNvSpPr txBox="1">
              <a:spLocks noChangeArrowheads="1"/>
            </p:cNvSpPr>
            <p:nvPr/>
          </p:nvSpPr>
          <p:spPr bwMode="auto">
            <a:xfrm>
              <a:off x="8574447" y="2507105"/>
              <a:ext cx="318394" cy="42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090" name="Text Box 12"/>
            <p:cNvSpPr txBox="1">
              <a:spLocks noChangeArrowheads="1"/>
            </p:cNvSpPr>
            <p:nvPr/>
          </p:nvSpPr>
          <p:spPr bwMode="auto">
            <a:xfrm>
              <a:off x="8675870" y="2134541"/>
              <a:ext cx="336368" cy="436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91" name="Text Box 13"/>
            <p:cNvSpPr txBox="1">
              <a:spLocks noChangeArrowheads="1"/>
            </p:cNvSpPr>
            <p:nvPr/>
          </p:nvSpPr>
          <p:spPr bwMode="auto">
            <a:xfrm>
              <a:off x="4321066" y="4462107"/>
              <a:ext cx="340219" cy="439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92" name="Text Box 14"/>
            <p:cNvSpPr txBox="1">
              <a:spLocks noChangeArrowheads="1"/>
            </p:cNvSpPr>
            <p:nvPr/>
          </p:nvSpPr>
          <p:spPr bwMode="auto">
            <a:xfrm>
              <a:off x="2978163" y="4134353"/>
              <a:ext cx="353058" cy="42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93" name="Text Box 15"/>
            <p:cNvSpPr txBox="1">
              <a:spLocks noChangeArrowheads="1"/>
            </p:cNvSpPr>
            <p:nvPr/>
          </p:nvSpPr>
          <p:spPr bwMode="auto">
            <a:xfrm>
              <a:off x="7800288" y="4803945"/>
              <a:ext cx="282446" cy="449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94" name="Text Box 16"/>
            <p:cNvSpPr txBox="1">
              <a:spLocks noChangeArrowheads="1"/>
            </p:cNvSpPr>
            <p:nvPr/>
          </p:nvSpPr>
          <p:spPr bwMode="auto">
            <a:xfrm>
              <a:off x="2343943" y="4261102"/>
              <a:ext cx="328665" cy="40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095" name="Text Box 17"/>
            <p:cNvSpPr txBox="1">
              <a:spLocks noChangeArrowheads="1"/>
            </p:cNvSpPr>
            <p:nvPr/>
          </p:nvSpPr>
          <p:spPr bwMode="auto">
            <a:xfrm>
              <a:off x="7935132" y="2312501"/>
              <a:ext cx="847297" cy="21372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Stowford</a:t>
              </a:r>
              <a:endParaRPr lang="en-US"/>
            </a:p>
          </p:txBody>
        </p:sp>
        <p:sp>
          <p:nvSpPr>
            <p:cNvPr id="2096" name="Text Box 18"/>
            <p:cNvSpPr txBox="1">
              <a:spLocks noChangeArrowheads="1"/>
            </p:cNvSpPr>
            <p:nvPr/>
          </p:nvSpPr>
          <p:spPr bwMode="auto">
            <a:xfrm>
              <a:off x="7795648" y="2624893"/>
              <a:ext cx="873804" cy="1958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Tellisford</a:t>
              </a:r>
              <a:endParaRPr lang="en-US"/>
            </a:p>
          </p:txBody>
        </p:sp>
        <p:sp>
          <p:nvSpPr>
            <p:cNvPr id="2097" name="Text Box 19"/>
            <p:cNvSpPr txBox="1">
              <a:spLocks noChangeArrowheads="1"/>
            </p:cNvSpPr>
            <p:nvPr/>
          </p:nvSpPr>
          <p:spPr bwMode="auto">
            <a:xfrm>
              <a:off x="7743798" y="3000017"/>
              <a:ext cx="712534" cy="24069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Shawford</a:t>
              </a:r>
              <a:endParaRPr lang="en-US"/>
            </a:p>
          </p:txBody>
        </p:sp>
        <p:sp>
          <p:nvSpPr>
            <p:cNvPr id="2098" name="Text Box 20"/>
            <p:cNvSpPr txBox="1">
              <a:spLocks noChangeArrowheads="1"/>
            </p:cNvSpPr>
            <p:nvPr/>
          </p:nvSpPr>
          <p:spPr bwMode="auto">
            <a:xfrm>
              <a:off x="7801571" y="3165174"/>
              <a:ext cx="641923" cy="3187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Clifford</a:t>
              </a:r>
              <a:endParaRPr lang="en-US"/>
            </a:p>
          </p:txBody>
        </p:sp>
        <p:sp>
          <p:nvSpPr>
            <p:cNvPr id="2099" name="Text Box 21"/>
            <p:cNvSpPr txBox="1">
              <a:spLocks noChangeArrowheads="1"/>
            </p:cNvSpPr>
            <p:nvPr/>
          </p:nvSpPr>
          <p:spPr bwMode="auto">
            <a:xfrm>
              <a:off x="7529396" y="3551822"/>
              <a:ext cx="825513" cy="23941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Staplemead</a:t>
              </a:r>
              <a:endParaRPr lang="en-US"/>
            </a:p>
          </p:txBody>
        </p:sp>
        <p:sp>
          <p:nvSpPr>
            <p:cNvPr id="2100" name="Text Box 22"/>
            <p:cNvSpPr txBox="1">
              <a:spLocks noChangeArrowheads="1"/>
            </p:cNvSpPr>
            <p:nvPr/>
          </p:nvSpPr>
          <p:spPr bwMode="auto">
            <a:xfrm>
              <a:off x="4554725" y="4549167"/>
              <a:ext cx="769024" cy="24069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Croscombe</a:t>
              </a:r>
              <a:endParaRPr lang="en-US"/>
            </a:p>
          </p:txBody>
        </p:sp>
        <p:sp>
          <p:nvSpPr>
            <p:cNvPr id="2101" name="Text Box 23"/>
            <p:cNvSpPr txBox="1">
              <a:spLocks noChangeArrowheads="1"/>
            </p:cNvSpPr>
            <p:nvPr/>
          </p:nvSpPr>
          <p:spPr bwMode="auto">
            <a:xfrm>
              <a:off x="6994032" y="4999829"/>
              <a:ext cx="890989" cy="241975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Witham Hole</a:t>
              </a:r>
              <a:endParaRPr lang="en-US"/>
            </a:p>
          </p:txBody>
        </p:sp>
        <p:sp>
          <p:nvSpPr>
            <p:cNvPr id="2102" name="Text Box 24"/>
            <p:cNvSpPr txBox="1">
              <a:spLocks noChangeArrowheads="1"/>
            </p:cNvSpPr>
            <p:nvPr/>
          </p:nvSpPr>
          <p:spPr bwMode="auto">
            <a:xfrm>
              <a:off x="5788501" y="3814281"/>
              <a:ext cx="656045" cy="23941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Coleford</a:t>
              </a:r>
              <a:endParaRPr lang="en-US"/>
            </a:p>
          </p:txBody>
        </p:sp>
        <p:sp>
          <p:nvSpPr>
            <p:cNvPr id="2103" name="Text Box 25"/>
            <p:cNvSpPr txBox="1">
              <a:spLocks noChangeArrowheads="1"/>
            </p:cNvSpPr>
            <p:nvPr/>
          </p:nvSpPr>
          <p:spPr bwMode="auto">
            <a:xfrm>
              <a:off x="2558345" y="4592697"/>
              <a:ext cx="769024" cy="24069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Bleadney</a:t>
              </a:r>
              <a:endParaRPr lang="en-US"/>
            </a:p>
          </p:txBody>
        </p:sp>
        <p:sp>
          <p:nvSpPr>
            <p:cNvPr id="2104" name="Text Box 26"/>
            <p:cNvSpPr txBox="1">
              <a:spLocks noChangeArrowheads="1"/>
            </p:cNvSpPr>
            <p:nvPr/>
          </p:nvSpPr>
          <p:spPr bwMode="auto">
            <a:xfrm>
              <a:off x="3192565" y="4331518"/>
              <a:ext cx="771591" cy="23941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Burcott</a:t>
              </a:r>
              <a:endParaRPr lang="en-US"/>
            </a:p>
          </p:txBody>
        </p:sp>
        <p:grpSp>
          <p:nvGrpSpPr>
            <p:cNvPr id="2105" name="Group 27"/>
            <p:cNvGrpSpPr>
              <a:grpSpLocks/>
            </p:cNvGrpSpPr>
            <p:nvPr/>
          </p:nvGrpSpPr>
          <p:grpSpPr bwMode="auto">
            <a:xfrm>
              <a:off x="2152650" y="239713"/>
              <a:ext cx="6842898" cy="1733512"/>
              <a:chOff x="229" y="1096"/>
              <a:chExt cx="11516" cy="2856"/>
            </a:xfrm>
          </p:grpSpPr>
          <p:graphicFrame>
            <p:nvGraphicFramePr>
              <p:cNvPr id="2079" name="Object 31"/>
              <p:cNvGraphicFramePr>
                <a:graphicFrameLocks noChangeAspect="1"/>
              </p:cNvGraphicFramePr>
              <p:nvPr/>
            </p:nvGraphicFramePr>
            <p:xfrm>
              <a:off x="376" y="1096"/>
              <a:ext cx="5348" cy="20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0" name="Picture" r:id="rId8" imgW="5265914" imgH="1517066" progId="Word.Picture.8">
                      <p:embed/>
                    </p:oleObj>
                  </mc:Choice>
                  <mc:Fallback>
                    <p:oleObj name="Picture" r:id="rId8" imgW="5265914" imgH="1517066" progId="Word.Picture.8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t="1187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" y="1096"/>
                            <a:ext cx="5348" cy="20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28" name="Freeform 29"/>
              <p:cNvSpPr>
                <a:spLocks/>
              </p:cNvSpPr>
              <p:nvPr/>
            </p:nvSpPr>
            <p:spPr bwMode="auto">
              <a:xfrm>
                <a:off x="5612" y="3037"/>
                <a:ext cx="6133" cy="71"/>
              </a:xfrm>
              <a:custGeom>
                <a:avLst/>
                <a:gdLst>
                  <a:gd name="T0" fmla="*/ 0 w 5544"/>
                  <a:gd name="T1" fmla="*/ 0 h 1"/>
                  <a:gd name="T2" fmla="*/ 6133 w 5544"/>
                  <a:gd name="T3" fmla="*/ 0 h 1"/>
                  <a:gd name="T4" fmla="*/ 0 60000 65536"/>
                  <a:gd name="T5" fmla="*/ 0 60000 65536"/>
                  <a:gd name="T6" fmla="*/ 0 w 5544"/>
                  <a:gd name="T7" fmla="*/ 0 h 1"/>
                  <a:gd name="T8" fmla="*/ 5544 w 554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44" h="1">
                    <a:moveTo>
                      <a:pt x="0" y="0"/>
                    </a:moveTo>
                    <a:lnTo>
                      <a:pt x="5544" y="0"/>
                    </a:lnTo>
                  </a:path>
                </a:pathLst>
              </a:custGeom>
              <a:solidFill>
                <a:srgbClr val="6699FF"/>
              </a:solidFill>
              <a:ln w="69215">
                <a:solidFill>
                  <a:srgbClr val="6699FF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Text Box 30"/>
              <p:cNvSpPr txBox="1">
                <a:spLocks noChangeArrowheads="1"/>
              </p:cNvSpPr>
              <p:nvPr/>
            </p:nvSpPr>
            <p:spPr bwMode="auto">
              <a:xfrm>
                <a:off x="229" y="3040"/>
                <a:ext cx="6816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600">
                    <a:latin typeface="Cooper Black" pitchFamily="18" charset="0"/>
                  </a:rPr>
                  <a:t>Mendip Power Group</a:t>
                </a:r>
                <a:endParaRPr lang="en-US"/>
              </a:p>
            </p:txBody>
          </p:sp>
        </p:grpSp>
        <p:sp>
          <p:nvSpPr>
            <p:cNvPr id="2106" name="Text Box 31"/>
            <p:cNvSpPr txBox="1">
              <a:spLocks noChangeArrowheads="1"/>
            </p:cNvSpPr>
            <p:nvPr/>
          </p:nvSpPr>
          <p:spPr bwMode="auto">
            <a:xfrm>
              <a:off x="7801571" y="3295764"/>
              <a:ext cx="826797" cy="239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Lullington</a:t>
              </a:r>
              <a:endParaRPr lang="en-US"/>
            </a:p>
          </p:txBody>
        </p:sp>
        <p:grpSp>
          <p:nvGrpSpPr>
            <p:cNvPr id="2107" name="Group 32"/>
            <p:cNvGrpSpPr>
              <a:grpSpLocks/>
            </p:cNvGrpSpPr>
            <p:nvPr/>
          </p:nvGrpSpPr>
          <p:grpSpPr bwMode="auto">
            <a:xfrm>
              <a:off x="5472675" y="1960422"/>
              <a:ext cx="3299484" cy="3588651"/>
              <a:chOff x="5775" y="3384"/>
              <a:chExt cx="5553" cy="5916"/>
            </a:xfrm>
          </p:grpSpPr>
          <p:grpSp>
            <p:nvGrpSpPr>
              <p:cNvPr id="2120" name="Group 33"/>
              <p:cNvGrpSpPr>
                <a:grpSpLocks/>
              </p:cNvGrpSpPr>
              <p:nvPr/>
            </p:nvGrpSpPr>
            <p:grpSpPr bwMode="auto">
              <a:xfrm>
                <a:off x="5775" y="3384"/>
                <a:ext cx="5553" cy="5916"/>
                <a:chOff x="5775" y="3384"/>
                <a:chExt cx="5553" cy="5916"/>
              </a:xfrm>
            </p:grpSpPr>
            <p:sp>
              <p:nvSpPr>
                <p:cNvPr id="2122" name="Freeform 34"/>
                <p:cNvSpPr>
                  <a:spLocks/>
                </p:cNvSpPr>
                <p:nvPr/>
              </p:nvSpPr>
              <p:spPr bwMode="auto">
                <a:xfrm>
                  <a:off x="9604" y="3384"/>
                  <a:ext cx="1724" cy="5916"/>
                </a:xfrm>
                <a:custGeom>
                  <a:avLst/>
                  <a:gdLst>
                    <a:gd name="T0" fmla="*/ 1112 w 1724"/>
                    <a:gd name="T1" fmla="*/ 204 h 5916"/>
                    <a:gd name="T2" fmla="*/ 1316 w 1724"/>
                    <a:gd name="T3" fmla="*/ 252 h 5916"/>
                    <a:gd name="T4" fmla="*/ 1424 w 1724"/>
                    <a:gd name="T5" fmla="*/ 540 h 5916"/>
                    <a:gd name="T6" fmla="*/ 1616 w 1724"/>
                    <a:gd name="T7" fmla="*/ 648 h 5916"/>
                    <a:gd name="T8" fmla="*/ 1640 w 1724"/>
                    <a:gd name="T9" fmla="*/ 900 h 5916"/>
                    <a:gd name="T10" fmla="*/ 1532 w 1724"/>
                    <a:gd name="T11" fmla="*/ 936 h 5916"/>
                    <a:gd name="T12" fmla="*/ 1376 w 1724"/>
                    <a:gd name="T13" fmla="*/ 1020 h 5916"/>
                    <a:gd name="T14" fmla="*/ 1448 w 1724"/>
                    <a:gd name="T15" fmla="*/ 1200 h 5916"/>
                    <a:gd name="T16" fmla="*/ 1520 w 1724"/>
                    <a:gd name="T17" fmla="*/ 1308 h 5916"/>
                    <a:gd name="T18" fmla="*/ 1460 w 1724"/>
                    <a:gd name="T19" fmla="*/ 1440 h 5916"/>
                    <a:gd name="T20" fmla="*/ 1400 w 1724"/>
                    <a:gd name="T21" fmla="*/ 1500 h 5916"/>
                    <a:gd name="T22" fmla="*/ 1376 w 1724"/>
                    <a:gd name="T23" fmla="*/ 1824 h 5916"/>
                    <a:gd name="T24" fmla="*/ 1340 w 1724"/>
                    <a:gd name="T25" fmla="*/ 1968 h 5916"/>
                    <a:gd name="T26" fmla="*/ 1196 w 1724"/>
                    <a:gd name="T27" fmla="*/ 2352 h 5916"/>
                    <a:gd name="T28" fmla="*/ 1100 w 1724"/>
                    <a:gd name="T29" fmla="*/ 2496 h 5916"/>
                    <a:gd name="T30" fmla="*/ 1004 w 1724"/>
                    <a:gd name="T31" fmla="*/ 2832 h 5916"/>
                    <a:gd name="T32" fmla="*/ 764 w 1724"/>
                    <a:gd name="T33" fmla="*/ 3000 h 5916"/>
                    <a:gd name="T34" fmla="*/ 656 w 1724"/>
                    <a:gd name="T35" fmla="*/ 3048 h 5916"/>
                    <a:gd name="T36" fmla="*/ 512 w 1724"/>
                    <a:gd name="T37" fmla="*/ 3096 h 5916"/>
                    <a:gd name="T38" fmla="*/ 512 w 1724"/>
                    <a:gd name="T39" fmla="*/ 3168 h 5916"/>
                    <a:gd name="T40" fmla="*/ 536 w 1724"/>
                    <a:gd name="T41" fmla="*/ 3312 h 5916"/>
                    <a:gd name="T42" fmla="*/ 584 w 1724"/>
                    <a:gd name="T43" fmla="*/ 3456 h 5916"/>
                    <a:gd name="T44" fmla="*/ 824 w 1724"/>
                    <a:gd name="T45" fmla="*/ 3516 h 5916"/>
                    <a:gd name="T46" fmla="*/ 920 w 1724"/>
                    <a:gd name="T47" fmla="*/ 3732 h 5916"/>
                    <a:gd name="T48" fmla="*/ 776 w 1724"/>
                    <a:gd name="T49" fmla="*/ 3792 h 5916"/>
                    <a:gd name="T50" fmla="*/ 836 w 1724"/>
                    <a:gd name="T51" fmla="*/ 3960 h 5916"/>
                    <a:gd name="T52" fmla="*/ 836 w 1724"/>
                    <a:gd name="T53" fmla="*/ 4032 h 5916"/>
                    <a:gd name="T54" fmla="*/ 656 w 1724"/>
                    <a:gd name="T55" fmla="*/ 4188 h 5916"/>
                    <a:gd name="T56" fmla="*/ 500 w 1724"/>
                    <a:gd name="T57" fmla="*/ 4344 h 5916"/>
                    <a:gd name="T58" fmla="*/ 488 w 1724"/>
                    <a:gd name="T59" fmla="*/ 4536 h 5916"/>
                    <a:gd name="T60" fmla="*/ 416 w 1724"/>
                    <a:gd name="T61" fmla="*/ 4716 h 5916"/>
                    <a:gd name="T62" fmla="*/ 284 w 1724"/>
                    <a:gd name="T63" fmla="*/ 5100 h 5916"/>
                    <a:gd name="T64" fmla="*/ 8 w 1724"/>
                    <a:gd name="T65" fmla="*/ 5448 h 5916"/>
                    <a:gd name="T66" fmla="*/ 260 w 1724"/>
                    <a:gd name="T67" fmla="*/ 5700 h 5916"/>
                    <a:gd name="T68" fmla="*/ 644 w 1724"/>
                    <a:gd name="T69" fmla="*/ 5916 h 591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24"/>
                    <a:gd name="T106" fmla="*/ 0 h 5916"/>
                    <a:gd name="T107" fmla="*/ 1724 w 1724"/>
                    <a:gd name="T108" fmla="*/ 5916 h 591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24" h="5916">
                      <a:moveTo>
                        <a:pt x="992" y="0"/>
                      </a:moveTo>
                      <a:cubicBezTo>
                        <a:pt x="1012" y="61"/>
                        <a:pt x="1049" y="177"/>
                        <a:pt x="1112" y="204"/>
                      </a:cubicBezTo>
                      <a:cubicBezTo>
                        <a:pt x="1140" y="216"/>
                        <a:pt x="1225" y="225"/>
                        <a:pt x="1244" y="228"/>
                      </a:cubicBezTo>
                      <a:cubicBezTo>
                        <a:pt x="1268" y="236"/>
                        <a:pt x="1302" y="231"/>
                        <a:pt x="1316" y="252"/>
                      </a:cubicBezTo>
                      <a:cubicBezTo>
                        <a:pt x="1348" y="300"/>
                        <a:pt x="1328" y="280"/>
                        <a:pt x="1376" y="312"/>
                      </a:cubicBezTo>
                      <a:cubicBezTo>
                        <a:pt x="1434" y="399"/>
                        <a:pt x="1391" y="415"/>
                        <a:pt x="1424" y="540"/>
                      </a:cubicBezTo>
                      <a:cubicBezTo>
                        <a:pt x="1428" y="554"/>
                        <a:pt x="1449" y="555"/>
                        <a:pt x="1460" y="564"/>
                      </a:cubicBezTo>
                      <a:cubicBezTo>
                        <a:pt x="1509" y="605"/>
                        <a:pt x="1553" y="632"/>
                        <a:pt x="1616" y="648"/>
                      </a:cubicBezTo>
                      <a:cubicBezTo>
                        <a:pt x="1721" y="718"/>
                        <a:pt x="1664" y="678"/>
                        <a:pt x="1724" y="768"/>
                      </a:cubicBezTo>
                      <a:cubicBezTo>
                        <a:pt x="1689" y="821"/>
                        <a:pt x="1701" y="873"/>
                        <a:pt x="1640" y="900"/>
                      </a:cubicBezTo>
                      <a:cubicBezTo>
                        <a:pt x="1617" y="910"/>
                        <a:pt x="1592" y="916"/>
                        <a:pt x="1568" y="924"/>
                      </a:cubicBezTo>
                      <a:cubicBezTo>
                        <a:pt x="1556" y="928"/>
                        <a:pt x="1532" y="936"/>
                        <a:pt x="1532" y="936"/>
                      </a:cubicBezTo>
                      <a:cubicBezTo>
                        <a:pt x="1490" y="978"/>
                        <a:pt x="1469" y="982"/>
                        <a:pt x="1412" y="996"/>
                      </a:cubicBezTo>
                      <a:cubicBezTo>
                        <a:pt x="1400" y="1004"/>
                        <a:pt x="1379" y="1006"/>
                        <a:pt x="1376" y="1020"/>
                      </a:cubicBezTo>
                      <a:cubicBezTo>
                        <a:pt x="1373" y="1034"/>
                        <a:pt x="1394" y="1043"/>
                        <a:pt x="1400" y="1056"/>
                      </a:cubicBezTo>
                      <a:cubicBezTo>
                        <a:pt x="1417" y="1094"/>
                        <a:pt x="1424" y="1164"/>
                        <a:pt x="1448" y="1200"/>
                      </a:cubicBezTo>
                      <a:cubicBezTo>
                        <a:pt x="1464" y="1224"/>
                        <a:pt x="1480" y="1248"/>
                        <a:pt x="1496" y="1272"/>
                      </a:cubicBezTo>
                      <a:cubicBezTo>
                        <a:pt x="1504" y="1284"/>
                        <a:pt x="1512" y="1296"/>
                        <a:pt x="1520" y="1308"/>
                      </a:cubicBezTo>
                      <a:cubicBezTo>
                        <a:pt x="1528" y="1320"/>
                        <a:pt x="1544" y="1344"/>
                        <a:pt x="1544" y="1344"/>
                      </a:cubicBezTo>
                      <a:cubicBezTo>
                        <a:pt x="1525" y="1420"/>
                        <a:pt x="1546" y="1383"/>
                        <a:pt x="1460" y="1440"/>
                      </a:cubicBezTo>
                      <a:cubicBezTo>
                        <a:pt x="1448" y="1448"/>
                        <a:pt x="1424" y="1464"/>
                        <a:pt x="1424" y="1464"/>
                      </a:cubicBezTo>
                      <a:cubicBezTo>
                        <a:pt x="1416" y="1476"/>
                        <a:pt x="1406" y="1487"/>
                        <a:pt x="1400" y="1500"/>
                      </a:cubicBezTo>
                      <a:cubicBezTo>
                        <a:pt x="1390" y="1523"/>
                        <a:pt x="1376" y="1572"/>
                        <a:pt x="1376" y="1572"/>
                      </a:cubicBezTo>
                      <a:cubicBezTo>
                        <a:pt x="1390" y="1717"/>
                        <a:pt x="1394" y="1673"/>
                        <a:pt x="1376" y="1824"/>
                      </a:cubicBezTo>
                      <a:cubicBezTo>
                        <a:pt x="1373" y="1848"/>
                        <a:pt x="1370" y="1872"/>
                        <a:pt x="1364" y="1896"/>
                      </a:cubicBezTo>
                      <a:cubicBezTo>
                        <a:pt x="1358" y="1921"/>
                        <a:pt x="1340" y="1968"/>
                        <a:pt x="1340" y="1968"/>
                      </a:cubicBezTo>
                      <a:cubicBezTo>
                        <a:pt x="1331" y="2103"/>
                        <a:pt x="1330" y="2154"/>
                        <a:pt x="1292" y="2268"/>
                      </a:cubicBezTo>
                      <a:cubicBezTo>
                        <a:pt x="1279" y="2308"/>
                        <a:pt x="1196" y="2352"/>
                        <a:pt x="1196" y="2352"/>
                      </a:cubicBezTo>
                      <a:cubicBezTo>
                        <a:pt x="1167" y="2438"/>
                        <a:pt x="1208" y="2334"/>
                        <a:pt x="1148" y="2424"/>
                      </a:cubicBezTo>
                      <a:cubicBezTo>
                        <a:pt x="1079" y="2528"/>
                        <a:pt x="1215" y="2381"/>
                        <a:pt x="1100" y="2496"/>
                      </a:cubicBezTo>
                      <a:cubicBezTo>
                        <a:pt x="1067" y="2596"/>
                        <a:pt x="1042" y="2694"/>
                        <a:pt x="1016" y="2796"/>
                      </a:cubicBezTo>
                      <a:cubicBezTo>
                        <a:pt x="1013" y="2808"/>
                        <a:pt x="1013" y="2823"/>
                        <a:pt x="1004" y="2832"/>
                      </a:cubicBezTo>
                      <a:cubicBezTo>
                        <a:pt x="984" y="2852"/>
                        <a:pt x="932" y="2880"/>
                        <a:pt x="932" y="2880"/>
                      </a:cubicBezTo>
                      <a:cubicBezTo>
                        <a:pt x="885" y="2950"/>
                        <a:pt x="844" y="2973"/>
                        <a:pt x="764" y="3000"/>
                      </a:cubicBezTo>
                      <a:cubicBezTo>
                        <a:pt x="750" y="3005"/>
                        <a:pt x="741" y="3018"/>
                        <a:pt x="728" y="3024"/>
                      </a:cubicBezTo>
                      <a:cubicBezTo>
                        <a:pt x="705" y="3034"/>
                        <a:pt x="680" y="3040"/>
                        <a:pt x="656" y="3048"/>
                      </a:cubicBezTo>
                      <a:cubicBezTo>
                        <a:pt x="620" y="3060"/>
                        <a:pt x="584" y="3072"/>
                        <a:pt x="548" y="3084"/>
                      </a:cubicBezTo>
                      <a:cubicBezTo>
                        <a:pt x="536" y="3088"/>
                        <a:pt x="512" y="3096"/>
                        <a:pt x="512" y="3096"/>
                      </a:cubicBezTo>
                      <a:cubicBezTo>
                        <a:pt x="504" y="3108"/>
                        <a:pt x="488" y="3118"/>
                        <a:pt x="488" y="3132"/>
                      </a:cubicBezTo>
                      <a:cubicBezTo>
                        <a:pt x="488" y="3146"/>
                        <a:pt x="510" y="3154"/>
                        <a:pt x="512" y="3168"/>
                      </a:cubicBezTo>
                      <a:cubicBezTo>
                        <a:pt x="514" y="3180"/>
                        <a:pt x="504" y="3192"/>
                        <a:pt x="500" y="3204"/>
                      </a:cubicBezTo>
                      <a:cubicBezTo>
                        <a:pt x="541" y="3245"/>
                        <a:pt x="554" y="3257"/>
                        <a:pt x="536" y="3312"/>
                      </a:cubicBezTo>
                      <a:cubicBezTo>
                        <a:pt x="540" y="3356"/>
                        <a:pt x="534" y="3402"/>
                        <a:pt x="548" y="3444"/>
                      </a:cubicBezTo>
                      <a:cubicBezTo>
                        <a:pt x="552" y="3456"/>
                        <a:pt x="572" y="3453"/>
                        <a:pt x="584" y="3456"/>
                      </a:cubicBezTo>
                      <a:cubicBezTo>
                        <a:pt x="633" y="3467"/>
                        <a:pt x="668" y="3467"/>
                        <a:pt x="716" y="3480"/>
                      </a:cubicBezTo>
                      <a:cubicBezTo>
                        <a:pt x="716" y="3480"/>
                        <a:pt x="806" y="3510"/>
                        <a:pt x="824" y="3516"/>
                      </a:cubicBezTo>
                      <a:cubicBezTo>
                        <a:pt x="851" y="3525"/>
                        <a:pt x="896" y="3564"/>
                        <a:pt x="896" y="3564"/>
                      </a:cubicBezTo>
                      <a:cubicBezTo>
                        <a:pt x="927" y="3611"/>
                        <a:pt x="961" y="3673"/>
                        <a:pt x="920" y="3732"/>
                      </a:cubicBezTo>
                      <a:cubicBezTo>
                        <a:pt x="905" y="3753"/>
                        <a:pt x="872" y="3748"/>
                        <a:pt x="848" y="3756"/>
                      </a:cubicBezTo>
                      <a:cubicBezTo>
                        <a:pt x="798" y="3773"/>
                        <a:pt x="823" y="3761"/>
                        <a:pt x="776" y="3792"/>
                      </a:cubicBezTo>
                      <a:cubicBezTo>
                        <a:pt x="763" y="3831"/>
                        <a:pt x="741" y="3861"/>
                        <a:pt x="728" y="3900"/>
                      </a:cubicBezTo>
                      <a:cubicBezTo>
                        <a:pt x="764" y="3924"/>
                        <a:pt x="800" y="3936"/>
                        <a:pt x="836" y="3960"/>
                      </a:cubicBezTo>
                      <a:cubicBezTo>
                        <a:pt x="840" y="3972"/>
                        <a:pt x="848" y="3983"/>
                        <a:pt x="848" y="3996"/>
                      </a:cubicBezTo>
                      <a:cubicBezTo>
                        <a:pt x="848" y="4009"/>
                        <a:pt x="838" y="4020"/>
                        <a:pt x="836" y="4032"/>
                      </a:cubicBezTo>
                      <a:cubicBezTo>
                        <a:pt x="830" y="4068"/>
                        <a:pt x="843" y="4109"/>
                        <a:pt x="824" y="4140"/>
                      </a:cubicBezTo>
                      <a:cubicBezTo>
                        <a:pt x="816" y="4152"/>
                        <a:pt x="674" y="4182"/>
                        <a:pt x="656" y="4188"/>
                      </a:cubicBezTo>
                      <a:cubicBezTo>
                        <a:pt x="621" y="4241"/>
                        <a:pt x="564" y="4260"/>
                        <a:pt x="524" y="4308"/>
                      </a:cubicBezTo>
                      <a:cubicBezTo>
                        <a:pt x="515" y="4319"/>
                        <a:pt x="506" y="4331"/>
                        <a:pt x="500" y="4344"/>
                      </a:cubicBezTo>
                      <a:cubicBezTo>
                        <a:pt x="490" y="4367"/>
                        <a:pt x="476" y="4416"/>
                        <a:pt x="476" y="4416"/>
                      </a:cubicBezTo>
                      <a:cubicBezTo>
                        <a:pt x="480" y="4456"/>
                        <a:pt x="481" y="4496"/>
                        <a:pt x="488" y="4536"/>
                      </a:cubicBezTo>
                      <a:cubicBezTo>
                        <a:pt x="493" y="4561"/>
                        <a:pt x="512" y="4608"/>
                        <a:pt x="512" y="4608"/>
                      </a:cubicBezTo>
                      <a:cubicBezTo>
                        <a:pt x="484" y="4691"/>
                        <a:pt x="499" y="4688"/>
                        <a:pt x="416" y="4716"/>
                      </a:cubicBezTo>
                      <a:cubicBezTo>
                        <a:pt x="384" y="4812"/>
                        <a:pt x="394" y="4906"/>
                        <a:pt x="320" y="4980"/>
                      </a:cubicBezTo>
                      <a:cubicBezTo>
                        <a:pt x="307" y="5020"/>
                        <a:pt x="297" y="5060"/>
                        <a:pt x="284" y="5100"/>
                      </a:cubicBezTo>
                      <a:cubicBezTo>
                        <a:pt x="294" y="5160"/>
                        <a:pt x="88" y="5236"/>
                        <a:pt x="116" y="5304"/>
                      </a:cubicBezTo>
                      <a:cubicBezTo>
                        <a:pt x="70" y="5362"/>
                        <a:pt x="16" y="5388"/>
                        <a:pt x="8" y="5448"/>
                      </a:cubicBezTo>
                      <a:cubicBezTo>
                        <a:pt x="0" y="5508"/>
                        <a:pt x="26" y="5622"/>
                        <a:pt x="68" y="5664"/>
                      </a:cubicBezTo>
                      <a:cubicBezTo>
                        <a:pt x="110" y="5706"/>
                        <a:pt x="194" y="5676"/>
                        <a:pt x="260" y="5700"/>
                      </a:cubicBezTo>
                      <a:cubicBezTo>
                        <a:pt x="326" y="5724"/>
                        <a:pt x="400" y="5772"/>
                        <a:pt x="464" y="5808"/>
                      </a:cubicBezTo>
                      <a:cubicBezTo>
                        <a:pt x="528" y="5844"/>
                        <a:pt x="606" y="5893"/>
                        <a:pt x="644" y="5916"/>
                      </a:cubicBezTo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35"/>
                <p:cNvSpPr>
                  <a:spLocks/>
                </p:cNvSpPr>
                <p:nvPr/>
              </p:nvSpPr>
              <p:spPr bwMode="auto">
                <a:xfrm>
                  <a:off x="7548" y="6300"/>
                  <a:ext cx="2904" cy="2640"/>
                </a:xfrm>
                <a:custGeom>
                  <a:avLst/>
                  <a:gdLst>
                    <a:gd name="T0" fmla="*/ 2904 w 2904"/>
                    <a:gd name="T1" fmla="*/ 36 h 2640"/>
                    <a:gd name="T2" fmla="*/ 2700 w 2904"/>
                    <a:gd name="T3" fmla="*/ 0 h 2640"/>
                    <a:gd name="T4" fmla="*/ 2268 w 2904"/>
                    <a:gd name="T5" fmla="*/ 12 h 2640"/>
                    <a:gd name="T6" fmla="*/ 2040 w 2904"/>
                    <a:gd name="T7" fmla="*/ 288 h 2640"/>
                    <a:gd name="T8" fmla="*/ 1944 w 2904"/>
                    <a:gd name="T9" fmla="*/ 384 h 2640"/>
                    <a:gd name="T10" fmla="*/ 1944 w 2904"/>
                    <a:gd name="T11" fmla="*/ 552 h 2640"/>
                    <a:gd name="T12" fmla="*/ 1944 w 2904"/>
                    <a:gd name="T13" fmla="*/ 696 h 2640"/>
                    <a:gd name="T14" fmla="*/ 1908 w 2904"/>
                    <a:gd name="T15" fmla="*/ 720 h 2640"/>
                    <a:gd name="T16" fmla="*/ 1812 w 2904"/>
                    <a:gd name="T17" fmla="*/ 816 h 2640"/>
                    <a:gd name="T18" fmla="*/ 1656 w 2904"/>
                    <a:gd name="T19" fmla="*/ 900 h 2640"/>
                    <a:gd name="T20" fmla="*/ 1596 w 2904"/>
                    <a:gd name="T21" fmla="*/ 948 h 2640"/>
                    <a:gd name="T22" fmla="*/ 1524 w 2904"/>
                    <a:gd name="T23" fmla="*/ 996 h 2640"/>
                    <a:gd name="T24" fmla="*/ 1416 w 2904"/>
                    <a:gd name="T25" fmla="*/ 1044 h 2640"/>
                    <a:gd name="T26" fmla="*/ 1356 w 2904"/>
                    <a:gd name="T27" fmla="*/ 1188 h 2640"/>
                    <a:gd name="T28" fmla="*/ 1332 w 2904"/>
                    <a:gd name="T29" fmla="*/ 1260 h 2640"/>
                    <a:gd name="T30" fmla="*/ 1344 w 2904"/>
                    <a:gd name="T31" fmla="*/ 1440 h 2640"/>
                    <a:gd name="T32" fmla="*/ 1200 w 2904"/>
                    <a:gd name="T33" fmla="*/ 1536 h 2640"/>
                    <a:gd name="T34" fmla="*/ 1164 w 2904"/>
                    <a:gd name="T35" fmla="*/ 1560 h 2640"/>
                    <a:gd name="T36" fmla="*/ 1128 w 2904"/>
                    <a:gd name="T37" fmla="*/ 1584 h 2640"/>
                    <a:gd name="T38" fmla="*/ 1104 w 2904"/>
                    <a:gd name="T39" fmla="*/ 1620 h 2640"/>
                    <a:gd name="T40" fmla="*/ 1068 w 2904"/>
                    <a:gd name="T41" fmla="*/ 1644 h 2640"/>
                    <a:gd name="T42" fmla="*/ 912 w 2904"/>
                    <a:gd name="T43" fmla="*/ 1896 h 2640"/>
                    <a:gd name="T44" fmla="*/ 876 w 2904"/>
                    <a:gd name="T45" fmla="*/ 2016 h 2640"/>
                    <a:gd name="T46" fmla="*/ 900 w 2904"/>
                    <a:gd name="T47" fmla="*/ 2100 h 2640"/>
                    <a:gd name="T48" fmla="*/ 936 w 2904"/>
                    <a:gd name="T49" fmla="*/ 2172 h 2640"/>
                    <a:gd name="T50" fmla="*/ 828 w 2904"/>
                    <a:gd name="T51" fmla="*/ 2484 h 2640"/>
                    <a:gd name="T52" fmla="*/ 660 w 2904"/>
                    <a:gd name="T53" fmla="*/ 2436 h 2640"/>
                    <a:gd name="T54" fmla="*/ 588 w 2904"/>
                    <a:gd name="T55" fmla="*/ 2412 h 2640"/>
                    <a:gd name="T56" fmla="*/ 552 w 2904"/>
                    <a:gd name="T57" fmla="*/ 2400 h 2640"/>
                    <a:gd name="T58" fmla="*/ 312 w 2904"/>
                    <a:gd name="T59" fmla="*/ 2436 h 2640"/>
                    <a:gd name="T60" fmla="*/ 228 w 2904"/>
                    <a:gd name="T61" fmla="*/ 2544 h 2640"/>
                    <a:gd name="T62" fmla="*/ 156 w 2904"/>
                    <a:gd name="T63" fmla="*/ 2592 h 2640"/>
                    <a:gd name="T64" fmla="*/ 0 w 2904"/>
                    <a:gd name="T65" fmla="*/ 2640 h 26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04"/>
                    <a:gd name="T100" fmla="*/ 0 h 2640"/>
                    <a:gd name="T101" fmla="*/ 2904 w 2904"/>
                    <a:gd name="T102" fmla="*/ 2640 h 26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04" h="2640">
                      <a:moveTo>
                        <a:pt x="2904" y="36"/>
                      </a:moveTo>
                      <a:cubicBezTo>
                        <a:pt x="2833" y="27"/>
                        <a:pt x="2769" y="14"/>
                        <a:pt x="2700" y="0"/>
                      </a:cubicBezTo>
                      <a:cubicBezTo>
                        <a:pt x="2556" y="4"/>
                        <a:pt x="2412" y="5"/>
                        <a:pt x="2268" y="12"/>
                      </a:cubicBezTo>
                      <a:cubicBezTo>
                        <a:pt x="2117" y="20"/>
                        <a:pt x="2133" y="226"/>
                        <a:pt x="2040" y="288"/>
                      </a:cubicBezTo>
                      <a:cubicBezTo>
                        <a:pt x="2013" y="329"/>
                        <a:pt x="1979" y="349"/>
                        <a:pt x="1944" y="384"/>
                      </a:cubicBezTo>
                      <a:cubicBezTo>
                        <a:pt x="1973" y="470"/>
                        <a:pt x="1974" y="463"/>
                        <a:pt x="1944" y="552"/>
                      </a:cubicBezTo>
                      <a:cubicBezTo>
                        <a:pt x="1950" y="593"/>
                        <a:pt x="1968" y="654"/>
                        <a:pt x="1944" y="696"/>
                      </a:cubicBezTo>
                      <a:cubicBezTo>
                        <a:pt x="1937" y="709"/>
                        <a:pt x="1919" y="711"/>
                        <a:pt x="1908" y="720"/>
                      </a:cubicBezTo>
                      <a:cubicBezTo>
                        <a:pt x="1870" y="752"/>
                        <a:pt x="1854" y="788"/>
                        <a:pt x="1812" y="816"/>
                      </a:cubicBezTo>
                      <a:cubicBezTo>
                        <a:pt x="1783" y="902"/>
                        <a:pt x="1749" y="890"/>
                        <a:pt x="1656" y="900"/>
                      </a:cubicBezTo>
                      <a:cubicBezTo>
                        <a:pt x="1575" y="927"/>
                        <a:pt x="1663" y="890"/>
                        <a:pt x="1596" y="948"/>
                      </a:cubicBezTo>
                      <a:cubicBezTo>
                        <a:pt x="1574" y="967"/>
                        <a:pt x="1548" y="980"/>
                        <a:pt x="1524" y="996"/>
                      </a:cubicBezTo>
                      <a:cubicBezTo>
                        <a:pt x="1522" y="997"/>
                        <a:pt x="1434" y="1032"/>
                        <a:pt x="1416" y="1044"/>
                      </a:cubicBezTo>
                      <a:cubicBezTo>
                        <a:pt x="1339" y="1160"/>
                        <a:pt x="1386" y="1067"/>
                        <a:pt x="1356" y="1188"/>
                      </a:cubicBezTo>
                      <a:cubicBezTo>
                        <a:pt x="1350" y="1213"/>
                        <a:pt x="1332" y="1260"/>
                        <a:pt x="1332" y="1260"/>
                      </a:cubicBezTo>
                      <a:cubicBezTo>
                        <a:pt x="1346" y="1317"/>
                        <a:pt x="1379" y="1381"/>
                        <a:pt x="1344" y="1440"/>
                      </a:cubicBezTo>
                      <a:cubicBezTo>
                        <a:pt x="1329" y="1466"/>
                        <a:pt x="1232" y="1515"/>
                        <a:pt x="1200" y="1536"/>
                      </a:cubicBezTo>
                      <a:cubicBezTo>
                        <a:pt x="1188" y="1544"/>
                        <a:pt x="1176" y="1552"/>
                        <a:pt x="1164" y="1560"/>
                      </a:cubicBezTo>
                      <a:cubicBezTo>
                        <a:pt x="1152" y="1568"/>
                        <a:pt x="1128" y="1584"/>
                        <a:pt x="1128" y="1584"/>
                      </a:cubicBezTo>
                      <a:cubicBezTo>
                        <a:pt x="1120" y="1596"/>
                        <a:pt x="1114" y="1610"/>
                        <a:pt x="1104" y="1620"/>
                      </a:cubicBezTo>
                      <a:cubicBezTo>
                        <a:pt x="1094" y="1630"/>
                        <a:pt x="1077" y="1633"/>
                        <a:pt x="1068" y="1644"/>
                      </a:cubicBezTo>
                      <a:cubicBezTo>
                        <a:pt x="1005" y="1715"/>
                        <a:pt x="954" y="1812"/>
                        <a:pt x="912" y="1896"/>
                      </a:cubicBezTo>
                      <a:cubicBezTo>
                        <a:pt x="894" y="1933"/>
                        <a:pt x="889" y="1977"/>
                        <a:pt x="876" y="2016"/>
                      </a:cubicBezTo>
                      <a:cubicBezTo>
                        <a:pt x="880" y="2031"/>
                        <a:pt x="891" y="2083"/>
                        <a:pt x="900" y="2100"/>
                      </a:cubicBezTo>
                      <a:cubicBezTo>
                        <a:pt x="947" y="2193"/>
                        <a:pt x="906" y="2082"/>
                        <a:pt x="936" y="2172"/>
                      </a:cubicBezTo>
                      <a:cubicBezTo>
                        <a:pt x="930" y="2270"/>
                        <a:pt x="952" y="2443"/>
                        <a:pt x="828" y="2484"/>
                      </a:cubicBezTo>
                      <a:cubicBezTo>
                        <a:pt x="770" y="2472"/>
                        <a:pt x="716" y="2455"/>
                        <a:pt x="660" y="2436"/>
                      </a:cubicBezTo>
                      <a:cubicBezTo>
                        <a:pt x="636" y="2428"/>
                        <a:pt x="612" y="2420"/>
                        <a:pt x="588" y="2412"/>
                      </a:cubicBezTo>
                      <a:cubicBezTo>
                        <a:pt x="576" y="2408"/>
                        <a:pt x="552" y="2400"/>
                        <a:pt x="552" y="2400"/>
                      </a:cubicBezTo>
                      <a:cubicBezTo>
                        <a:pt x="469" y="2410"/>
                        <a:pt x="396" y="2427"/>
                        <a:pt x="312" y="2436"/>
                      </a:cubicBezTo>
                      <a:cubicBezTo>
                        <a:pt x="256" y="2492"/>
                        <a:pt x="285" y="2458"/>
                        <a:pt x="228" y="2544"/>
                      </a:cubicBezTo>
                      <a:cubicBezTo>
                        <a:pt x="212" y="2568"/>
                        <a:pt x="180" y="2576"/>
                        <a:pt x="156" y="2592"/>
                      </a:cubicBezTo>
                      <a:cubicBezTo>
                        <a:pt x="107" y="2625"/>
                        <a:pt x="60" y="2640"/>
                        <a:pt x="0" y="2640"/>
                      </a:cubicBezTo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36"/>
                <p:cNvSpPr>
                  <a:spLocks/>
                </p:cNvSpPr>
                <p:nvPr/>
              </p:nvSpPr>
              <p:spPr bwMode="auto">
                <a:xfrm>
                  <a:off x="10536" y="7104"/>
                  <a:ext cx="724" cy="1488"/>
                </a:xfrm>
                <a:custGeom>
                  <a:avLst/>
                  <a:gdLst>
                    <a:gd name="T0" fmla="*/ 0 w 724"/>
                    <a:gd name="T1" fmla="*/ 0 h 1488"/>
                    <a:gd name="T2" fmla="*/ 84 w 724"/>
                    <a:gd name="T3" fmla="*/ 48 h 1488"/>
                    <a:gd name="T4" fmla="*/ 108 w 724"/>
                    <a:gd name="T5" fmla="*/ 120 h 1488"/>
                    <a:gd name="T6" fmla="*/ 72 w 724"/>
                    <a:gd name="T7" fmla="*/ 228 h 1488"/>
                    <a:gd name="T8" fmla="*/ 24 w 724"/>
                    <a:gd name="T9" fmla="*/ 300 h 1488"/>
                    <a:gd name="T10" fmla="*/ 36 w 724"/>
                    <a:gd name="T11" fmla="*/ 372 h 1488"/>
                    <a:gd name="T12" fmla="*/ 84 w 724"/>
                    <a:gd name="T13" fmla="*/ 444 h 1488"/>
                    <a:gd name="T14" fmla="*/ 96 w 724"/>
                    <a:gd name="T15" fmla="*/ 480 h 1488"/>
                    <a:gd name="T16" fmla="*/ 180 w 724"/>
                    <a:gd name="T17" fmla="*/ 564 h 1488"/>
                    <a:gd name="T18" fmla="*/ 252 w 724"/>
                    <a:gd name="T19" fmla="*/ 864 h 1488"/>
                    <a:gd name="T20" fmla="*/ 240 w 724"/>
                    <a:gd name="T21" fmla="*/ 900 h 1488"/>
                    <a:gd name="T22" fmla="*/ 288 w 724"/>
                    <a:gd name="T23" fmla="*/ 972 h 1488"/>
                    <a:gd name="T24" fmla="*/ 252 w 724"/>
                    <a:gd name="T25" fmla="*/ 1248 h 1488"/>
                    <a:gd name="T26" fmla="*/ 300 w 724"/>
                    <a:gd name="T27" fmla="*/ 1308 h 1488"/>
                    <a:gd name="T28" fmla="*/ 312 w 724"/>
                    <a:gd name="T29" fmla="*/ 1344 h 1488"/>
                    <a:gd name="T30" fmla="*/ 420 w 724"/>
                    <a:gd name="T31" fmla="*/ 1392 h 1488"/>
                    <a:gd name="T32" fmla="*/ 648 w 724"/>
                    <a:gd name="T33" fmla="*/ 1452 h 1488"/>
                    <a:gd name="T34" fmla="*/ 720 w 724"/>
                    <a:gd name="T35" fmla="*/ 1488 h 148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4"/>
                    <a:gd name="T55" fmla="*/ 0 h 1488"/>
                    <a:gd name="T56" fmla="*/ 724 w 724"/>
                    <a:gd name="T57" fmla="*/ 1488 h 148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4" h="1488">
                      <a:moveTo>
                        <a:pt x="0" y="0"/>
                      </a:moveTo>
                      <a:cubicBezTo>
                        <a:pt x="7" y="4"/>
                        <a:pt x="76" y="36"/>
                        <a:pt x="84" y="48"/>
                      </a:cubicBezTo>
                      <a:cubicBezTo>
                        <a:pt x="97" y="69"/>
                        <a:pt x="108" y="120"/>
                        <a:pt x="108" y="120"/>
                      </a:cubicBezTo>
                      <a:cubicBezTo>
                        <a:pt x="96" y="156"/>
                        <a:pt x="93" y="196"/>
                        <a:pt x="72" y="228"/>
                      </a:cubicBezTo>
                      <a:cubicBezTo>
                        <a:pt x="56" y="252"/>
                        <a:pt x="24" y="300"/>
                        <a:pt x="24" y="300"/>
                      </a:cubicBezTo>
                      <a:cubicBezTo>
                        <a:pt x="28" y="324"/>
                        <a:pt x="27" y="350"/>
                        <a:pt x="36" y="372"/>
                      </a:cubicBezTo>
                      <a:cubicBezTo>
                        <a:pt x="47" y="399"/>
                        <a:pt x="68" y="420"/>
                        <a:pt x="84" y="444"/>
                      </a:cubicBezTo>
                      <a:cubicBezTo>
                        <a:pt x="91" y="455"/>
                        <a:pt x="90" y="469"/>
                        <a:pt x="96" y="480"/>
                      </a:cubicBezTo>
                      <a:cubicBezTo>
                        <a:pt x="140" y="559"/>
                        <a:pt x="122" y="545"/>
                        <a:pt x="180" y="564"/>
                      </a:cubicBezTo>
                      <a:cubicBezTo>
                        <a:pt x="213" y="664"/>
                        <a:pt x="227" y="763"/>
                        <a:pt x="252" y="864"/>
                      </a:cubicBezTo>
                      <a:cubicBezTo>
                        <a:pt x="248" y="876"/>
                        <a:pt x="236" y="888"/>
                        <a:pt x="240" y="900"/>
                      </a:cubicBezTo>
                      <a:cubicBezTo>
                        <a:pt x="249" y="927"/>
                        <a:pt x="288" y="972"/>
                        <a:pt x="288" y="972"/>
                      </a:cubicBezTo>
                      <a:cubicBezTo>
                        <a:pt x="280" y="1062"/>
                        <a:pt x="281" y="1161"/>
                        <a:pt x="252" y="1248"/>
                      </a:cubicBezTo>
                      <a:cubicBezTo>
                        <a:pt x="282" y="1338"/>
                        <a:pt x="238" y="1230"/>
                        <a:pt x="300" y="1308"/>
                      </a:cubicBezTo>
                      <a:cubicBezTo>
                        <a:pt x="308" y="1318"/>
                        <a:pt x="303" y="1335"/>
                        <a:pt x="312" y="1344"/>
                      </a:cubicBezTo>
                      <a:cubicBezTo>
                        <a:pt x="317" y="1349"/>
                        <a:pt x="407" y="1386"/>
                        <a:pt x="420" y="1392"/>
                      </a:cubicBezTo>
                      <a:cubicBezTo>
                        <a:pt x="509" y="1436"/>
                        <a:pt x="543" y="1439"/>
                        <a:pt x="648" y="1452"/>
                      </a:cubicBezTo>
                      <a:cubicBezTo>
                        <a:pt x="724" y="1477"/>
                        <a:pt x="720" y="1451"/>
                        <a:pt x="720" y="1488"/>
                      </a:cubicBez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37"/>
                <p:cNvSpPr>
                  <a:spLocks/>
                </p:cNvSpPr>
                <p:nvPr/>
              </p:nvSpPr>
              <p:spPr bwMode="auto">
                <a:xfrm>
                  <a:off x="8247" y="5064"/>
                  <a:ext cx="2700" cy="540"/>
                </a:xfrm>
                <a:custGeom>
                  <a:avLst/>
                  <a:gdLst>
                    <a:gd name="T0" fmla="*/ 2700 w 2700"/>
                    <a:gd name="T1" fmla="*/ 408 h 540"/>
                    <a:gd name="T2" fmla="*/ 2508 w 2700"/>
                    <a:gd name="T3" fmla="*/ 492 h 540"/>
                    <a:gd name="T4" fmla="*/ 2088 w 2700"/>
                    <a:gd name="T5" fmla="*/ 456 h 540"/>
                    <a:gd name="T6" fmla="*/ 1884 w 2700"/>
                    <a:gd name="T7" fmla="*/ 468 h 540"/>
                    <a:gd name="T8" fmla="*/ 1812 w 2700"/>
                    <a:gd name="T9" fmla="*/ 504 h 540"/>
                    <a:gd name="T10" fmla="*/ 1644 w 2700"/>
                    <a:gd name="T11" fmla="*/ 540 h 540"/>
                    <a:gd name="T12" fmla="*/ 1392 w 2700"/>
                    <a:gd name="T13" fmla="*/ 516 h 540"/>
                    <a:gd name="T14" fmla="*/ 1164 w 2700"/>
                    <a:gd name="T15" fmla="*/ 408 h 540"/>
                    <a:gd name="T16" fmla="*/ 804 w 2700"/>
                    <a:gd name="T17" fmla="*/ 408 h 540"/>
                    <a:gd name="T18" fmla="*/ 780 w 2700"/>
                    <a:gd name="T19" fmla="*/ 300 h 540"/>
                    <a:gd name="T20" fmla="*/ 684 w 2700"/>
                    <a:gd name="T21" fmla="*/ 288 h 540"/>
                    <a:gd name="T22" fmla="*/ 396 w 2700"/>
                    <a:gd name="T23" fmla="*/ 276 h 540"/>
                    <a:gd name="T24" fmla="*/ 252 w 2700"/>
                    <a:gd name="T25" fmla="*/ 156 h 540"/>
                    <a:gd name="T26" fmla="*/ 240 w 2700"/>
                    <a:gd name="T27" fmla="*/ 120 h 540"/>
                    <a:gd name="T28" fmla="*/ 132 w 2700"/>
                    <a:gd name="T29" fmla="*/ 72 h 540"/>
                    <a:gd name="T30" fmla="*/ 0 w 2700"/>
                    <a:gd name="T31" fmla="*/ 0 h 54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700"/>
                    <a:gd name="T49" fmla="*/ 0 h 540"/>
                    <a:gd name="T50" fmla="*/ 2700 w 2700"/>
                    <a:gd name="T51" fmla="*/ 540 h 54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700" h="540">
                      <a:moveTo>
                        <a:pt x="2700" y="408"/>
                      </a:moveTo>
                      <a:cubicBezTo>
                        <a:pt x="2632" y="431"/>
                        <a:pt x="2568" y="452"/>
                        <a:pt x="2508" y="492"/>
                      </a:cubicBezTo>
                      <a:cubicBezTo>
                        <a:pt x="2368" y="484"/>
                        <a:pt x="2226" y="484"/>
                        <a:pt x="2088" y="456"/>
                      </a:cubicBezTo>
                      <a:cubicBezTo>
                        <a:pt x="2020" y="460"/>
                        <a:pt x="1951" y="458"/>
                        <a:pt x="1884" y="468"/>
                      </a:cubicBezTo>
                      <a:cubicBezTo>
                        <a:pt x="1857" y="472"/>
                        <a:pt x="1838" y="497"/>
                        <a:pt x="1812" y="504"/>
                      </a:cubicBezTo>
                      <a:cubicBezTo>
                        <a:pt x="1718" y="530"/>
                        <a:pt x="1730" y="526"/>
                        <a:pt x="1644" y="540"/>
                      </a:cubicBezTo>
                      <a:cubicBezTo>
                        <a:pt x="1535" y="533"/>
                        <a:pt x="1482" y="539"/>
                        <a:pt x="1392" y="516"/>
                      </a:cubicBezTo>
                      <a:cubicBezTo>
                        <a:pt x="1311" y="496"/>
                        <a:pt x="1243" y="434"/>
                        <a:pt x="1164" y="408"/>
                      </a:cubicBezTo>
                      <a:cubicBezTo>
                        <a:pt x="1041" y="418"/>
                        <a:pt x="929" y="434"/>
                        <a:pt x="804" y="408"/>
                      </a:cubicBezTo>
                      <a:cubicBezTo>
                        <a:pt x="768" y="400"/>
                        <a:pt x="809" y="323"/>
                        <a:pt x="780" y="300"/>
                      </a:cubicBezTo>
                      <a:cubicBezTo>
                        <a:pt x="755" y="280"/>
                        <a:pt x="716" y="290"/>
                        <a:pt x="684" y="288"/>
                      </a:cubicBezTo>
                      <a:cubicBezTo>
                        <a:pt x="588" y="282"/>
                        <a:pt x="492" y="280"/>
                        <a:pt x="396" y="276"/>
                      </a:cubicBezTo>
                      <a:cubicBezTo>
                        <a:pt x="332" y="260"/>
                        <a:pt x="282" y="216"/>
                        <a:pt x="252" y="156"/>
                      </a:cubicBezTo>
                      <a:cubicBezTo>
                        <a:pt x="246" y="145"/>
                        <a:pt x="248" y="130"/>
                        <a:pt x="240" y="120"/>
                      </a:cubicBezTo>
                      <a:cubicBezTo>
                        <a:pt x="212" y="85"/>
                        <a:pt x="167" y="95"/>
                        <a:pt x="132" y="72"/>
                      </a:cubicBezTo>
                      <a:cubicBezTo>
                        <a:pt x="87" y="42"/>
                        <a:pt x="38" y="38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38"/>
                <p:cNvSpPr>
                  <a:spLocks/>
                </p:cNvSpPr>
                <p:nvPr/>
              </p:nvSpPr>
              <p:spPr bwMode="auto">
                <a:xfrm>
                  <a:off x="5775" y="6225"/>
                  <a:ext cx="3744" cy="542"/>
                </a:xfrm>
                <a:custGeom>
                  <a:avLst/>
                  <a:gdLst>
                    <a:gd name="T0" fmla="*/ 3744 w 3744"/>
                    <a:gd name="T1" fmla="*/ 408 h 542"/>
                    <a:gd name="T2" fmla="*/ 3612 w 3744"/>
                    <a:gd name="T3" fmla="*/ 252 h 542"/>
                    <a:gd name="T4" fmla="*/ 3528 w 3744"/>
                    <a:gd name="T5" fmla="*/ 276 h 542"/>
                    <a:gd name="T6" fmla="*/ 3456 w 3744"/>
                    <a:gd name="T7" fmla="*/ 312 h 542"/>
                    <a:gd name="T8" fmla="*/ 3168 w 3744"/>
                    <a:gd name="T9" fmla="*/ 276 h 542"/>
                    <a:gd name="T10" fmla="*/ 3024 w 3744"/>
                    <a:gd name="T11" fmla="*/ 264 h 542"/>
                    <a:gd name="T12" fmla="*/ 2928 w 3744"/>
                    <a:gd name="T13" fmla="*/ 288 h 542"/>
                    <a:gd name="T14" fmla="*/ 2616 w 3744"/>
                    <a:gd name="T15" fmla="*/ 300 h 542"/>
                    <a:gd name="T16" fmla="*/ 2208 w 3744"/>
                    <a:gd name="T17" fmla="*/ 468 h 542"/>
                    <a:gd name="T18" fmla="*/ 1992 w 3744"/>
                    <a:gd name="T19" fmla="*/ 516 h 542"/>
                    <a:gd name="T20" fmla="*/ 1920 w 3744"/>
                    <a:gd name="T21" fmla="*/ 516 h 542"/>
                    <a:gd name="T22" fmla="*/ 1896 w 3744"/>
                    <a:gd name="T23" fmla="*/ 444 h 542"/>
                    <a:gd name="T24" fmla="*/ 1800 w 3744"/>
                    <a:gd name="T25" fmla="*/ 480 h 542"/>
                    <a:gd name="T26" fmla="*/ 1728 w 3744"/>
                    <a:gd name="T27" fmla="*/ 504 h 542"/>
                    <a:gd name="T28" fmla="*/ 1620 w 3744"/>
                    <a:gd name="T29" fmla="*/ 492 h 542"/>
                    <a:gd name="T30" fmla="*/ 1584 w 3744"/>
                    <a:gd name="T31" fmla="*/ 420 h 542"/>
                    <a:gd name="T32" fmla="*/ 1512 w 3744"/>
                    <a:gd name="T33" fmla="*/ 324 h 542"/>
                    <a:gd name="T34" fmla="*/ 1488 w 3744"/>
                    <a:gd name="T35" fmla="*/ 288 h 542"/>
                    <a:gd name="T36" fmla="*/ 1452 w 3744"/>
                    <a:gd name="T37" fmla="*/ 276 h 542"/>
                    <a:gd name="T38" fmla="*/ 1416 w 3744"/>
                    <a:gd name="T39" fmla="*/ 204 h 542"/>
                    <a:gd name="T40" fmla="*/ 1308 w 3744"/>
                    <a:gd name="T41" fmla="*/ 156 h 542"/>
                    <a:gd name="T42" fmla="*/ 1272 w 3744"/>
                    <a:gd name="T43" fmla="*/ 132 h 542"/>
                    <a:gd name="T44" fmla="*/ 1164 w 3744"/>
                    <a:gd name="T45" fmla="*/ 96 h 542"/>
                    <a:gd name="T46" fmla="*/ 1128 w 3744"/>
                    <a:gd name="T47" fmla="*/ 84 h 542"/>
                    <a:gd name="T48" fmla="*/ 1092 w 3744"/>
                    <a:gd name="T49" fmla="*/ 48 h 542"/>
                    <a:gd name="T50" fmla="*/ 1020 w 3744"/>
                    <a:gd name="T51" fmla="*/ 24 h 542"/>
                    <a:gd name="T52" fmla="*/ 948 w 3744"/>
                    <a:gd name="T53" fmla="*/ 36 h 542"/>
                    <a:gd name="T54" fmla="*/ 804 w 3744"/>
                    <a:gd name="T55" fmla="*/ 144 h 542"/>
                    <a:gd name="T56" fmla="*/ 684 w 3744"/>
                    <a:gd name="T57" fmla="*/ 288 h 542"/>
                    <a:gd name="T58" fmla="*/ 576 w 3744"/>
                    <a:gd name="T59" fmla="*/ 324 h 542"/>
                    <a:gd name="T60" fmla="*/ 288 w 3744"/>
                    <a:gd name="T61" fmla="*/ 516 h 542"/>
                    <a:gd name="T62" fmla="*/ 204 w 3744"/>
                    <a:gd name="T63" fmla="*/ 468 h 542"/>
                    <a:gd name="T64" fmla="*/ 156 w 3744"/>
                    <a:gd name="T65" fmla="*/ 396 h 542"/>
                    <a:gd name="T66" fmla="*/ 108 w 3744"/>
                    <a:gd name="T67" fmla="*/ 168 h 542"/>
                    <a:gd name="T68" fmla="*/ 84 w 3744"/>
                    <a:gd name="T69" fmla="*/ 132 h 542"/>
                    <a:gd name="T70" fmla="*/ 0 w 3744"/>
                    <a:gd name="T71" fmla="*/ 0 h 54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44"/>
                    <a:gd name="T109" fmla="*/ 0 h 542"/>
                    <a:gd name="T110" fmla="*/ 3744 w 3744"/>
                    <a:gd name="T111" fmla="*/ 542 h 54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44" h="542">
                      <a:moveTo>
                        <a:pt x="3744" y="408"/>
                      </a:moveTo>
                      <a:cubicBezTo>
                        <a:pt x="3722" y="319"/>
                        <a:pt x="3703" y="282"/>
                        <a:pt x="3612" y="252"/>
                      </a:cubicBezTo>
                      <a:cubicBezTo>
                        <a:pt x="3597" y="256"/>
                        <a:pt x="3545" y="267"/>
                        <a:pt x="3528" y="276"/>
                      </a:cubicBezTo>
                      <a:cubicBezTo>
                        <a:pt x="3435" y="323"/>
                        <a:pt x="3546" y="282"/>
                        <a:pt x="3456" y="312"/>
                      </a:cubicBezTo>
                      <a:cubicBezTo>
                        <a:pt x="3354" y="304"/>
                        <a:pt x="3267" y="292"/>
                        <a:pt x="3168" y="276"/>
                      </a:cubicBezTo>
                      <a:cubicBezTo>
                        <a:pt x="3106" y="234"/>
                        <a:pt x="3137" y="244"/>
                        <a:pt x="3024" y="264"/>
                      </a:cubicBezTo>
                      <a:cubicBezTo>
                        <a:pt x="2992" y="270"/>
                        <a:pt x="2961" y="287"/>
                        <a:pt x="2928" y="288"/>
                      </a:cubicBezTo>
                      <a:cubicBezTo>
                        <a:pt x="2824" y="292"/>
                        <a:pt x="2720" y="296"/>
                        <a:pt x="2616" y="300"/>
                      </a:cubicBezTo>
                      <a:cubicBezTo>
                        <a:pt x="2470" y="329"/>
                        <a:pt x="2342" y="409"/>
                        <a:pt x="2208" y="468"/>
                      </a:cubicBezTo>
                      <a:cubicBezTo>
                        <a:pt x="2139" y="499"/>
                        <a:pt x="2066" y="507"/>
                        <a:pt x="1992" y="516"/>
                      </a:cubicBezTo>
                      <a:cubicBezTo>
                        <a:pt x="1974" y="522"/>
                        <a:pt x="1938" y="542"/>
                        <a:pt x="1920" y="516"/>
                      </a:cubicBezTo>
                      <a:cubicBezTo>
                        <a:pt x="1905" y="495"/>
                        <a:pt x="1896" y="444"/>
                        <a:pt x="1896" y="444"/>
                      </a:cubicBezTo>
                      <a:cubicBezTo>
                        <a:pt x="1754" y="472"/>
                        <a:pt x="1901" y="435"/>
                        <a:pt x="1800" y="480"/>
                      </a:cubicBezTo>
                      <a:cubicBezTo>
                        <a:pt x="1777" y="490"/>
                        <a:pt x="1728" y="504"/>
                        <a:pt x="1728" y="504"/>
                      </a:cubicBezTo>
                      <a:cubicBezTo>
                        <a:pt x="1692" y="500"/>
                        <a:pt x="1654" y="504"/>
                        <a:pt x="1620" y="492"/>
                      </a:cubicBezTo>
                      <a:cubicBezTo>
                        <a:pt x="1599" y="484"/>
                        <a:pt x="1592" y="436"/>
                        <a:pt x="1584" y="420"/>
                      </a:cubicBezTo>
                      <a:cubicBezTo>
                        <a:pt x="1563" y="378"/>
                        <a:pt x="1551" y="350"/>
                        <a:pt x="1512" y="324"/>
                      </a:cubicBezTo>
                      <a:cubicBezTo>
                        <a:pt x="1504" y="312"/>
                        <a:pt x="1499" y="297"/>
                        <a:pt x="1488" y="288"/>
                      </a:cubicBezTo>
                      <a:cubicBezTo>
                        <a:pt x="1478" y="280"/>
                        <a:pt x="1461" y="285"/>
                        <a:pt x="1452" y="276"/>
                      </a:cubicBezTo>
                      <a:cubicBezTo>
                        <a:pt x="1433" y="257"/>
                        <a:pt x="1435" y="223"/>
                        <a:pt x="1416" y="204"/>
                      </a:cubicBezTo>
                      <a:cubicBezTo>
                        <a:pt x="1367" y="155"/>
                        <a:pt x="1379" y="204"/>
                        <a:pt x="1308" y="156"/>
                      </a:cubicBezTo>
                      <a:cubicBezTo>
                        <a:pt x="1296" y="148"/>
                        <a:pt x="1285" y="138"/>
                        <a:pt x="1272" y="132"/>
                      </a:cubicBezTo>
                      <a:cubicBezTo>
                        <a:pt x="1237" y="117"/>
                        <a:pt x="1200" y="108"/>
                        <a:pt x="1164" y="96"/>
                      </a:cubicBezTo>
                      <a:cubicBezTo>
                        <a:pt x="1152" y="92"/>
                        <a:pt x="1128" y="84"/>
                        <a:pt x="1128" y="84"/>
                      </a:cubicBezTo>
                      <a:cubicBezTo>
                        <a:pt x="1116" y="72"/>
                        <a:pt x="1107" y="56"/>
                        <a:pt x="1092" y="48"/>
                      </a:cubicBezTo>
                      <a:cubicBezTo>
                        <a:pt x="1070" y="36"/>
                        <a:pt x="1020" y="24"/>
                        <a:pt x="1020" y="24"/>
                      </a:cubicBezTo>
                      <a:cubicBezTo>
                        <a:pt x="996" y="28"/>
                        <a:pt x="970" y="27"/>
                        <a:pt x="948" y="36"/>
                      </a:cubicBezTo>
                      <a:cubicBezTo>
                        <a:pt x="907" y="53"/>
                        <a:pt x="835" y="104"/>
                        <a:pt x="804" y="144"/>
                      </a:cubicBezTo>
                      <a:cubicBezTo>
                        <a:pt x="777" y="179"/>
                        <a:pt x="729" y="273"/>
                        <a:pt x="684" y="288"/>
                      </a:cubicBezTo>
                      <a:cubicBezTo>
                        <a:pt x="648" y="300"/>
                        <a:pt x="608" y="303"/>
                        <a:pt x="576" y="324"/>
                      </a:cubicBezTo>
                      <a:cubicBezTo>
                        <a:pt x="481" y="387"/>
                        <a:pt x="397" y="480"/>
                        <a:pt x="288" y="516"/>
                      </a:cubicBezTo>
                      <a:cubicBezTo>
                        <a:pt x="236" y="503"/>
                        <a:pt x="239" y="512"/>
                        <a:pt x="204" y="468"/>
                      </a:cubicBezTo>
                      <a:cubicBezTo>
                        <a:pt x="186" y="445"/>
                        <a:pt x="156" y="396"/>
                        <a:pt x="156" y="396"/>
                      </a:cubicBezTo>
                      <a:cubicBezTo>
                        <a:pt x="146" y="308"/>
                        <a:pt x="135" y="250"/>
                        <a:pt x="108" y="168"/>
                      </a:cubicBezTo>
                      <a:cubicBezTo>
                        <a:pt x="103" y="154"/>
                        <a:pt x="90" y="145"/>
                        <a:pt x="84" y="132"/>
                      </a:cubicBezTo>
                      <a:cubicBezTo>
                        <a:pt x="66" y="90"/>
                        <a:pt x="67" y="0"/>
                        <a:pt x="0" y="0"/>
                      </a:cubicBezTo>
                    </a:path>
                  </a:pathLst>
                </a:custGeom>
                <a:noFill/>
                <a:ln w="508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39"/>
                <p:cNvSpPr>
                  <a:spLocks/>
                </p:cNvSpPr>
                <p:nvPr/>
              </p:nvSpPr>
              <p:spPr bwMode="auto">
                <a:xfrm>
                  <a:off x="7198" y="5211"/>
                  <a:ext cx="494" cy="1549"/>
                </a:xfrm>
                <a:custGeom>
                  <a:avLst/>
                  <a:gdLst>
                    <a:gd name="T0" fmla="*/ 302 w 494"/>
                    <a:gd name="T1" fmla="*/ 1524 h 1549"/>
                    <a:gd name="T2" fmla="*/ 218 w 494"/>
                    <a:gd name="T3" fmla="*/ 1524 h 1549"/>
                    <a:gd name="T4" fmla="*/ 206 w 494"/>
                    <a:gd name="T5" fmla="*/ 1488 h 1549"/>
                    <a:gd name="T6" fmla="*/ 158 w 494"/>
                    <a:gd name="T7" fmla="*/ 1416 h 1549"/>
                    <a:gd name="T8" fmla="*/ 38 w 494"/>
                    <a:gd name="T9" fmla="*/ 792 h 1549"/>
                    <a:gd name="T10" fmla="*/ 2 w 494"/>
                    <a:gd name="T11" fmla="*/ 720 h 1549"/>
                    <a:gd name="T12" fmla="*/ 98 w 494"/>
                    <a:gd name="T13" fmla="*/ 588 h 1549"/>
                    <a:gd name="T14" fmla="*/ 278 w 494"/>
                    <a:gd name="T15" fmla="*/ 492 h 1549"/>
                    <a:gd name="T16" fmla="*/ 386 w 494"/>
                    <a:gd name="T17" fmla="*/ 432 h 1549"/>
                    <a:gd name="T18" fmla="*/ 410 w 494"/>
                    <a:gd name="T19" fmla="*/ 396 h 1549"/>
                    <a:gd name="T20" fmla="*/ 446 w 494"/>
                    <a:gd name="T21" fmla="*/ 372 h 1549"/>
                    <a:gd name="T22" fmla="*/ 470 w 494"/>
                    <a:gd name="T23" fmla="*/ 300 h 1549"/>
                    <a:gd name="T24" fmla="*/ 494 w 494"/>
                    <a:gd name="T25" fmla="*/ 264 h 1549"/>
                    <a:gd name="T26" fmla="*/ 446 w 494"/>
                    <a:gd name="T27" fmla="*/ 108 h 1549"/>
                    <a:gd name="T28" fmla="*/ 422 w 494"/>
                    <a:gd name="T29" fmla="*/ 36 h 1549"/>
                    <a:gd name="T30" fmla="*/ 410 w 494"/>
                    <a:gd name="T31" fmla="*/ 0 h 15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94"/>
                    <a:gd name="T49" fmla="*/ 0 h 1549"/>
                    <a:gd name="T50" fmla="*/ 494 w 494"/>
                    <a:gd name="T51" fmla="*/ 1549 h 15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94" h="1549">
                      <a:moveTo>
                        <a:pt x="302" y="1524"/>
                      </a:moveTo>
                      <a:cubicBezTo>
                        <a:pt x="273" y="1534"/>
                        <a:pt x="249" y="1549"/>
                        <a:pt x="218" y="1524"/>
                      </a:cubicBezTo>
                      <a:cubicBezTo>
                        <a:pt x="208" y="1516"/>
                        <a:pt x="212" y="1499"/>
                        <a:pt x="206" y="1488"/>
                      </a:cubicBezTo>
                      <a:cubicBezTo>
                        <a:pt x="192" y="1463"/>
                        <a:pt x="158" y="1416"/>
                        <a:pt x="158" y="1416"/>
                      </a:cubicBezTo>
                      <a:cubicBezTo>
                        <a:pt x="114" y="1194"/>
                        <a:pt x="244" y="929"/>
                        <a:pt x="38" y="792"/>
                      </a:cubicBezTo>
                      <a:cubicBezTo>
                        <a:pt x="29" y="778"/>
                        <a:pt x="0" y="741"/>
                        <a:pt x="2" y="720"/>
                      </a:cubicBezTo>
                      <a:cubicBezTo>
                        <a:pt x="10" y="650"/>
                        <a:pt x="44" y="624"/>
                        <a:pt x="98" y="588"/>
                      </a:cubicBezTo>
                      <a:cubicBezTo>
                        <a:pt x="142" y="521"/>
                        <a:pt x="206" y="513"/>
                        <a:pt x="278" y="492"/>
                      </a:cubicBezTo>
                      <a:cubicBezTo>
                        <a:pt x="318" y="481"/>
                        <a:pt x="386" y="432"/>
                        <a:pt x="386" y="432"/>
                      </a:cubicBezTo>
                      <a:cubicBezTo>
                        <a:pt x="394" y="420"/>
                        <a:pt x="400" y="406"/>
                        <a:pt x="410" y="396"/>
                      </a:cubicBezTo>
                      <a:cubicBezTo>
                        <a:pt x="420" y="386"/>
                        <a:pt x="438" y="384"/>
                        <a:pt x="446" y="372"/>
                      </a:cubicBezTo>
                      <a:cubicBezTo>
                        <a:pt x="459" y="351"/>
                        <a:pt x="456" y="321"/>
                        <a:pt x="470" y="300"/>
                      </a:cubicBezTo>
                      <a:cubicBezTo>
                        <a:pt x="478" y="288"/>
                        <a:pt x="486" y="276"/>
                        <a:pt x="494" y="264"/>
                      </a:cubicBezTo>
                      <a:cubicBezTo>
                        <a:pt x="477" y="212"/>
                        <a:pt x="462" y="161"/>
                        <a:pt x="446" y="108"/>
                      </a:cubicBezTo>
                      <a:cubicBezTo>
                        <a:pt x="439" y="84"/>
                        <a:pt x="430" y="60"/>
                        <a:pt x="422" y="36"/>
                      </a:cubicBezTo>
                      <a:cubicBezTo>
                        <a:pt x="418" y="24"/>
                        <a:pt x="410" y="0"/>
                        <a:pt x="410" y="0"/>
                      </a:cubicBez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1" name="Freeform 40"/>
              <p:cNvSpPr>
                <a:spLocks/>
              </p:cNvSpPr>
              <p:nvPr/>
            </p:nvSpPr>
            <p:spPr bwMode="auto">
              <a:xfrm>
                <a:off x="6000" y="7054"/>
                <a:ext cx="3192" cy="650"/>
              </a:xfrm>
              <a:custGeom>
                <a:avLst/>
                <a:gdLst>
                  <a:gd name="T0" fmla="*/ 3192 w 3192"/>
                  <a:gd name="T1" fmla="*/ 146 h 650"/>
                  <a:gd name="T2" fmla="*/ 3048 w 3192"/>
                  <a:gd name="T3" fmla="*/ 50 h 650"/>
                  <a:gd name="T4" fmla="*/ 2976 w 3192"/>
                  <a:gd name="T5" fmla="*/ 2 h 650"/>
                  <a:gd name="T6" fmla="*/ 2688 w 3192"/>
                  <a:gd name="T7" fmla="*/ 26 h 650"/>
                  <a:gd name="T8" fmla="*/ 2544 w 3192"/>
                  <a:gd name="T9" fmla="*/ 122 h 650"/>
                  <a:gd name="T10" fmla="*/ 2472 w 3192"/>
                  <a:gd name="T11" fmla="*/ 170 h 650"/>
                  <a:gd name="T12" fmla="*/ 1896 w 3192"/>
                  <a:gd name="T13" fmla="*/ 194 h 650"/>
                  <a:gd name="T14" fmla="*/ 1848 w 3192"/>
                  <a:gd name="T15" fmla="*/ 266 h 650"/>
                  <a:gd name="T16" fmla="*/ 1776 w 3192"/>
                  <a:gd name="T17" fmla="*/ 290 h 650"/>
                  <a:gd name="T18" fmla="*/ 1704 w 3192"/>
                  <a:gd name="T19" fmla="*/ 338 h 650"/>
                  <a:gd name="T20" fmla="*/ 1632 w 3192"/>
                  <a:gd name="T21" fmla="*/ 362 h 650"/>
                  <a:gd name="T22" fmla="*/ 1488 w 3192"/>
                  <a:gd name="T23" fmla="*/ 458 h 650"/>
                  <a:gd name="T24" fmla="*/ 1176 w 3192"/>
                  <a:gd name="T25" fmla="*/ 434 h 650"/>
                  <a:gd name="T26" fmla="*/ 864 w 3192"/>
                  <a:gd name="T27" fmla="*/ 506 h 650"/>
                  <a:gd name="T28" fmla="*/ 696 w 3192"/>
                  <a:gd name="T29" fmla="*/ 530 h 650"/>
                  <a:gd name="T30" fmla="*/ 432 w 3192"/>
                  <a:gd name="T31" fmla="*/ 602 h 650"/>
                  <a:gd name="T32" fmla="*/ 144 w 3192"/>
                  <a:gd name="T33" fmla="*/ 650 h 650"/>
                  <a:gd name="T34" fmla="*/ 0 w 3192"/>
                  <a:gd name="T35" fmla="*/ 626 h 6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92"/>
                  <a:gd name="T55" fmla="*/ 0 h 650"/>
                  <a:gd name="T56" fmla="*/ 3192 w 3192"/>
                  <a:gd name="T57" fmla="*/ 650 h 6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92" h="650">
                    <a:moveTo>
                      <a:pt x="3192" y="146"/>
                    </a:moveTo>
                    <a:cubicBezTo>
                      <a:pt x="3144" y="114"/>
                      <a:pt x="3096" y="82"/>
                      <a:pt x="3048" y="50"/>
                    </a:cubicBezTo>
                    <a:cubicBezTo>
                      <a:pt x="3024" y="34"/>
                      <a:pt x="2976" y="2"/>
                      <a:pt x="2976" y="2"/>
                    </a:cubicBezTo>
                    <a:cubicBezTo>
                      <a:pt x="2880" y="10"/>
                      <a:pt x="2781" y="0"/>
                      <a:pt x="2688" y="26"/>
                    </a:cubicBezTo>
                    <a:cubicBezTo>
                      <a:pt x="2632" y="41"/>
                      <a:pt x="2592" y="90"/>
                      <a:pt x="2544" y="122"/>
                    </a:cubicBezTo>
                    <a:cubicBezTo>
                      <a:pt x="2520" y="138"/>
                      <a:pt x="2472" y="170"/>
                      <a:pt x="2472" y="170"/>
                    </a:cubicBezTo>
                    <a:cubicBezTo>
                      <a:pt x="2261" y="154"/>
                      <a:pt x="2096" y="127"/>
                      <a:pt x="1896" y="194"/>
                    </a:cubicBezTo>
                    <a:cubicBezTo>
                      <a:pt x="1880" y="218"/>
                      <a:pt x="1871" y="248"/>
                      <a:pt x="1848" y="266"/>
                    </a:cubicBezTo>
                    <a:cubicBezTo>
                      <a:pt x="1828" y="282"/>
                      <a:pt x="1799" y="279"/>
                      <a:pt x="1776" y="290"/>
                    </a:cubicBezTo>
                    <a:cubicBezTo>
                      <a:pt x="1750" y="303"/>
                      <a:pt x="1730" y="325"/>
                      <a:pt x="1704" y="338"/>
                    </a:cubicBezTo>
                    <a:cubicBezTo>
                      <a:pt x="1681" y="349"/>
                      <a:pt x="1654" y="350"/>
                      <a:pt x="1632" y="362"/>
                    </a:cubicBezTo>
                    <a:cubicBezTo>
                      <a:pt x="1582" y="390"/>
                      <a:pt x="1488" y="458"/>
                      <a:pt x="1488" y="458"/>
                    </a:cubicBezTo>
                    <a:cubicBezTo>
                      <a:pt x="1384" y="450"/>
                      <a:pt x="1280" y="434"/>
                      <a:pt x="1176" y="434"/>
                    </a:cubicBezTo>
                    <a:cubicBezTo>
                      <a:pt x="881" y="434"/>
                      <a:pt x="1130" y="468"/>
                      <a:pt x="864" y="506"/>
                    </a:cubicBezTo>
                    <a:cubicBezTo>
                      <a:pt x="808" y="514"/>
                      <a:pt x="752" y="522"/>
                      <a:pt x="696" y="530"/>
                    </a:cubicBezTo>
                    <a:cubicBezTo>
                      <a:pt x="513" y="591"/>
                      <a:pt x="602" y="568"/>
                      <a:pt x="432" y="602"/>
                    </a:cubicBezTo>
                    <a:cubicBezTo>
                      <a:pt x="267" y="574"/>
                      <a:pt x="274" y="564"/>
                      <a:pt x="144" y="650"/>
                    </a:cubicBezTo>
                    <a:cubicBezTo>
                      <a:pt x="96" y="642"/>
                      <a:pt x="0" y="626"/>
                      <a:pt x="0" y="626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8" name="Text Box 41"/>
            <p:cNvSpPr txBox="1">
              <a:spLocks noChangeArrowheads="1"/>
            </p:cNvSpPr>
            <p:nvPr/>
          </p:nvSpPr>
          <p:spPr bwMode="auto">
            <a:xfrm>
              <a:off x="6733030" y="2104219"/>
              <a:ext cx="1682550" cy="1585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Farleigh Hungerford</a:t>
              </a:r>
              <a:endParaRPr lang="en-US"/>
            </a:p>
          </p:txBody>
        </p:sp>
        <p:sp>
          <p:nvSpPr>
            <p:cNvPr id="2109" name="Text Box 42"/>
            <p:cNvSpPr txBox="1">
              <a:spLocks noChangeArrowheads="1"/>
            </p:cNvSpPr>
            <p:nvPr/>
          </p:nvSpPr>
          <p:spPr bwMode="auto">
            <a:xfrm>
              <a:off x="8439643" y="1938657"/>
              <a:ext cx="337651" cy="436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110" name="Text Box 43"/>
            <p:cNvSpPr txBox="1">
              <a:spLocks noChangeArrowheads="1"/>
            </p:cNvSpPr>
            <p:nvPr/>
          </p:nvSpPr>
          <p:spPr bwMode="auto">
            <a:xfrm>
              <a:off x="6551106" y="3798917"/>
              <a:ext cx="876867" cy="25477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Ironstone</a:t>
              </a:r>
              <a:endParaRPr lang="en-US"/>
            </a:p>
          </p:txBody>
        </p:sp>
        <p:sp>
          <p:nvSpPr>
            <p:cNvPr id="2111" name="Text Box 44"/>
            <p:cNvSpPr txBox="1">
              <a:spLocks noChangeArrowheads="1"/>
            </p:cNvSpPr>
            <p:nvPr/>
          </p:nvSpPr>
          <p:spPr bwMode="auto">
            <a:xfrm>
              <a:off x="7299588" y="3540299"/>
              <a:ext cx="282446" cy="44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112" name="Text Box 45"/>
            <p:cNvSpPr txBox="1">
              <a:spLocks noChangeArrowheads="1"/>
            </p:cNvSpPr>
            <p:nvPr/>
          </p:nvSpPr>
          <p:spPr bwMode="auto">
            <a:xfrm>
              <a:off x="7507571" y="3545420"/>
              <a:ext cx="282446" cy="44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113" name="Text Box 46"/>
            <p:cNvSpPr txBox="1">
              <a:spLocks noChangeArrowheads="1"/>
            </p:cNvSpPr>
            <p:nvPr/>
          </p:nvSpPr>
          <p:spPr bwMode="auto">
            <a:xfrm>
              <a:off x="7816978" y="3842447"/>
              <a:ext cx="713818" cy="25477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Hapsford </a:t>
              </a:r>
              <a:endParaRPr lang="en-US"/>
            </a:p>
          </p:txBody>
        </p:sp>
        <p:sp>
          <p:nvSpPr>
            <p:cNvPr id="2114" name="Text Box 47"/>
            <p:cNvSpPr txBox="1">
              <a:spLocks noChangeArrowheads="1"/>
            </p:cNvSpPr>
            <p:nvPr/>
          </p:nvSpPr>
          <p:spPr bwMode="auto">
            <a:xfrm>
              <a:off x="8035231" y="1553290"/>
              <a:ext cx="337651" cy="436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115" name="Text Box 48"/>
            <p:cNvSpPr txBox="1">
              <a:spLocks noChangeArrowheads="1"/>
            </p:cNvSpPr>
            <p:nvPr/>
          </p:nvSpPr>
          <p:spPr bwMode="auto">
            <a:xfrm>
              <a:off x="8093004" y="1727409"/>
              <a:ext cx="337651" cy="436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116" name="Text Box 49"/>
            <p:cNvSpPr txBox="1">
              <a:spLocks noChangeArrowheads="1"/>
            </p:cNvSpPr>
            <p:nvPr/>
          </p:nvSpPr>
          <p:spPr bwMode="auto">
            <a:xfrm>
              <a:off x="8267607" y="3236870"/>
              <a:ext cx="294001" cy="44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1">
                  <a:solidFill>
                    <a:srgbClr val="FF0000"/>
                  </a:solidFill>
                  <a:latin typeface="Tahoma" pitchFamily="34" charset="0"/>
                </a:rPr>
                <a:t>*</a:t>
              </a:r>
              <a:endParaRPr lang="en-US"/>
            </a:p>
          </p:txBody>
        </p:sp>
        <p:sp>
          <p:nvSpPr>
            <p:cNvPr id="2117" name="Text Box 50"/>
            <p:cNvSpPr txBox="1">
              <a:spLocks noChangeArrowheads="1"/>
            </p:cNvSpPr>
            <p:nvPr/>
          </p:nvSpPr>
          <p:spPr bwMode="auto">
            <a:xfrm>
              <a:off x="8411398" y="2866867"/>
              <a:ext cx="302988" cy="42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>
                  <a:solidFill>
                    <a:srgbClr val="FF0000"/>
                  </a:solidFill>
                  <a:latin typeface="Tahoma" pitchFamily="34" charset="0"/>
                  <a:sym typeface="Symbol" pitchFamily="18" charset="2"/>
                </a:rPr>
                <a:t></a:t>
              </a:r>
              <a:endParaRPr lang="en-US"/>
            </a:p>
          </p:txBody>
        </p:sp>
        <p:sp>
          <p:nvSpPr>
            <p:cNvPr id="2118" name="Text Box 51"/>
            <p:cNvSpPr txBox="1">
              <a:spLocks noChangeArrowheads="1"/>
            </p:cNvSpPr>
            <p:nvPr/>
          </p:nvSpPr>
          <p:spPr bwMode="auto">
            <a:xfrm>
              <a:off x="7335535" y="1785022"/>
              <a:ext cx="724089" cy="23173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Iford</a:t>
              </a:r>
              <a:endParaRPr lang="en-US"/>
            </a:p>
          </p:txBody>
        </p:sp>
        <p:sp>
          <p:nvSpPr>
            <p:cNvPr id="2119" name="Text Box 52"/>
            <p:cNvSpPr txBox="1">
              <a:spLocks noChangeArrowheads="1"/>
            </p:cNvSpPr>
            <p:nvPr/>
          </p:nvSpPr>
          <p:spPr bwMode="auto">
            <a:xfrm>
              <a:off x="7082725" y="1553290"/>
              <a:ext cx="1010279" cy="18252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ahoma" pitchFamily="34" charset="0"/>
                </a:rPr>
                <a:t>Farthingham</a:t>
              </a:r>
              <a:endParaRPr lang="en-US"/>
            </a:p>
          </p:txBody>
        </p:sp>
      </p:grpSp>
    </p:spTree>
  </p:cSld>
  <p:clrMapOvr>
    <a:masterClrMapping/>
  </p:clrMapOvr>
  <p:transition advTm="6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4000" b="1" smtClean="0">
                <a:solidFill>
                  <a:srgbClr val="0070C0"/>
                </a:solidFill>
              </a:rPr>
              <a:t>Cele MPG</a:t>
            </a:r>
          </a:p>
        </p:txBody>
      </p:sp>
      <p:sp>
        <p:nvSpPr>
          <p:cNvPr id="19458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288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hlink"/>
                </a:solidFill>
              </a:rPr>
              <a:t>I</a:t>
            </a:r>
            <a:r>
              <a:rPr lang="pl-PL" smtClean="0">
                <a:solidFill>
                  <a:schemeClr val="hlink"/>
                </a:solidFill>
              </a:rPr>
              <a:t>nstalowanie skutecznych systemów wytwarzania energii ze źródeł odnawialnych</a:t>
            </a:r>
            <a:r>
              <a:rPr lang="en-GB" smtClean="0">
                <a:solidFill>
                  <a:schemeClr val="hlink"/>
                </a:solidFill>
              </a:rPr>
              <a:t>.</a:t>
            </a:r>
            <a:r>
              <a:rPr lang="en-GB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r>
              <a:rPr lang="pl-PL" smtClean="0">
                <a:solidFill>
                  <a:schemeClr val="hlink"/>
                </a:solidFill>
              </a:rPr>
              <a:t>Przyczyniać się do poprawy efektywności energetycznej oraz rozwoju i zwiększenia wykorzystania odnawialnych źródeł energii</a:t>
            </a:r>
            <a:r>
              <a:rPr lang="pl-PL" smtClean="0"/>
              <a:t>.</a:t>
            </a:r>
            <a:endParaRPr lang="en-GB" smtClean="0">
              <a:solidFill>
                <a:srgbClr val="0070C0"/>
              </a:solidFill>
            </a:endParaRPr>
          </a:p>
          <a:p>
            <a:pPr eaLnBrk="1" hangingPunct="1"/>
            <a:r>
              <a:rPr lang="en-GB" smtClean="0">
                <a:solidFill>
                  <a:srgbClr val="0070C0"/>
                </a:solidFill>
              </a:rPr>
              <a:t>Zdobyć środki do osiągnięcia tych celów.</a:t>
            </a:r>
          </a:p>
          <a:p>
            <a:pPr eaLnBrk="1" hangingPunct="1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ransition spd="slow" advTm="6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5" name="Group 55"/>
          <p:cNvGraphicFramePr>
            <a:graphicFrameLocks noGrp="1"/>
          </p:cNvGraphicFramePr>
          <p:nvPr/>
        </p:nvGraphicFramePr>
        <p:xfrm>
          <a:off x="3765550" y="825500"/>
          <a:ext cx="4937125" cy="493712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Capacity (kW)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Dunkirk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crossflow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Farthingham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Archimedesa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Hapsford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crossflow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Iford Manor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Archimedesa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Lullington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Archimedesa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Tellisford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Kaplana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Wallbridge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Francisa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Burcott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Koło wodne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Alhampton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Archimedesa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Wookey Hole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Kaplana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Iwood Manor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crossflow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Littleton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Francisa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0531" name="Title 1"/>
          <p:cNvSpPr>
            <a:spLocks/>
          </p:cNvSpPr>
          <p:nvPr/>
        </p:nvSpPr>
        <p:spPr bwMode="auto">
          <a:xfrm>
            <a:off x="950913" y="-254000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>
                <a:solidFill>
                  <a:srgbClr val="0070C0"/>
                </a:solidFill>
                <a:latin typeface="Calibri" pitchFamily="34" charset="0"/>
              </a:rPr>
              <a:t>Działające Elektrownie Wodne w regionie Mendip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6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8" name="Group 44"/>
          <p:cNvGraphicFramePr>
            <a:graphicFrameLocks noGrp="1"/>
          </p:cNvGraphicFramePr>
          <p:nvPr/>
        </p:nvGraphicFramePr>
        <p:xfrm>
          <a:off x="3863975" y="1201738"/>
          <a:ext cx="4760913" cy="3873500"/>
        </p:xfrm>
        <a:graphic>
          <a:graphicData uri="http://schemas.openxmlformats.org/drawingml/2006/table">
            <a:tbl>
              <a:tblPr/>
              <a:tblGrid>
                <a:gridCol w="159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Capacity (kW)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Proposed Type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Clifford Hydro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śmigłowa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Iron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Kaplana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Stowford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Kaplana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Wadbury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Kaplana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West Lydford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Kaplana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Weavers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Kaplana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Kingston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Kaplana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Job's Mill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Turbina Kaplan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543" name="Title 1"/>
          <p:cNvSpPr>
            <a:spLocks/>
          </p:cNvSpPr>
          <p:nvPr/>
        </p:nvSpPr>
        <p:spPr bwMode="auto">
          <a:xfrm>
            <a:off x="809625" y="0"/>
            <a:ext cx="10515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b="1">
                <a:solidFill>
                  <a:srgbClr val="0070C0"/>
                </a:solidFill>
                <a:latin typeface="Calibri Light" pitchFamily="34" charset="0"/>
              </a:rPr>
              <a:t>Elektrownie Wodne w budowie w regionie Mendip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6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Group 3"/>
          <p:cNvGraphicFramePr>
            <a:graphicFrameLocks noGrp="1"/>
          </p:cNvGraphicFramePr>
          <p:nvPr/>
        </p:nvGraphicFramePr>
        <p:xfrm>
          <a:off x="4224338" y="1741488"/>
          <a:ext cx="3109912" cy="1252537"/>
        </p:xfrm>
        <a:graphic>
          <a:graphicData uri="http://schemas.openxmlformats.org/drawingml/2006/table">
            <a:tbl>
              <a:tblPr/>
              <a:tblGrid>
                <a:gridCol w="1849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Undeveloped  sites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Capacity (kW)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 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2" name="Title 1"/>
          <p:cNvSpPr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000" b="1">
                <a:solidFill>
                  <a:srgbClr val="0070C0"/>
                </a:solidFill>
                <a:latin typeface="Calibri Light" pitchFamily="34" charset="0"/>
              </a:rPr>
              <a:t>Elektrownie wodne istniejące, ale nierozwinięte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6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GB" sz="4000" b="1" smtClean="0">
                <a:solidFill>
                  <a:srgbClr val="0070C0"/>
                </a:solidFill>
              </a:rPr>
              <a:t>Doświadczenia z turbinami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17356" y="1286359"/>
          <a:ext cx="10036444" cy="435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6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4000" b="1" smtClean="0">
                <a:solidFill>
                  <a:srgbClr val="0070C0"/>
                </a:solidFill>
              </a:rPr>
              <a:t>Ograniczenia</a:t>
            </a:r>
          </a:p>
        </p:txBody>
      </p:sp>
      <p:sp>
        <p:nvSpPr>
          <p:cNvPr id="24578" name="Content Placeholder 3"/>
          <p:cNvSpPr>
            <a:spLocks noGrp="1"/>
          </p:cNvSpPr>
          <p:nvPr>
            <p:ph idx="1"/>
          </p:nvPr>
        </p:nvSpPr>
        <p:spPr>
          <a:xfrm>
            <a:off x="714375" y="1503363"/>
            <a:ext cx="10515600" cy="37973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sz="2400" smtClean="0">
                <a:solidFill>
                  <a:srgbClr val="2E75B6"/>
                </a:solidFill>
              </a:rPr>
              <a:t>1 Licencja Agencji Ochrony Środowiska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Ocena ryzyka powodziowego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Badanie geomorfologii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Badanie koryta rzeki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Zapewnienie przepływu rybom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Badania przesiewowe węgorzy (grubość 2mm)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Najwyższa granica podziału przepływu wynosi 1.3 x średniego przepływu, aczkolwiek może być niższy</a:t>
            </a:r>
          </a:p>
          <a:p>
            <a:pPr eaLnBrk="1" hangingPunct="1">
              <a:lnSpc>
                <a:spcPct val="70000"/>
              </a:lnSpc>
            </a:pPr>
            <a:r>
              <a:rPr lang="en-GB" sz="2400" smtClean="0">
                <a:solidFill>
                  <a:srgbClr val="2E75B6"/>
                </a:solidFill>
              </a:rPr>
              <a:t>2 Taryfa Gwarantowana (Feed in Tariff)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Obecnie jedna trzecia początkowej (8.54p/kWh plus cena energii eksportowanej 4.8p)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Niepewność z powodu częstych zmian</a:t>
            </a:r>
          </a:p>
          <a:p>
            <a:pPr eaLnBrk="1" hangingPunct="1">
              <a:lnSpc>
                <a:spcPct val="70000"/>
              </a:lnSpc>
            </a:pPr>
            <a:r>
              <a:rPr lang="en-GB" sz="2400" smtClean="0">
                <a:solidFill>
                  <a:srgbClr val="2E75B6"/>
                </a:solidFill>
              </a:rPr>
              <a:t>3 Koszt</a:t>
            </a:r>
          </a:p>
          <a:p>
            <a:pPr lvl="1" eaLnBrk="1" hangingPunct="1">
              <a:lnSpc>
                <a:spcPct val="70000"/>
              </a:lnSpc>
            </a:pPr>
            <a:r>
              <a:rPr lang="en-GB" sz="2000" smtClean="0">
                <a:solidFill>
                  <a:srgbClr val="2E75B6"/>
                </a:solidFill>
              </a:rPr>
              <a:t>Małe elektrownie wodne są drogie (£7,000-£10,000 za zainstalowany kW)</a:t>
            </a:r>
          </a:p>
          <a:p>
            <a:pPr eaLnBrk="1" hangingPunct="1">
              <a:lnSpc>
                <a:spcPct val="70000"/>
              </a:lnSpc>
            </a:pPr>
            <a:endParaRPr lang="en-GB" sz="2400" smtClean="0">
              <a:solidFill>
                <a:srgbClr val="2E75B6"/>
              </a:solidFill>
            </a:endParaRPr>
          </a:p>
          <a:p>
            <a:pPr lvl="1" eaLnBrk="1" hangingPunct="1">
              <a:lnSpc>
                <a:spcPct val="70000"/>
              </a:lnSpc>
            </a:pPr>
            <a:endParaRPr lang="en-GB" sz="2000" smtClean="0">
              <a:solidFill>
                <a:srgbClr val="2E75B6"/>
              </a:solidFill>
            </a:endParaRPr>
          </a:p>
        </p:txBody>
      </p:sp>
    </p:spTree>
  </p:cSld>
  <p:clrMapOvr>
    <a:masterClrMapping/>
  </p:clrMapOvr>
  <p:transition spd="slow" advTm="6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GB" sz="4000" b="1" smtClean="0">
                <a:solidFill>
                  <a:srgbClr val="0070C0"/>
                </a:solidFill>
              </a:rPr>
              <a:t>Koszt zainstalowania elektrowni wodnej</a:t>
            </a:r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101725" y="1223963"/>
          <a:ext cx="9917113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3" imgW="7002698" imgH="3169884" progId="Excel.Sheet.8">
                  <p:embed followColorScheme="full"/>
                </p:oleObj>
              </mc:Choice>
              <mc:Fallback>
                <p:oleObj name="Chart" r:id="rId3" imgW="7002698" imgH="3169884" progId="Excel.Sheet.8">
                  <p:embed followColorScheme="full"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223963"/>
                        <a:ext cx="9917113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6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329</Words>
  <Application>Microsoft Office PowerPoint</Application>
  <PresentationFormat>Widescreen</PresentationFormat>
  <Paragraphs>142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Cooper Black</vt:lpstr>
      <vt:lpstr>Symbol</vt:lpstr>
      <vt:lpstr>Tahoma</vt:lpstr>
      <vt:lpstr>Office Theme</vt:lpstr>
      <vt:lpstr>Picture</vt:lpstr>
      <vt:lpstr>Chart</vt:lpstr>
      <vt:lpstr>PowerPoint Presentation</vt:lpstr>
      <vt:lpstr>PowerPoint Presentation</vt:lpstr>
      <vt:lpstr>Cele MPG</vt:lpstr>
      <vt:lpstr>PowerPoint Presentation</vt:lpstr>
      <vt:lpstr>PowerPoint Presentation</vt:lpstr>
      <vt:lpstr>PowerPoint Presentation</vt:lpstr>
      <vt:lpstr>Doświadczenia z turbinami</vt:lpstr>
      <vt:lpstr>Ograniczenia</vt:lpstr>
      <vt:lpstr>Koszt zainstalowania elektrowni wodnej</vt:lpstr>
      <vt:lpstr>Więcej informacji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Frome Town Hall –                  Logos of the range of organisations who will based there                 (PAC, CAB, Open storytellers, FF, FTC) The two theatres Pop up shops Fair Frome   Health connectors (if a picture available)</dc:title>
  <dc:creator>Kate Hellard</dc:creator>
  <cp:lastModifiedBy>Laura Parry</cp:lastModifiedBy>
  <cp:revision>138</cp:revision>
  <cp:lastPrinted>2015-10-14T15:26:02Z</cp:lastPrinted>
  <dcterms:created xsi:type="dcterms:W3CDTF">2015-08-19T09:54:42Z</dcterms:created>
  <dcterms:modified xsi:type="dcterms:W3CDTF">2016-02-24T10:48:31Z</dcterms:modified>
</cp:coreProperties>
</file>