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2D"/>
    <a:srgbClr val="E2A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59087-05BB-4AAC-B3C6-1B075B6D1F2F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3B3A2-4490-4498-A077-FE0975795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3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B18E7-6893-4CE3-899A-C62EBC489724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58758-D97F-4638-90EE-2B8AC5D327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45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8758-D97F-4638-90EE-2B8AC5D327F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49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5771866"/>
            <a:ext cx="4380931" cy="10476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9" y="5771866"/>
            <a:ext cx="865036" cy="10031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5856" y="5578618"/>
            <a:ext cx="6085714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07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03203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7684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5771866"/>
            <a:ext cx="4380931" cy="1047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9" y="5771866"/>
            <a:ext cx="865036" cy="1003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56160" y="5632119"/>
            <a:ext cx="6085714" cy="114285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5771866"/>
          </a:xfrm>
          <a:prstGeom prst="rect">
            <a:avLst/>
          </a:prstGeom>
          <a:solidFill>
            <a:srgbClr val="FFAA2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19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53634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65008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68485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06720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503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83349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64252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89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5703626"/>
          </a:xfrm>
          <a:prstGeom prst="rect">
            <a:avLst/>
          </a:prstGeom>
          <a:solidFill>
            <a:srgbClr val="FF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284" y="4189862"/>
            <a:ext cx="9144000" cy="1961913"/>
          </a:xfrm>
        </p:spPr>
        <p:txBody>
          <a:bodyPr>
            <a:normAutofit fontScale="90000"/>
          </a:bodyPr>
          <a:lstStyle/>
          <a:p>
            <a:r>
              <a:rPr lang="fr-FR" altLang="fr-FR" sz="4400" b="1" dirty="0" smtClean="0">
                <a:solidFill>
                  <a:srgbClr val="0070C0"/>
                </a:solidFill>
              </a:rPr>
              <a:t>UNE </a:t>
            </a:r>
            <a:r>
              <a:rPr lang="fr-FR" altLang="fr-FR" sz="4400" b="1" dirty="0">
                <a:solidFill>
                  <a:srgbClr val="0070C0"/>
                </a:solidFill>
              </a:rPr>
              <a:t>PRODUCTION ENERGETIQUE LOCALE</a:t>
            </a:r>
            <a:r>
              <a:rPr lang="fr-FR" altLang="fr-FR" b="1" dirty="0">
                <a:solidFill>
                  <a:srgbClr val="FF0000"/>
                </a:solidFill>
              </a:rPr>
              <a:t/>
            </a:r>
            <a:br>
              <a:rPr lang="fr-FR" altLang="fr-FR" b="1" dirty="0">
                <a:solidFill>
                  <a:srgbClr val="FF0000"/>
                </a:solidFill>
              </a:rPr>
            </a:br>
            <a:r>
              <a:rPr lang="en-GB" sz="28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8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59" y="127000"/>
            <a:ext cx="6937004" cy="4278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5771866"/>
            <a:ext cx="4380931" cy="1047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9" y="5771866"/>
            <a:ext cx="865036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28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11333162" cy="1325563"/>
          </a:xfrm>
        </p:spPr>
        <p:txBody>
          <a:bodyPr/>
          <a:lstStyle/>
          <a:p>
            <a:pPr algn="ctr">
              <a:defRPr/>
            </a:pPr>
            <a:r>
              <a:rPr lang="fr-FR" altLang="fr-FR" sz="3500" b="1" u="sng" dirty="0" smtClean="0">
                <a:solidFill>
                  <a:srgbClr val="0070C0"/>
                </a:solidFill>
                <a:latin typeface="+mn-lt"/>
              </a:rPr>
              <a:t>3. EOLIEN : projets à concrétiser</a:t>
            </a:r>
            <a:endParaRPr lang="en-GB" altLang="fr-FR" b="1" u="sng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>
          <a:xfrm>
            <a:off x="827088" y="1100138"/>
            <a:ext cx="10515600" cy="46037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fr-FR" altLang="fr-FR" sz="500" b="1" u="sng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Projet 4 parcs éoliens : 	22 éoliennes (2 à 3 MW)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Production : 		100 000 MWH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TEP substituées : 		8 500 TEP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TCO² évitées : 		10 000 TCO²</a:t>
            </a:r>
            <a:endParaRPr lang="fr-FR" altLang="fr-FR" sz="240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Besoins / débouchés : 	33 000 foyers (</a:t>
            </a:r>
            <a:r>
              <a:rPr lang="fr-FR" altLang="fr-FR" sz="2000" b="1" smtClean="0"/>
              <a:t>3000 kWh hors chauffage</a:t>
            </a:r>
            <a:r>
              <a:rPr lang="fr-FR" altLang="fr-FR" sz="2400" b="1" smtClean="0"/>
              <a:t>)</a:t>
            </a:r>
          </a:p>
          <a:p>
            <a:endParaRPr lang="fr-FR" altLang="fr-FR" sz="200" smtClean="0"/>
          </a:p>
          <a:p>
            <a:r>
              <a:rPr lang="fr-FR" altLang="fr-FR" sz="2400" u="sng" smtClean="0"/>
              <a:t>Difficultés rencontrées </a:t>
            </a:r>
            <a:r>
              <a:rPr lang="fr-FR" altLang="fr-FR" sz="2400" smtClean="0"/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b="1" smtClean="0"/>
              <a:t>Acceptabilité, oppositions, recours, pressions</a:t>
            </a:r>
          </a:p>
          <a:p>
            <a:r>
              <a:rPr lang="fr-FR" altLang="fr-FR" sz="2400" u="sng" smtClean="0"/>
              <a:t>Solutions</a:t>
            </a:r>
            <a:r>
              <a:rPr lang="fr-FR" altLang="fr-FR" sz="2400" smtClean="0"/>
              <a:t> 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b="1" smtClean="0"/>
              <a:t>Concertations + projets citoyens + primes</a:t>
            </a:r>
          </a:p>
          <a:p>
            <a:endParaRPr lang="fr-FR" altLang="fr-FR" sz="2400" b="1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844E14-35C8-4F20-B05D-B9F54EDFBE36}" type="slidenum">
              <a:rPr lang="en-GB" altLang="en-US">
                <a:solidFill>
                  <a:srgbClr val="898989"/>
                </a:solidFill>
              </a:rPr>
              <a:pPr eaLnBrk="1" hangingPunct="1"/>
              <a:t>10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23557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1939925"/>
            <a:ext cx="2389187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07249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42938" y="0"/>
            <a:ext cx="11091862" cy="1325563"/>
          </a:xfrm>
        </p:spPr>
        <p:txBody>
          <a:bodyPr/>
          <a:lstStyle/>
          <a:p>
            <a:pPr algn="ctr">
              <a:defRPr/>
            </a:pPr>
            <a:r>
              <a:rPr lang="fr-FR" altLang="fr-FR" sz="3500" b="1" u="sng" dirty="0" smtClean="0">
                <a:solidFill>
                  <a:srgbClr val="0070C0"/>
                </a:solidFill>
                <a:latin typeface="+mn-lt"/>
              </a:rPr>
              <a:t>4. SOLAIRE : photovoltaïque et thermique à valoriser</a:t>
            </a:r>
            <a:endParaRPr lang="en-GB" altLang="fr-FR" b="1" u="sng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>
          <a:xfrm>
            <a:off x="590550" y="1289050"/>
            <a:ext cx="10515600" cy="46037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fr-FR" sz="2400" b="1" dirty="0" smtClean="0"/>
              <a:t>Gisement : Surface de toitures publiques et privées (4 000 m²)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fr-FR" sz="2400" b="1" dirty="0" smtClean="0"/>
              <a:t>Production : 		600 MWH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fr-FR" sz="2400" b="1" dirty="0" smtClean="0"/>
              <a:t>TEP substituées : 		52 TEP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fr-FR" sz="2400" b="1" dirty="0" smtClean="0"/>
              <a:t>TCO² évitées : 		50 TCO²</a:t>
            </a:r>
            <a:endParaRPr lang="fr-FR" altLang="fr-FR" sz="2400" dirty="0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fr-FR" sz="2400" b="1" dirty="0" smtClean="0"/>
              <a:t>Besoins / débouchés </a:t>
            </a:r>
            <a:r>
              <a:rPr lang="fr-FR" altLang="fr-FR" sz="2400" dirty="0" smtClean="0"/>
              <a:t>: 	</a:t>
            </a:r>
            <a:r>
              <a:rPr lang="fr-FR" altLang="fr-FR" sz="2400" b="1" dirty="0" smtClean="0"/>
              <a:t>200 foyers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b="1" dirty="0" smtClean="0"/>
              <a:t>				(3000 kWh hors chauffage)</a:t>
            </a:r>
            <a:endParaRPr lang="fr-FR" altLang="fr-FR" sz="1000" b="1" dirty="0" smtClean="0"/>
          </a:p>
          <a:p>
            <a:pPr>
              <a:buFont typeface="Arial" charset="0"/>
              <a:buChar char="•"/>
              <a:defRPr/>
            </a:pPr>
            <a:r>
              <a:rPr lang="fr-FR" altLang="fr-FR" sz="2400" u="sng" dirty="0" smtClean="0"/>
              <a:t>Difficultés rencontrées </a:t>
            </a:r>
            <a:r>
              <a:rPr lang="fr-FR" altLang="fr-FR" sz="2400" dirty="0" smtClean="0"/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fr-FR" altLang="fr-FR" sz="2400" b="1" dirty="0" smtClean="0"/>
              <a:t>Acceptabilité, préjugés, pressions, assurances</a:t>
            </a:r>
          </a:p>
          <a:p>
            <a:pPr>
              <a:buFont typeface="Arial" charset="0"/>
              <a:buChar char="•"/>
              <a:defRPr/>
            </a:pPr>
            <a:r>
              <a:rPr lang="fr-FR" altLang="fr-FR" sz="2400" u="sng" dirty="0" smtClean="0"/>
              <a:t>Solutions </a:t>
            </a:r>
            <a:r>
              <a:rPr lang="fr-FR" altLang="fr-FR" sz="2400" dirty="0" smtClean="0"/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fr-FR" altLang="fr-FR" sz="2400" b="1" dirty="0" smtClean="0"/>
              <a:t>Concertations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fr-FR" altLang="fr-FR" sz="2400" b="1" dirty="0" smtClean="0"/>
              <a:t>Projets citoyens ?</a:t>
            </a:r>
          </a:p>
          <a:p>
            <a:pPr>
              <a:buFont typeface="Arial" charset="0"/>
              <a:buChar char="•"/>
              <a:defRPr/>
            </a:pPr>
            <a:endParaRPr lang="fr-FR" altLang="fr-FR" sz="24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19F129-DF5E-4357-A364-8D15B49CB66A}" type="slidenum">
              <a:rPr lang="en-GB" altLang="en-US">
                <a:solidFill>
                  <a:srgbClr val="898989"/>
                </a:solidFill>
              </a:rPr>
              <a:pPr eaLnBrk="1" hangingPunct="1"/>
              <a:t>11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24581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081213"/>
            <a:ext cx="44926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036614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/>
          <a:lstStyle/>
          <a:p>
            <a:r>
              <a:rPr lang="fr-FR" altLang="fr-FR" sz="3500" b="1" dirty="0" smtClean="0">
                <a:solidFill>
                  <a:srgbClr val="0070C0"/>
                </a:solidFill>
              </a:rPr>
              <a:t>UNE </a:t>
            </a:r>
            <a:r>
              <a:rPr lang="fr-FR" altLang="fr-FR" sz="3500" b="1" dirty="0" smtClean="0">
                <a:solidFill>
                  <a:srgbClr val="0070C0"/>
                </a:solidFill>
              </a:rPr>
              <a:t>PRODUCTION ENERGETIQUE LOCALE</a:t>
            </a:r>
            <a:endParaRPr lang="en-GB" altLang="fr-FR" b="1" dirty="0" smtClean="0">
              <a:solidFill>
                <a:srgbClr val="0070C0"/>
              </a:solidFill>
            </a:endParaRP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815975" y="1325563"/>
            <a:ext cx="10515600" cy="382428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fr-FR" altLang="fr-FR" sz="2400" b="1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fr-FR" altLang="fr-FR" sz="2400" b="1" u="sng" dirty="0" smtClean="0">
                <a:solidFill>
                  <a:srgbClr val="FF0000"/>
                </a:solidFill>
                <a:latin typeface="+mj-lt"/>
              </a:rPr>
              <a:t>Un gisement : ressources et producteurs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fr-FR" altLang="fr-FR" sz="2400" b="1" dirty="0" smtClean="0"/>
              <a:t>Julien GLANGETAS</a:t>
            </a:r>
            <a:r>
              <a:rPr lang="fr-FR" altLang="fr-FR" sz="1600" b="1" dirty="0" smtClean="0">
                <a:solidFill>
                  <a:srgbClr val="FF0000"/>
                </a:solidFill>
                <a:latin typeface="+mj-lt"/>
              </a:rPr>
              <a:t>	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endParaRPr lang="fr-FR" altLang="fr-FR" sz="1000" b="1" dirty="0" smtClean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fr-FR" altLang="fr-FR" sz="2400" b="1" u="sng" dirty="0" smtClean="0">
                <a:solidFill>
                  <a:srgbClr val="FF0000"/>
                </a:solidFill>
                <a:latin typeface="+mj-lt"/>
              </a:rPr>
              <a:t>2. Des installations thermiques et électriques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fr-FR" altLang="fr-FR" sz="2400" b="1" dirty="0" smtClean="0">
                <a:solidFill>
                  <a:srgbClr val="FF0000"/>
                </a:solidFill>
                <a:latin typeface="+mj-lt"/>
              </a:rPr>
              <a:t>Bois énergie : complexe sportif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fr-FR" altLang="fr-FR" sz="2400" b="1" dirty="0" smtClean="0"/>
              <a:t>Pierre THEBAULT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fr-FR" altLang="fr-FR" sz="2400" b="1" dirty="0" smtClean="0">
                <a:solidFill>
                  <a:srgbClr val="FF0000"/>
                </a:solidFill>
                <a:latin typeface="+mj-lt"/>
              </a:rPr>
              <a:t>Méthanisation </a:t>
            </a:r>
            <a:r>
              <a:rPr lang="fr-FR" altLang="fr-FR" sz="2400" b="1" dirty="0" smtClean="0">
                <a:latin typeface="+mj-lt"/>
              </a:rPr>
              <a:t>: </a:t>
            </a:r>
            <a:r>
              <a:rPr lang="fr-FR" altLang="fr-FR" sz="2400" b="1" dirty="0" err="1" smtClean="0">
                <a:solidFill>
                  <a:srgbClr val="FF0000"/>
                </a:solidFill>
                <a:latin typeface="+mj-lt"/>
              </a:rPr>
              <a:t>Azé</a:t>
            </a:r>
            <a:endParaRPr lang="fr-FR" altLang="fr-FR" sz="2400" b="1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fr-FR" altLang="fr-FR" sz="2400" b="1" dirty="0" smtClean="0"/>
              <a:t>Pierre </a:t>
            </a:r>
            <a:r>
              <a:rPr lang="fr-FR" altLang="fr-FR" sz="2400" b="1" dirty="0"/>
              <a:t>THEBAULT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fr-FR" altLang="fr-FR" sz="2400" b="1" dirty="0" smtClean="0">
                <a:solidFill>
                  <a:srgbClr val="FF0000"/>
                </a:solidFill>
                <a:latin typeface="+mj-lt"/>
              </a:rPr>
              <a:t>Parc Eolien : </a:t>
            </a:r>
            <a:r>
              <a:rPr lang="fr-FR" altLang="fr-FR" sz="2400" b="1" dirty="0" err="1" smtClean="0">
                <a:solidFill>
                  <a:srgbClr val="FF0000"/>
                </a:solidFill>
                <a:latin typeface="+mj-lt"/>
              </a:rPr>
              <a:t>Azé</a:t>
            </a:r>
            <a:r>
              <a:rPr lang="fr-FR" altLang="fr-FR" sz="2400" b="1" dirty="0" smtClean="0">
                <a:solidFill>
                  <a:srgbClr val="FF0000"/>
                </a:solidFill>
                <a:latin typeface="+mj-lt"/>
              </a:rPr>
              <a:t>, Houssay, St Denis d’Anjou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fr-FR" altLang="fr-FR" sz="2400" b="1" dirty="0"/>
              <a:t>Laurence  DESCHAMPS </a:t>
            </a:r>
            <a:endParaRPr lang="fr-FR" altLang="fr-FR" sz="24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fr-FR" altLang="fr-FR" sz="2400" b="1" dirty="0" smtClean="0">
                <a:solidFill>
                  <a:srgbClr val="FF0000"/>
                </a:solidFill>
                <a:latin typeface="+mj-lt"/>
              </a:rPr>
              <a:t>Photovoltaïque : Projets publics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fr-FR" altLang="fr-FR" sz="2400" b="1" dirty="0"/>
              <a:t>Laurence  DESCHAMPS</a:t>
            </a:r>
            <a:endParaRPr lang="fr-FR" altLang="fr-FR" sz="2400" b="1" dirty="0"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E9F9F3-BF4E-4196-AC5B-4E369546E76F}" type="slidenum">
              <a:rPr lang="en-GB" altLang="en-US">
                <a:solidFill>
                  <a:srgbClr val="898989"/>
                </a:solidFill>
              </a:rPr>
              <a:pPr eaLnBrk="1" hangingPunct="1"/>
              <a:t>2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1536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1655763"/>
            <a:ext cx="48133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327750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71463" y="147638"/>
            <a:ext cx="11550650" cy="1325562"/>
          </a:xfrm>
        </p:spPr>
        <p:txBody>
          <a:bodyPr/>
          <a:lstStyle/>
          <a:p>
            <a:pPr algn="ctr"/>
            <a:r>
              <a:rPr lang="fr-FR" altLang="fr-FR" sz="3500" b="1" smtClean="0">
                <a:solidFill>
                  <a:srgbClr val="0070C0"/>
                </a:solidFill>
              </a:rPr>
              <a:t>UNE PRODUCTION ENERGETIQUE LOCALE en SUD MAYENNE</a:t>
            </a:r>
            <a:endParaRPr lang="en-GB" altLang="fr-FR" b="1" smtClean="0">
              <a:solidFill>
                <a:srgbClr val="0070C0"/>
              </a:solidFill>
            </a:endParaRP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804863" y="1150938"/>
            <a:ext cx="10515600" cy="45751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fr-FR" altLang="fr-FR" b="1" u="sng" dirty="0" smtClean="0">
                <a:solidFill>
                  <a:schemeClr val="accent1"/>
                </a:solidFill>
              </a:rPr>
              <a:t>Un potentiel de ressources disponibles et mobilisables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800" b="1" u="sng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200" b="1" u="sng" dirty="0" smtClean="0">
                <a:solidFill>
                  <a:srgbClr val="FF0000"/>
                </a:solidFill>
              </a:rPr>
              <a:t>Territoire de bocage </a:t>
            </a:r>
            <a:r>
              <a:rPr lang="fr-FR" altLang="fr-FR" sz="2200" b="1" dirty="0" smtClean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haies bocagères et bosquets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800" b="1" u="sng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200" b="1" u="sng" dirty="0" smtClean="0">
                <a:solidFill>
                  <a:srgbClr val="FF0000"/>
                </a:solidFill>
              </a:rPr>
              <a:t>Agriculture élevage et culture 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fumiers, lisiers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800" b="1" u="sng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200" b="1" u="sng" dirty="0" smtClean="0">
                <a:solidFill>
                  <a:srgbClr val="FF0000"/>
                </a:solidFill>
              </a:rPr>
              <a:t>Espaces verts 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Privés (habitations et zones d’activités) et urbains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800" b="1" u="sng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200" b="1" u="sng" dirty="0" smtClean="0">
                <a:solidFill>
                  <a:srgbClr val="FF0000"/>
                </a:solidFill>
              </a:rPr>
              <a:t>Climat océanique 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Soleil et vent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1400" b="1" u="sng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200" b="1" u="sng" dirty="0" smtClean="0">
                <a:solidFill>
                  <a:srgbClr val="FF0000"/>
                </a:solidFill>
              </a:rPr>
              <a:t>Tissu économique local 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200" b="1" dirty="0" smtClean="0"/>
              <a:t>Industries agro-alimentaires, entreprises du bâtiment, initiative privée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2200" b="1" u="sng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22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F327D6-C2A1-4DEB-B570-41F717302988}" type="slidenum">
              <a:rPr lang="en-GB" altLang="en-US">
                <a:solidFill>
                  <a:srgbClr val="898989"/>
                </a:solidFill>
              </a:rPr>
              <a:pPr eaLnBrk="1" hangingPunct="1"/>
              <a:t>3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16389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4067175"/>
            <a:ext cx="22352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2776538"/>
            <a:ext cx="15970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1662113"/>
            <a:ext cx="2235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973957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87338" y="0"/>
            <a:ext cx="11550650" cy="1325563"/>
          </a:xfrm>
        </p:spPr>
        <p:txBody>
          <a:bodyPr/>
          <a:lstStyle/>
          <a:p>
            <a:pPr algn="ctr">
              <a:defRPr/>
            </a:pPr>
            <a:r>
              <a:rPr lang="fr-FR" altLang="fr-FR" sz="3500" b="1" u="sng" dirty="0" smtClean="0">
                <a:solidFill>
                  <a:schemeClr val="accent1"/>
                </a:solidFill>
                <a:latin typeface="+mn-lt"/>
              </a:rPr>
              <a:t>1. Le BOIS : ressource très présente</a:t>
            </a:r>
            <a:endParaRPr lang="en-GB" altLang="fr-FR" b="1" u="sng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804863" y="1150938"/>
            <a:ext cx="10515600" cy="45751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200" b="1" u="sng" smtClean="0">
                <a:solidFill>
                  <a:srgbClr val="FF0000"/>
                </a:solidFill>
              </a:rPr>
              <a:t>Gisement : 50 000 T/ an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200" smtClean="0"/>
              <a:t>Haies bocagères : 30 000 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200" smtClean="0"/>
              <a:t>Bois et forêts : 4 000 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200" smtClean="0"/>
              <a:t>Déchets entreprises et particuliers : 5 000 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200" smtClean="0"/>
              <a:t>Autres produits combustibles : 11 000 T</a:t>
            </a:r>
            <a:endParaRPr lang="fr-FR" altLang="fr-FR" sz="100" b="1" u="sng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200" b="1" u="sng" smtClean="0">
                <a:solidFill>
                  <a:srgbClr val="FF0000"/>
                </a:solidFill>
              </a:rPr>
              <a:t>Besoins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200" smtClean="0"/>
              <a:t>Chaufferies actuelles : 3 000 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200" smtClean="0"/>
              <a:t>Chaufferies émergentes : 2 000 T</a:t>
            </a:r>
            <a:endParaRPr lang="fr-FR" altLang="fr-FR" sz="2200" b="1" u="sng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200" u="sng" smtClean="0"/>
              <a:t>Difficultés rencontrées </a:t>
            </a:r>
            <a:r>
              <a:rPr lang="fr-FR" altLang="fr-FR" sz="2200" smtClean="0"/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200" smtClean="0"/>
              <a:t>clichés sur état de la ressource, évolution agriculture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200" u="sng" smtClean="0"/>
              <a:t>Solutions</a:t>
            </a:r>
            <a:r>
              <a:rPr lang="fr-FR" altLang="fr-FR" sz="2200" smtClean="0"/>
              <a:t> 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200" smtClean="0"/>
              <a:t>Concertations + projets citoyens + sensibilisation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D85B8A-BAE9-4290-A283-D4720F7F0C4A}" type="slidenum">
              <a:rPr lang="en-GB" altLang="en-US">
                <a:solidFill>
                  <a:srgbClr val="898989"/>
                </a:solidFill>
              </a:rPr>
              <a:pPr eaLnBrk="1" hangingPunct="1"/>
              <a:t>4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17413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0" y="989013"/>
            <a:ext cx="31686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063875"/>
            <a:ext cx="2087562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992180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90538" y="147638"/>
            <a:ext cx="11342687" cy="1325562"/>
          </a:xfrm>
        </p:spPr>
        <p:txBody>
          <a:bodyPr/>
          <a:lstStyle/>
          <a:p>
            <a:pPr algn="ctr"/>
            <a:r>
              <a:rPr lang="fr-FR" altLang="fr-FR" b="1" u="sng" smtClean="0">
                <a:solidFill>
                  <a:schemeClr val="accent1"/>
                </a:solidFill>
              </a:rPr>
              <a:t>Chaufferie bois plaquette Château Gontier:</a:t>
            </a:r>
            <a:endParaRPr lang="en-GB" altLang="fr-FR" b="1" smtClean="0">
              <a:solidFill>
                <a:schemeClr val="accent1"/>
              </a:solidFill>
            </a:endParaRPr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>
          <a:xfrm>
            <a:off x="804863" y="1216025"/>
            <a:ext cx="10515600" cy="45100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fr-FR" altLang="fr-FR" sz="2400" b="1" smtClean="0"/>
              <a:t>2007 :</a:t>
            </a:r>
            <a:r>
              <a:rPr lang="fr-FR" altLang="fr-FR" sz="2400" smtClean="0"/>
              <a:t> Volonté politique de consommer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400" smtClean="0"/>
              <a:t>des ressources locales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400" smtClean="0"/>
              <a:t>Construction chaufferie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400" b="1" u="sng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400" b="1" u="sng" smtClean="0">
                <a:solidFill>
                  <a:srgbClr val="FF0000"/>
                </a:solidFill>
              </a:rPr>
              <a:t>Caractéristiques :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Chaudière : 560 kW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Silo enterré : 110 m3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Besoins  : 850 T / an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Haies bocagères : 250 T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Déchets entreprises et collectivités : 600 T</a:t>
            </a:r>
            <a:endParaRPr lang="fr-FR" altLang="fr-FR" sz="2400" b="1" u="sng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A43AE5-DD43-48F7-BD5E-CED2A2EAF1E1}" type="slidenum">
              <a:rPr lang="en-GB" altLang="en-US">
                <a:solidFill>
                  <a:srgbClr val="898989"/>
                </a:solidFill>
              </a:rPr>
              <a:pPr eaLnBrk="1" hangingPunct="1"/>
              <a:t>5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18437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935163"/>
            <a:ext cx="4770438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956483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11342687" cy="1325563"/>
          </a:xfrm>
        </p:spPr>
        <p:txBody>
          <a:bodyPr/>
          <a:lstStyle/>
          <a:p>
            <a:pPr algn="ctr"/>
            <a:r>
              <a:rPr lang="fr-FR" altLang="fr-FR" b="1" u="sng" smtClean="0">
                <a:solidFill>
                  <a:schemeClr val="accent1"/>
                </a:solidFill>
              </a:rPr>
              <a:t>Chaufferie bois plaquette Château Gontier:</a:t>
            </a:r>
            <a:endParaRPr lang="en-GB" altLang="fr-FR" b="1" smtClean="0">
              <a:solidFill>
                <a:schemeClr val="accent1"/>
              </a:solidFill>
            </a:endParaRPr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>
          <a:xfrm>
            <a:off x="795338" y="1030288"/>
            <a:ext cx="10515600" cy="476091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fr-FR" altLang="fr-FR" sz="800" b="1" u="sng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400" b="1" u="sng" smtClean="0">
                <a:solidFill>
                  <a:srgbClr val="FF0000"/>
                </a:solidFill>
              </a:rPr>
              <a:t>Résultats :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Coût annuel : 	100 000 €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Economies nettes : 	  15 000 €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TEP substituées : 	   200 TEP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TCO² évitées : 	 550 TCO²</a:t>
            </a:r>
            <a:endParaRPr lang="fr-FR" altLang="fr-FR" sz="1000" u="sng" smtClean="0"/>
          </a:p>
          <a:p>
            <a:r>
              <a:rPr lang="fr-FR" altLang="fr-FR" sz="2400" u="sng" smtClean="0"/>
              <a:t>Points de vigilance </a:t>
            </a:r>
            <a:r>
              <a:rPr lang="fr-FR" altLang="fr-FR" sz="2400" smtClean="0"/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smtClean="0"/>
              <a:t>Un suivi quotidien et des réglages à maîtriser,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smtClean="0"/>
              <a:t>Bois bocage + coûteux bois industriel (- que le gaz) </a:t>
            </a:r>
            <a:endParaRPr lang="fr-FR" altLang="fr-FR" sz="1000" u="sng" smtClean="0"/>
          </a:p>
          <a:p>
            <a:r>
              <a:rPr lang="fr-FR" altLang="fr-FR" sz="2400" u="sng" smtClean="0"/>
              <a:t>Solutions</a:t>
            </a:r>
            <a:r>
              <a:rPr lang="fr-FR" altLang="fr-FR" sz="2400" smtClean="0"/>
              <a:t> 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smtClean="0"/>
              <a:t>Formation et appropriation par le technicien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smtClean="0"/>
              <a:t>Portage politique</a:t>
            </a:r>
          </a:p>
          <a:p>
            <a:endParaRPr lang="fr-FR" altLang="fr-FR" sz="240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82BAFC-AE6E-434B-B612-AB396FB044DF}" type="slidenum">
              <a:rPr lang="en-GB" altLang="en-US">
                <a:solidFill>
                  <a:srgbClr val="898989"/>
                </a:solidFill>
              </a:rPr>
              <a:pPr eaLnBrk="1" hangingPunct="1"/>
              <a:t>6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3" y="2049463"/>
            <a:ext cx="2713037" cy="320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113991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11245850" cy="1325563"/>
          </a:xfrm>
        </p:spPr>
        <p:txBody>
          <a:bodyPr/>
          <a:lstStyle/>
          <a:p>
            <a:pPr algn="ctr">
              <a:defRPr/>
            </a:pPr>
            <a:r>
              <a:rPr lang="fr-FR" altLang="fr-FR" sz="3500" b="1" u="sng" dirty="0" smtClean="0">
                <a:solidFill>
                  <a:srgbClr val="0070C0"/>
                </a:solidFill>
                <a:latin typeface="+mn-lt"/>
              </a:rPr>
              <a:t>2. La METHANISATION : un potentiel certain </a:t>
            </a:r>
            <a:endParaRPr lang="en-GB" altLang="fr-FR" b="1" u="sng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>
          <a:xfrm>
            <a:off x="874713" y="1219200"/>
            <a:ext cx="10515600" cy="45037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fr-FR" altLang="fr-FR" sz="2400" b="1" u="sng" dirty="0" smtClean="0">
                <a:solidFill>
                  <a:srgbClr val="FF0000"/>
                </a:solidFill>
              </a:rPr>
              <a:t>Gisements déchets organiques :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fr-FR" sz="2400" dirty="0" smtClean="0"/>
              <a:t>Exploitations agricoles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fr-FR" sz="2400" dirty="0" smtClean="0"/>
              <a:t>Industries agro-alimentaires : laiteries, abattoirs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fr-FR" sz="2400" dirty="0" smtClean="0"/>
              <a:t>Restaurants, espaces verts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800" b="1" u="sng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altLang="fr-FR" sz="2400" b="1" u="sng" dirty="0" smtClean="0">
                <a:solidFill>
                  <a:srgbClr val="FF0000"/>
                </a:solidFill>
              </a:rPr>
              <a:t>Besoins / débouchés :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fr-FR" sz="2400" dirty="0" smtClean="0"/>
              <a:t>Chauffage - Eau chaude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fr-FR" sz="2400" dirty="0" smtClean="0"/>
              <a:t>Carburant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400" u="sng" dirty="0" smtClean="0"/>
              <a:t>Difficultés rencontrées </a:t>
            </a:r>
            <a:r>
              <a:rPr lang="fr-FR" altLang="fr-FR" sz="2400" dirty="0" smtClean="0"/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fr-FR" sz="2400" dirty="0" smtClean="0"/>
              <a:t>Acceptabilité, oppositions, évolution agriculture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400" u="sng" dirty="0" smtClean="0"/>
              <a:t>Solutions</a:t>
            </a:r>
            <a:r>
              <a:rPr lang="fr-FR" altLang="fr-FR" sz="2400" dirty="0" smtClean="0"/>
              <a:t> :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fr-FR" sz="2400" dirty="0" smtClean="0"/>
              <a:t>Concertations + projets citoyens + chartes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AA4283-1C09-43C6-8780-F01AC6E64F20}" type="slidenum">
              <a:rPr lang="en-GB" altLang="en-US">
                <a:solidFill>
                  <a:srgbClr val="898989"/>
                </a:solidFill>
              </a:rPr>
              <a:pPr eaLnBrk="1" hangingPunct="1"/>
              <a:t>7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20485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1535113"/>
            <a:ext cx="3128963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695200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65150" y="111125"/>
            <a:ext cx="11223625" cy="773113"/>
          </a:xfrm>
        </p:spPr>
        <p:txBody>
          <a:bodyPr/>
          <a:lstStyle/>
          <a:p>
            <a:pPr algn="ctr">
              <a:defRPr/>
            </a:pPr>
            <a:r>
              <a:rPr lang="fr-FR" altLang="fr-FR" sz="3600" b="1" u="sng" dirty="0" smtClean="0">
                <a:solidFill>
                  <a:schemeClr val="accent1"/>
                </a:solidFill>
                <a:latin typeface="+mn-lt"/>
              </a:rPr>
              <a:t>Unité de méthanisation Château </a:t>
            </a:r>
            <a:r>
              <a:rPr lang="fr-FR" altLang="fr-FR" sz="3600" b="1" u="sng" dirty="0" err="1" smtClean="0">
                <a:solidFill>
                  <a:schemeClr val="accent1"/>
                </a:solidFill>
                <a:latin typeface="+mn-lt"/>
              </a:rPr>
              <a:t>Gontier</a:t>
            </a:r>
            <a:r>
              <a:rPr lang="fr-FR" altLang="fr-FR" sz="3600" b="1" u="sng" dirty="0" smtClean="0">
                <a:solidFill>
                  <a:schemeClr val="accent1"/>
                </a:solidFill>
                <a:latin typeface="+mn-lt"/>
              </a:rPr>
              <a:t> :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>
          <a:xfrm>
            <a:off x="747713" y="966788"/>
            <a:ext cx="10515600" cy="478948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fr-FR" altLang="fr-FR" sz="2400" b="1" u="sng" smtClean="0">
                <a:solidFill>
                  <a:srgbClr val="FF0000"/>
                </a:solidFill>
              </a:rPr>
              <a:t>Résultats annuels attendus :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Traitement biomasse :	35 000 T (</a:t>
            </a:r>
            <a:r>
              <a:rPr lang="fr-FR" altLang="fr-FR" sz="1800" b="1" i="1" smtClean="0"/>
              <a:t>fumiers, lisiers, co-produits agro-alimentaires, déchets organiques restaurations, tontes, résidus cultures</a:t>
            </a:r>
            <a:r>
              <a:rPr lang="fr-FR" altLang="fr-FR" sz="2400" b="1" smtClean="0"/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Production électrique : 	7 000 MWH, soit besoins de 2 300 foyers </a:t>
            </a:r>
            <a:r>
              <a:rPr lang="fr-FR" altLang="fr-FR" sz="2000" b="1" smtClean="0"/>
              <a:t>(3000 kWh)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Production thermique : 	6 000 MWh thermique pour eau chaude 2 industries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TEP substituées : 		1 100 TEP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smtClean="0"/>
              <a:t>TCO² évitées : 		3 000 TCO² (soit 2 000 voitures à 30 km par jour)</a:t>
            </a:r>
            <a:endParaRPr lang="fr-FR" altLang="fr-FR" sz="2400" smtClean="0"/>
          </a:p>
          <a:p>
            <a:r>
              <a:rPr lang="fr-FR" altLang="fr-FR" sz="2400" b="1" smtClean="0"/>
              <a:t>Digestat : 			sur 50 exploitations agricoles locales soit 5 000 ha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250052-5F06-4E4A-AB73-6F2D46E8C720}" type="slidenum">
              <a:rPr lang="en-GB" altLang="en-US">
                <a:solidFill>
                  <a:srgbClr val="898989"/>
                </a:solidFill>
              </a:rPr>
              <a:pPr eaLnBrk="1" hangingPunct="1"/>
              <a:t>8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21509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110038"/>
            <a:ext cx="41592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765456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20700" y="411163"/>
            <a:ext cx="11223625" cy="773112"/>
          </a:xfrm>
        </p:spPr>
        <p:txBody>
          <a:bodyPr/>
          <a:lstStyle/>
          <a:p>
            <a:pPr algn="ctr">
              <a:defRPr/>
            </a:pPr>
            <a:r>
              <a:rPr lang="fr-FR" altLang="fr-FR" b="1" u="sng" dirty="0" smtClean="0">
                <a:solidFill>
                  <a:schemeClr val="accent1"/>
                </a:solidFill>
                <a:latin typeface="+mn-lt"/>
              </a:rPr>
              <a:t>Unité de méthanisation Château </a:t>
            </a:r>
            <a:r>
              <a:rPr lang="fr-FR" altLang="fr-FR" b="1" u="sng" dirty="0" err="1" smtClean="0">
                <a:solidFill>
                  <a:schemeClr val="accent1"/>
                </a:solidFill>
                <a:latin typeface="+mn-lt"/>
              </a:rPr>
              <a:t>Gontier</a:t>
            </a:r>
            <a:r>
              <a:rPr lang="fr-FR" altLang="fr-FR" b="1" u="sng" dirty="0" smtClean="0">
                <a:solidFill>
                  <a:schemeClr val="accent1"/>
                </a:solidFill>
                <a:latin typeface="+mn-lt"/>
              </a:rPr>
              <a:t>: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858838" y="1204913"/>
            <a:ext cx="10515600" cy="478948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fr-FR" altLang="fr-FR" sz="2400" u="sng" smtClean="0"/>
          </a:p>
          <a:p>
            <a:pPr>
              <a:buFont typeface="Arial" panose="020B0604020202020204" pitchFamily="34" charset="0"/>
              <a:buNone/>
            </a:pPr>
            <a:r>
              <a:rPr lang="fr-FR" altLang="fr-FR" sz="2400" u="sng" smtClean="0"/>
              <a:t>Points de vigilance </a:t>
            </a:r>
            <a:r>
              <a:rPr lang="fr-FR" altLang="fr-FR" sz="2400" smtClean="0"/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smtClean="0"/>
              <a:t>Origine de la ressource  (cultures dédiées à limiter)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smtClean="0"/>
              <a:t>Garanties sur approvisionnement et débouchés </a:t>
            </a:r>
            <a:endParaRPr lang="fr-FR" altLang="fr-FR" sz="100" u="sng" smtClean="0"/>
          </a:p>
          <a:p>
            <a:pPr>
              <a:buFont typeface="Arial" panose="020B0604020202020204" pitchFamily="34" charset="0"/>
              <a:buNone/>
            </a:pPr>
            <a:endParaRPr lang="fr-FR" altLang="fr-FR" sz="2400" u="sng" smtClean="0"/>
          </a:p>
          <a:p>
            <a:pPr>
              <a:buFont typeface="Arial" panose="020B0604020202020204" pitchFamily="34" charset="0"/>
              <a:buNone/>
            </a:pPr>
            <a:r>
              <a:rPr lang="fr-FR" altLang="fr-FR" sz="2400" u="sng" smtClean="0"/>
              <a:t>Solutions</a:t>
            </a:r>
            <a:r>
              <a:rPr lang="fr-FR" altLang="fr-FR" sz="2400" smtClean="0"/>
              <a:t> 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smtClean="0"/>
              <a:t>Contrat avec producteurs + chartes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smtClean="0"/>
              <a:t>Diversification usages du biogaz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fr-FR" sz="2400" smtClean="0"/>
              <a:t>Promotion bio GNV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r-FR" altLang="fr-FR" sz="2400" smtClean="0"/>
          </a:p>
          <a:p>
            <a:endParaRPr lang="fr-FR" altLang="fr-FR" sz="240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BB53CE-9A27-4B27-9910-235653284EE0}" type="slidenum">
              <a:rPr lang="en-GB" altLang="en-US">
                <a:solidFill>
                  <a:srgbClr val="898989"/>
                </a:solidFill>
              </a:rPr>
              <a:pPr eaLnBrk="1" hangingPunct="1"/>
              <a:t>9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2253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3413125"/>
            <a:ext cx="5507037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256569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362</Words>
  <Application>Microsoft Office PowerPoint</Application>
  <PresentationFormat>Widescreen</PresentationFormat>
  <Paragraphs>134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Office Theme</vt:lpstr>
      <vt:lpstr>UNE PRODUCTION ENERGETIQUE LOCALE  </vt:lpstr>
      <vt:lpstr>UNE PRODUCTION ENERGETIQUE LOCALE</vt:lpstr>
      <vt:lpstr>UNE PRODUCTION ENERGETIQUE LOCALE en SUD MAYENNE</vt:lpstr>
      <vt:lpstr>1. Le BOIS : ressource très présente</vt:lpstr>
      <vt:lpstr>Chaufferie bois plaquette Château Gontier:</vt:lpstr>
      <vt:lpstr>Chaufferie bois plaquette Château Gontier:</vt:lpstr>
      <vt:lpstr>2. La METHANISATION : un potentiel certain </vt:lpstr>
      <vt:lpstr>Unité de méthanisation Château Gontier :</vt:lpstr>
      <vt:lpstr>Unité de méthanisation Château Gontier:</vt:lpstr>
      <vt:lpstr>3. EOLIEN : projets à concrétiser</vt:lpstr>
      <vt:lpstr>4. SOLAIRE : photovoltaïque et thermique à valoriser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Frome Town Hall –                  Logos of the range of organisations who will based there                 (PAC, CAB, Open storytellers, FF, FTC) The two theatres Pop up shops Fair Frome   Health connectors (if a picture available)</dc:title>
  <dc:creator>Kate Hellard</dc:creator>
  <cp:lastModifiedBy>Anna Francis</cp:lastModifiedBy>
  <cp:revision>115</cp:revision>
  <cp:lastPrinted>2015-10-14T15:26:02Z</cp:lastPrinted>
  <dcterms:created xsi:type="dcterms:W3CDTF">2015-08-19T09:54:42Z</dcterms:created>
  <dcterms:modified xsi:type="dcterms:W3CDTF">2016-02-23T16:38:43Z</dcterms:modified>
</cp:coreProperties>
</file>