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0"/>
  </p:notesMasterIdLst>
  <p:sldIdLst>
    <p:sldId id="261" r:id="rId2"/>
    <p:sldId id="325" r:id="rId3"/>
    <p:sldId id="321" r:id="rId4"/>
    <p:sldId id="287" r:id="rId5"/>
    <p:sldId id="306" r:id="rId6"/>
    <p:sldId id="307" r:id="rId7"/>
    <p:sldId id="304" r:id="rId8"/>
    <p:sldId id="326" r:id="rId9"/>
    <p:sldId id="316" r:id="rId10"/>
    <p:sldId id="315" r:id="rId11"/>
    <p:sldId id="312" r:id="rId12"/>
    <p:sldId id="303" r:id="rId13"/>
    <p:sldId id="328" r:id="rId14"/>
    <p:sldId id="329" r:id="rId15"/>
    <p:sldId id="330" r:id="rId16"/>
    <p:sldId id="319" r:id="rId17"/>
    <p:sldId id="323" r:id="rId18"/>
    <p:sldId id="322" r:id="rId19"/>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45000"/>
      <a:buFont typeface="Wingdings" pitchFamily="2" charset="2"/>
      <a:defRPr sz="2400" kern="1200">
        <a:solidFill>
          <a:schemeClr val="tx1"/>
        </a:solidFill>
        <a:latin typeface="Arial" pitchFamily="34" charset="0"/>
        <a:ea typeface="ヒラギノ角ゴ Pro W3" pitchFamily="-128" charset="-128"/>
        <a:cs typeface="+mn-cs"/>
      </a:defRPr>
    </a:lvl1pPr>
    <a:lvl2pPr marL="431800" indent="-215900" algn="l" defTabSz="449263" rtl="0" fontAlgn="base" hangingPunct="0">
      <a:lnSpc>
        <a:spcPct val="93000"/>
      </a:lnSpc>
      <a:spcBef>
        <a:spcPct val="0"/>
      </a:spcBef>
      <a:spcAft>
        <a:spcPct val="0"/>
      </a:spcAft>
      <a:buClr>
        <a:srgbClr val="000000"/>
      </a:buClr>
      <a:buSzPct val="45000"/>
      <a:buFont typeface="Wingdings" pitchFamily="2" charset="2"/>
      <a:defRPr sz="2400" kern="1200">
        <a:solidFill>
          <a:schemeClr val="tx1"/>
        </a:solidFill>
        <a:latin typeface="Arial" pitchFamily="34" charset="0"/>
        <a:ea typeface="ヒラギノ角ゴ Pro W3" pitchFamily="-128" charset="-128"/>
        <a:cs typeface="+mn-cs"/>
      </a:defRPr>
    </a:lvl2pPr>
    <a:lvl3pPr marL="647700" indent="-215900" algn="l" defTabSz="449263" rtl="0" fontAlgn="base" hangingPunct="0">
      <a:lnSpc>
        <a:spcPct val="93000"/>
      </a:lnSpc>
      <a:spcBef>
        <a:spcPct val="0"/>
      </a:spcBef>
      <a:spcAft>
        <a:spcPct val="0"/>
      </a:spcAft>
      <a:buClr>
        <a:srgbClr val="000000"/>
      </a:buClr>
      <a:buSzPct val="45000"/>
      <a:buFont typeface="Wingdings" pitchFamily="2" charset="2"/>
      <a:defRPr sz="2400" kern="1200">
        <a:solidFill>
          <a:schemeClr val="tx1"/>
        </a:solidFill>
        <a:latin typeface="Arial" pitchFamily="34" charset="0"/>
        <a:ea typeface="ヒラギノ角ゴ Pro W3" pitchFamily="-128" charset="-128"/>
        <a:cs typeface="+mn-cs"/>
      </a:defRPr>
    </a:lvl3pPr>
    <a:lvl4pPr marL="863600" indent="-215900" algn="l" defTabSz="449263" rtl="0" fontAlgn="base" hangingPunct="0">
      <a:lnSpc>
        <a:spcPct val="93000"/>
      </a:lnSpc>
      <a:spcBef>
        <a:spcPct val="0"/>
      </a:spcBef>
      <a:spcAft>
        <a:spcPct val="0"/>
      </a:spcAft>
      <a:buClr>
        <a:srgbClr val="000000"/>
      </a:buClr>
      <a:buSzPct val="45000"/>
      <a:buFont typeface="Wingdings" pitchFamily="2" charset="2"/>
      <a:defRPr sz="2400" kern="1200">
        <a:solidFill>
          <a:schemeClr val="tx1"/>
        </a:solidFill>
        <a:latin typeface="Arial" pitchFamily="34" charset="0"/>
        <a:ea typeface="ヒラギノ角ゴ Pro W3" pitchFamily="-128" charset="-128"/>
        <a:cs typeface="+mn-cs"/>
      </a:defRPr>
    </a:lvl4pPr>
    <a:lvl5pPr marL="1079500" indent="-215900" algn="l" defTabSz="449263" rtl="0" fontAlgn="base" hangingPunct="0">
      <a:lnSpc>
        <a:spcPct val="93000"/>
      </a:lnSpc>
      <a:spcBef>
        <a:spcPct val="0"/>
      </a:spcBef>
      <a:spcAft>
        <a:spcPct val="0"/>
      </a:spcAft>
      <a:buClr>
        <a:srgbClr val="000000"/>
      </a:buClr>
      <a:buSzPct val="45000"/>
      <a:buFont typeface="Wingdings" pitchFamily="2" charset="2"/>
      <a:defRPr sz="2400" kern="1200">
        <a:solidFill>
          <a:schemeClr val="tx1"/>
        </a:solidFill>
        <a:latin typeface="Arial" pitchFamily="34" charset="0"/>
        <a:ea typeface="ヒラギノ角ゴ Pro W3" pitchFamily="-128"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128"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128"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128"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12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5" autoAdjust="0"/>
    <p:restoredTop sz="96803" autoAdjust="0"/>
  </p:normalViewPr>
  <p:slideViewPr>
    <p:cSldViewPr>
      <p:cViewPr varScale="1">
        <p:scale>
          <a:sx n="64" d="100"/>
          <a:sy n="64" d="100"/>
        </p:scale>
        <p:origin x="1380" y="66"/>
      </p:cViewPr>
      <p:guideLst>
        <p:guide orient="horz" pos="2160"/>
        <p:guide pos="2880"/>
      </p:guideLst>
    </p:cSldViewPr>
  </p:slideViewPr>
  <p:outlineViewPr>
    <p:cViewPr varScale="1">
      <p:scale>
        <a:sx n="75" d="100"/>
        <a:sy n="75" d="100"/>
      </p:scale>
      <p:origin x="462" y="9294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p:cNvSpPr>
          <p:nvPr>
            <p:ph type="sldImg"/>
          </p:nvPr>
        </p:nvSpPr>
        <p:spPr bwMode="auto">
          <a:xfrm>
            <a:off x="1312863" y="1027113"/>
            <a:ext cx="4932362" cy="369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050" name="Rectangle 2"/>
          <p:cNvSpPr>
            <a:spLocks noGrp="1" noChangeArrowheads="1"/>
          </p:cNvSpPr>
          <p:nvPr>
            <p:ph type="body"/>
          </p:nvPr>
        </p:nvSpPr>
        <p:spPr bwMode="auto">
          <a:xfrm>
            <a:off x="1169988" y="5086350"/>
            <a:ext cx="5224462"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126177817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ヒラギノ角ゴ Pro W3" charset="0"/>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ヒラギノ角ゴ Pro W3"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ヒラギノ角ゴ Pro W3"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ヒラギノ角ゴ Pro W3"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smtClean="0">
                <a:solidFill>
                  <a:srgbClr val="002060"/>
                </a:solidFill>
              </a:rPr>
              <a:t>District Heating Phase 1 - (being developed)</a:t>
            </a:r>
          </a:p>
          <a:p>
            <a:pPr lvl="1"/>
            <a:r>
              <a:rPr lang="en-GB" sz="2400" i="1" dirty="0" smtClean="0">
                <a:solidFill>
                  <a:srgbClr val="002060"/>
                </a:solidFill>
              </a:rPr>
              <a:t>City Centre Part 1 – CABOT Ward</a:t>
            </a:r>
            <a:endParaRPr lang="en-GB" sz="2400" dirty="0" smtClean="0">
              <a:solidFill>
                <a:srgbClr val="002060"/>
              </a:solidFill>
            </a:endParaRPr>
          </a:p>
          <a:p>
            <a:pPr lvl="1"/>
            <a:r>
              <a:rPr lang="en-GB" sz="2400" i="1" dirty="0" smtClean="0">
                <a:solidFill>
                  <a:srgbClr val="002060"/>
                </a:solidFill>
              </a:rPr>
              <a:t>Temple – LAWRENCE HILL Ward</a:t>
            </a:r>
            <a:endParaRPr lang="en-GB" sz="2400" dirty="0" smtClean="0">
              <a:solidFill>
                <a:srgbClr val="002060"/>
              </a:solidFill>
            </a:endParaRPr>
          </a:p>
          <a:p>
            <a:pPr lvl="1"/>
            <a:r>
              <a:rPr lang="en-GB" sz="2400" i="1" dirty="0" smtClean="0">
                <a:solidFill>
                  <a:srgbClr val="002060"/>
                </a:solidFill>
              </a:rPr>
              <a:t>Rowan – WHITCHURCH PARK Ward </a:t>
            </a:r>
            <a:endParaRPr lang="en-GB" sz="2400" dirty="0" smtClean="0">
              <a:solidFill>
                <a:srgbClr val="002060"/>
              </a:solidFill>
            </a:endParaRPr>
          </a:p>
          <a:p>
            <a:r>
              <a:rPr lang="en-GB" sz="2400" dirty="0" smtClean="0">
                <a:solidFill>
                  <a:srgbClr val="002060"/>
                </a:solidFill>
              </a:rPr>
              <a:t>District Heating Phase 2 – (potential)</a:t>
            </a:r>
          </a:p>
          <a:p>
            <a:pPr lvl="1"/>
            <a:r>
              <a:rPr lang="en-GB" sz="2400" i="1" dirty="0" smtClean="0">
                <a:solidFill>
                  <a:srgbClr val="002060"/>
                </a:solidFill>
              </a:rPr>
              <a:t>City Centre Part 2 – CABOT Ward</a:t>
            </a:r>
            <a:endParaRPr lang="en-GB" sz="2400" dirty="0" smtClean="0">
              <a:solidFill>
                <a:srgbClr val="002060"/>
              </a:solidFill>
            </a:endParaRPr>
          </a:p>
          <a:p>
            <a:r>
              <a:rPr lang="en-GB" sz="2400" dirty="0" err="1" smtClean="0">
                <a:solidFill>
                  <a:srgbClr val="002060"/>
                </a:solidFill>
              </a:rPr>
              <a:t>Avonmouth</a:t>
            </a:r>
            <a:r>
              <a:rPr lang="en-GB" sz="2400" dirty="0" smtClean="0">
                <a:solidFill>
                  <a:srgbClr val="002060"/>
                </a:solidFill>
              </a:rPr>
              <a:t> district heating investigation collaboration with South Gloucestershire Council, </a:t>
            </a:r>
            <a:r>
              <a:rPr lang="en-GB" sz="2400" dirty="0" err="1" smtClean="0">
                <a:solidFill>
                  <a:srgbClr val="002060"/>
                </a:solidFill>
              </a:rPr>
              <a:t>Sita</a:t>
            </a:r>
            <a:r>
              <a:rPr lang="en-GB" sz="2400" dirty="0" smtClean="0">
                <a:solidFill>
                  <a:srgbClr val="002060"/>
                </a:solidFill>
              </a:rPr>
              <a:t> and 6 West London authorities / looking at an </a:t>
            </a:r>
            <a:r>
              <a:rPr lang="en-GB" sz="2400" dirty="0" err="1" smtClean="0">
                <a:solidFill>
                  <a:srgbClr val="002060"/>
                </a:solidFill>
              </a:rPr>
              <a:t>Avonmouth</a:t>
            </a:r>
            <a:r>
              <a:rPr lang="en-GB" sz="2400" dirty="0" smtClean="0">
                <a:solidFill>
                  <a:srgbClr val="002060"/>
                </a:solidFill>
              </a:rPr>
              <a:t> network and potential to pipe heat into Bristol Centre.</a:t>
            </a:r>
          </a:p>
          <a:p>
            <a:r>
              <a:rPr lang="en-GB" sz="2400" dirty="0" smtClean="0">
                <a:solidFill>
                  <a:srgbClr val="002060"/>
                </a:solidFill>
              </a:rPr>
              <a:t>Blaise Wood fuel station in liaison with Neighbourhoods</a:t>
            </a:r>
          </a:p>
          <a:p>
            <a:r>
              <a:rPr lang="en-GB" sz="2400" dirty="0" err="1" smtClean="0">
                <a:solidFill>
                  <a:srgbClr val="002060"/>
                </a:solidFill>
              </a:rPr>
              <a:t>Horfield</a:t>
            </a:r>
            <a:r>
              <a:rPr lang="en-GB" sz="2400" dirty="0" smtClean="0">
                <a:solidFill>
                  <a:srgbClr val="002060"/>
                </a:solidFill>
              </a:rPr>
              <a:t> Leisure Centre Biomass</a:t>
            </a:r>
            <a:r>
              <a:rPr lang="en-GB" dirty="0" smtClean="0">
                <a:solidFill>
                  <a:srgbClr val="002060"/>
                </a:solidFill>
              </a:rPr>
              <a:t> </a:t>
            </a:r>
            <a:r>
              <a:rPr lang="en-GB" sz="2400" dirty="0" smtClean="0">
                <a:solidFill>
                  <a:srgbClr val="002060"/>
                </a:solidFill>
              </a:rPr>
              <a:t>Boiler.</a:t>
            </a:r>
          </a:p>
          <a:p>
            <a:endParaRPr lang="en-GB" dirty="0"/>
          </a:p>
        </p:txBody>
      </p:sp>
    </p:spTree>
    <p:extLst>
      <p:ext uri="{BB962C8B-B14F-4D97-AF65-F5344CB8AC3E}">
        <p14:creationId xmlns:p14="http://schemas.microsoft.com/office/powerpoint/2010/main" val="7977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9861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Bristol City Council has created a show home in Easton so that people can see first hand how you can make your older home warmer with energy saving insulation and other measures. </a:t>
            </a:r>
          </a:p>
          <a:p>
            <a:endParaRPr lang="en-GB" dirty="0" smtClean="0"/>
          </a:p>
          <a:p>
            <a:r>
              <a:rPr lang="en-GB" dirty="0" smtClean="0"/>
              <a:t>The measures include: under floor insulations throughout the ground floor, double-glazed</a:t>
            </a:r>
            <a:r>
              <a:rPr lang="en-GB" baseline="0" dirty="0" smtClean="0"/>
              <a:t> windows, internal wall insulation in the kitchen and bathroom, draught-proofing, etc. </a:t>
            </a:r>
          </a:p>
          <a:p>
            <a:endParaRPr lang="en-GB" baseline="0" dirty="0" smtClean="0"/>
          </a:p>
          <a:p>
            <a:r>
              <a:rPr lang="en-GB" dirty="0" smtClean="0"/>
              <a:t>Our community partners, Easton Energy Group, are managing the property and will be there to explain the different measures available, show you samples and help you register for our initiative. They will also be hosting other activities such as knit and natter sessions and hosting the travelling seamstress who will help you make your own draught-proofing sausage dog as a cheap and simple way to keep those draughts at bay and make your home warmer to live in. </a:t>
            </a:r>
          </a:p>
          <a:p>
            <a:endParaRPr lang="en-GB" dirty="0" smtClean="0"/>
          </a:p>
          <a:p>
            <a:r>
              <a:rPr lang="en-GB" dirty="0" smtClean="0"/>
              <a:t>It has been recently been painted by a local business, </a:t>
            </a:r>
            <a:r>
              <a:rPr lang="en-GB" dirty="0" err="1" smtClean="0"/>
              <a:t>Paintsmith</a:t>
            </a:r>
            <a:r>
              <a:rPr lang="en-GB" dirty="0" smtClean="0"/>
              <a:t>.</a:t>
            </a:r>
            <a:r>
              <a:rPr lang="en-GB" baseline="0" dirty="0" smtClean="0"/>
              <a:t> </a:t>
            </a:r>
            <a:endParaRPr lang="en-GB" dirty="0"/>
          </a:p>
        </p:txBody>
      </p:sp>
      <p:sp>
        <p:nvSpPr>
          <p:cNvPr id="4" name="Slide Number Placeholder 3"/>
          <p:cNvSpPr>
            <a:spLocks noGrp="1"/>
          </p:cNvSpPr>
          <p:nvPr>
            <p:ph type="sldNum" sz="quarter" idx="10"/>
          </p:nvPr>
        </p:nvSpPr>
        <p:spPr>
          <a:xfrm>
            <a:off x="4282067" y="10155367"/>
            <a:ext cx="3275859" cy="534591"/>
          </a:xfrm>
          <a:prstGeom prst="rect">
            <a:avLst/>
          </a:prstGeom>
        </p:spPr>
        <p:txBody>
          <a:bodyPr lIns="104287" tIns="52144" rIns="104287" bIns="52144"/>
          <a:lstStyle/>
          <a:p>
            <a:fld id="{892E1897-7305-46EB-8C2E-B3F950092BD7}" type="slidenum">
              <a:rPr lang="en-GB" smtClean="0"/>
              <a:t>11</a:t>
            </a:fld>
            <a:endParaRPr lang="en-GB"/>
          </a:p>
        </p:txBody>
      </p:sp>
    </p:spTree>
    <p:extLst>
      <p:ext uri="{BB962C8B-B14F-4D97-AF65-F5344CB8AC3E}">
        <p14:creationId xmlns:p14="http://schemas.microsoft.com/office/powerpoint/2010/main" val="35528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dirty="0" smtClean="0"/>
              <a:t>How does this compare with what you thought about the Energy Service?</a:t>
            </a:r>
          </a:p>
          <a:p>
            <a:endParaRPr lang="en-GB" dirty="0"/>
          </a:p>
        </p:txBody>
      </p:sp>
    </p:spTree>
    <p:extLst>
      <p:ext uri="{BB962C8B-B14F-4D97-AF65-F5344CB8AC3E}">
        <p14:creationId xmlns:p14="http://schemas.microsoft.com/office/powerpoint/2010/main" val="228721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dirty="0" smtClean="0"/>
              <a:t>How does this compare with what you thought about the Energy Service?</a:t>
            </a:r>
          </a:p>
          <a:p>
            <a:endParaRPr lang="en-GB" dirty="0"/>
          </a:p>
        </p:txBody>
      </p:sp>
    </p:spTree>
    <p:extLst>
      <p:ext uri="{BB962C8B-B14F-4D97-AF65-F5344CB8AC3E}">
        <p14:creationId xmlns:p14="http://schemas.microsoft.com/office/powerpoint/2010/main" val="2287218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GB" dirty="0" smtClean="0"/>
              <a:t>How does this compare with what you thought about the Energy Service?</a:t>
            </a:r>
          </a:p>
          <a:p>
            <a:endParaRPr lang="en-GB" dirty="0"/>
          </a:p>
        </p:txBody>
      </p:sp>
    </p:spTree>
    <p:extLst>
      <p:ext uri="{BB962C8B-B14F-4D97-AF65-F5344CB8AC3E}">
        <p14:creationId xmlns:p14="http://schemas.microsoft.com/office/powerpoint/2010/main" val="228721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GB"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3185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11284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8213" y="269875"/>
            <a:ext cx="2249487" cy="620871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539750" y="269875"/>
            <a:ext cx="6596063" cy="620871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91492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63729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75431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539750" y="1260475"/>
            <a:ext cx="4422775" cy="5218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114925" y="1260475"/>
            <a:ext cx="4422775" cy="5218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943564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46273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80781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27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16536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431706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39750" y="269875"/>
            <a:ext cx="8997950"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539750" y="1260475"/>
            <a:ext cx="8997950" cy="5218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AutoShape 3"/>
          <p:cNvSpPr>
            <a:spLocks noChangeArrowheads="1"/>
          </p:cNvSpPr>
          <p:nvPr/>
        </p:nvSpPr>
        <p:spPr bwMode="auto">
          <a:xfrm>
            <a:off x="0" y="0"/>
            <a:ext cx="539750" cy="539750"/>
          </a:xfrm>
          <a:prstGeom prst="roundRect">
            <a:avLst>
              <a:gd name="adj" fmla="val 292"/>
            </a:avLst>
          </a:prstGeom>
          <a:solidFill>
            <a:srgbClr val="CE1126"/>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Wingdings" charset="0"/>
              <a:buNone/>
              <a:defRPr/>
            </a:pPr>
            <a:endParaRPr lang="en-US">
              <a:latin typeface="Arial" charset="0"/>
              <a:ea typeface="ヒラギノ角ゴ Pro W3" charset="0"/>
            </a:endParaRPr>
          </a:p>
        </p:txBody>
      </p:sp>
      <p:sp>
        <p:nvSpPr>
          <p:cNvPr id="1028" name="AutoShape 4"/>
          <p:cNvSpPr>
            <a:spLocks noChangeArrowheads="1"/>
          </p:cNvSpPr>
          <p:nvPr/>
        </p:nvSpPr>
        <p:spPr bwMode="auto">
          <a:xfrm>
            <a:off x="900113" y="6659563"/>
            <a:ext cx="6119812" cy="360362"/>
          </a:xfrm>
          <a:prstGeom prst="roundRect">
            <a:avLst>
              <a:gd name="adj" fmla="val 44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Wingdings" charset="0"/>
              <a:buNone/>
              <a:defRPr/>
            </a:pPr>
            <a:endParaRPr lang="en-US">
              <a:latin typeface="Arial" charset="0"/>
              <a:ea typeface="ヒラギノ角ゴ Pro W3" charset="0"/>
            </a:endParaRPr>
          </a:p>
        </p:txBody>
      </p:sp>
      <p:pic>
        <p:nvPicPr>
          <p:cNvPr id="1033" name="Picture 1" descr="BCC and Bristol 2015 Medium Logo_SMALL.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96075" y="6516688"/>
            <a:ext cx="302895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399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p:titleStyle>
    <p:bodyStyle>
      <a:lvl1pPr marL="431800" indent="-323850" algn="l" defTabSz="449263" rtl="0" eaLnBrk="0" fontAlgn="base" hangingPunct="0">
        <a:lnSpc>
          <a:spcPct val="93000"/>
        </a:lnSpc>
        <a:spcBef>
          <a:spcPct val="0"/>
        </a:spcBef>
        <a:spcAft>
          <a:spcPts val="1413"/>
        </a:spcAft>
        <a:buClr>
          <a:srgbClr val="000000"/>
        </a:buClr>
        <a:buSzPct val="45000"/>
        <a:buFont typeface="Wingdings" pitchFamily="2" charset="2"/>
        <a:buChar char=""/>
        <a:defRPr sz="3200">
          <a:solidFill>
            <a:srgbClr val="000000"/>
          </a:solidFill>
          <a:latin typeface="+mn-lt"/>
          <a:ea typeface="+mn-ea"/>
          <a:cs typeface="+mn-cs"/>
        </a:defRPr>
      </a:lvl1pPr>
      <a:lvl2pPr marL="863600" indent="-287338" algn="l" defTabSz="449263" rtl="0" eaLnBrk="0" fontAlgn="base" hangingPunct="0">
        <a:lnSpc>
          <a:spcPct val="93000"/>
        </a:lnSpc>
        <a:spcBef>
          <a:spcPct val="0"/>
        </a:spcBef>
        <a:spcAft>
          <a:spcPts val="1138"/>
        </a:spcAft>
        <a:buClr>
          <a:srgbClr val="000000"/>
        </a:buClr>
        <a:buSzPct val="75000"/>
        <a:buFont typeface="Symbol" pitchFamily="18" charset="2"/>
        <a:buChar char=""/>
        <a:defRPr sz="2800">
          <a:solidFill>
            <a:srgbClr val="000000"/>
          </a:solidFill>
          <a:latin typeface="+mn-lt"/>
          <a:ea typeface="Arial Unicode MS" charset="0"/>
          <a:cs typeface="+mn-cs"/>
        </a:defRPr>
      </a:lvl2pPr>
      <a:lvl3pPr marL="1295400" indent="-215900" algn="l" defTabSz="449263" rtl="0" eaLnBrk="0" fontAlgn="base" hangingPunct="0">
        <a:lnSpc>
          <a:spcPct val="93000"/>
        </a:lnSpc>
        <a:spcBef>
          <a:spcPct val="0"/>
        </a:spcBef>
        <a:spcAft>
          <a:spcPts val="850"/>
        </a:spcAft>
        <a:buClr>
          <a:srgbClr val="000000"/>
        </a:buClr>
        <a:buSzPct val="45000"/>
        <a:buFont typeface="Wingdings" pitchFamily="2" charset="2"/>
        <a:buChar char=""/>
        <a:defRPr sz="2400">
          <a:solidFill>
            <a:srgbClr val="000000"/>
          </a:solidFill>
          <a:latin typeface="+mn-lt"/>
          <a:ea typeface="Arial Unicode MS" charset="0"/>
          <a:cs typeface="+mn-cs"/>
        </a:defRPr>
      </a:lvl3pPr>
      <a:lvl4pPr marL="1727200" indent="-215900" algn="l" defTabSz="449263" rtl="0" eaLnBrk="0" fontAlgn="base" hangingPunct="0">
        <a:lnSpc>
          <a:spcPct val="93000"/>
        </a:lnSpc>
        <a:spcBef>
          <a:spcPct val="0"/>
        </a:spcBef>
        <a:spcAft>
          <a:spcPts val="575"/>
        </a:spcAft>
        <a:buClr>
          <a:srgbClr val="000000"/>
        </a:buClr>
        <a:buSzPct val="75000"/>
        <a:buFont typeface="Symbol" pitchFamily="18" charset="2"/>
        <a:buChar char=""/>
        <a:defRPr sz="2000">
          <a:solidFill>
            <a:srgbClr val="000000"/>
          </a:solidFill>
          <a:latin typeface="+mn-lt"/>
          <a:ea typeface="Arial Unicode MS" charset="0"/>
          <a:cs typeface="+mn-cs"/>
        </a:defRPr>
      </a:lvl4pPr>
      <a:lvl5pPr marL="2159000" indent="-215900" algn="l" defTabSz="449263" rtl="0" eaLnBrk="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ea typeface="Arial Unicode MS" charset="0"/>
          <a:cs typeface="+mn-cs"/>
        </a:defRPr>
      </a:lvl5pPr>
      <a:lvl6pPr marL="2616200" indent="-215900" algn="l" defTabSz="449263" rtl="0" fontAlgn="base" hangingPunct="0">
        <a:lnSpc>
          <a:spcPct val="93000"/>
        </a:lnSpc>
        <a:spcBef>
          <a:spcPct val="0"/>
        </a:spcBef>
        <a:spcAft>
          <a:spcPts val="288"/>
        </a:spcAft>
        <a:buClr>
          <a:srgbClr val="000000"/>
        </a:buClr>
        <a:buSzPct val="45000"/>
        <a:buFont typeface="Wingdings" charset="0"/>
        <a:buChar char=""/>
        <a:defRPr sz="2000">
          <a:solidFill>
            <a:srgbClr val="000000"/>
          </a:solidFill>
          <a:latin typeface="+mn-lt"/>
          <a:ea typeface="Arial Unicode MS" charset="0"/>
          <a:cs typeface="+mn-cs"/>
        </a:defRPr>
      </a:lvl6pPr>
      <a:lvl7pPr marL="3073400" indent="-215900" algn="l" defTabSz="449263" rtl="0" fontAlgn="base" hangingPunct="0">
        <a:lnSpc>
          <a:spcPct val="93000"/>
        </a:lnSpc>
        <a:spcBef>
          <a:spcPct val="0"/>
        </a:spcBef>
        <a:spcAft>
          <a:spcPts val="288"/>
        </a:spcAft>
        <a:buClr>
          <a:srgbClr val="000000"/>
        </a:buClr>
        <a:buSzPct val="45000"/>
        <a:buFont typeface="Wingdings" charset="0"/>
        <a:buChar char=""/>
        <a:defRPr sz="2000">
          <a:solidFill>
            <a:srgbClr val="000000"/>
          </a:solidFill>
          <a:latin typeface="+mn-lt"/>
          <a:ea typeface="Arial Unicode MS" charset="0"/>
          <a:cs typeface="+mn-cs"/>
        </a:defRPr>
      </a:lvl7pPr>
      <a:lvl8pPr marL="3530600" indent="-215900" algn="l" defTabSz="449263" rtl="0" fontAlgn="base" hangingPunct="0">
        <a:lnSpc>
          <a:spcPct val="93000"/>
        </a:lnSpc>
        <a:spcBef>
          <a:spcPct val="0"/>
        </a:spcBef>
        <a:spcAft>
          <a:spcPts val="288"/>
        </a:spcAft>
        <a:buClr>
          <a:srgbClr val="000000"/>
        </a:buClr>
        <a:buSzPct val="45000"/>
        <a:buFont typeface="Wingdings" charset="0"/>
        <a:buChar char=""/>
        <a:defRPr sz="2000">
          <a:solidFill>
            <a:srgbClr val="000000"/>
          </a:solidFill>
          <a:latin typeface="+mn-lt"/>
          <a:ea typeface="Arial Unicode MS" charset="0"/>
          <a:cs typeface="+mn-cs"/>
        </a:defRPr>
      </a:lvl8pPr>
      <a:lvl9pPr marL="3987800" indent="-215900" algn="l" defTabSz="449263" rtl="0" fontAlgn="base" hangingPunct="0">
        <a:lnSpc>
          <a:spcPct val="93000"/>
        </a:lnSpc>
        <a:spcBef>
          <a:spcPct val="0"/>
        </a:spcBef>
        <a:spcAft>
          <a:spcPts val="288"/>
        </a:spcAft>
        <a:buClr>
          <a:srgbClr val="000000"/>
        </a:buClr>
        <a:buSzPct val="45000"/>
        <a:buFont typeface="Wingdings" charset="0"/>
        <a:buChar char=""/>
        <a:defRPr sz="2000">
          <a:solidFill>
            <a:srgbClr val="000000"/>
          </a:solidFill>
          <a:latin typeface="+mn-lt"/>
          <a:ea typeface="Arial Unicode MS"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ved=0CAcQjRw&amp;url=http://www.telegraph.co.uk/finance/personalfinance/energy-bills/&amp;ei=Oqj5VIL_MMPjO8vHgBA&amp;bvm=bv.87611401,d.ZWU&amp;psig=AFQjCNFDx7jgMfVTyKuuzOO0jx6KV2Gdmg&amp;ust=142573405999228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ved=0CAcQjRw&amp;url=http://www.telegraph.co.uk/finance/personalfinance/energy-bills/&amp;ei=Oqj5VIL_MMPjO8vHgBA&amp;bvm=bv.87611401,d.ZWU&amp;psig=AFQjCNFDx7jgMfVTyKuuzOO0jx6KV2Gdmg&amp;ust=142573405999228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ved=0CAcQjRw&amp;url=http://www.telegraph.co.uk/finance/personalfinance/energy-bills/&amp;ei=Oqj5VIL_MMPjO8vHgBA&amp;bvm=bv.87611401,d.ZWU&amp;psig=AFQjCNFDx7jgMfVTyKuuzOO0jx6KV2Gdmg&amp;ust=142573405999228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bristol-energy.co.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www.google.co.uk/url?sa=i&amp;rct=j&amp;q=&amp;esrc=s&amp;frm=1&amp;source=images&amp;cd=&amp;cad=rja&amp;uact=8&amp;ved=0CAcQjRw&amp;url=http://bmicilib.tumblr.com/&amp;ei=EebUVPfJAcbqUoChgaAF&amp;bvm=bv.85464276,d.d24&amp;psig=AFQjCNHkEcodiPQcl-tSp6z9dsm9sArIpA&amp;ust=1423325049432386" TargetMode="External"/><Relationship Id="rId7" Type="http://schemas.openxmlformats.org/officeDocument/2006/relationships/hyperlink" Target="http://www.google.co.uk/url?sa=i&amp;rct=j&amp;q=&amp;esrc=s&amp;frm=1&amp;source=images&amp;cd=&amp;cad=rja&amp;uact=8&amp;ved=0CAcQjRw&amp;url=http://www.stevelefevre.co.uk/blog.html&amp;ei=_uTUVJCcA4T7UNyzg6AD&amp;bvm=bv.85464276,d.d24&amp;psig=AFQjCNEK5bRqewnwwTKxR9mpW1BI9kfa2g&amp;ust=1423324788165207"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www.google.co.uk/url?sa=i&amp;rct=j&amp;q=&amp;esrc=s&amp;frm=1&amp;source=images&amp;cd=&amp;cad=rja&amp;uact=8&amp;ved=0CAcQjRw&amp;url=http://www.chooseyourevent.co.uk/profile/bristol-city-museum-and-art-gallery/6505&amp;ei=xOXUVKaLAsryUL71gcAI&amp;bvm=bv.85464276,d.d24&amp;psig=AFQjCNHHvDY2f_JtdmmjJ8kwO3i64k3a5Q&amp;ust=1423324982587352" TargetMode="External"/><Relationship Id="rId4" Type="http://schemas.openxmlformats.org/officeDocument/2006/relationships/image" Target="../media/image10.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15"/>
          <p:cNvSpPr>
            <a:spLocks noChangeArrowheads="1"/>
          </p:cNvSpPr>
          <p:nvPr/>
        </p:nvSpPr>
        <p:spPr bwMode="auto">
          <a:xfrm>
            <a:off x="1391338" y="1946926"/>
            <a:ext cx="7297952" cy="2060949"/>
          </a:xfrm>
          <a:prstGeom prst="roundRect">
            <a:avLst>
              <a:gd name="adj" fmla="val 546"/>
            </a:avLst>
          </a:prstGeom>
          <a:solidFill>
            <a:srgbClr val="CE1126"/>
          </a:solidFill>
          <a:ln>
            <a:noFill/>
          </a:ln>
          <a:extLst/>
        </p:spPr>
        <p:txBody>
          <a:bodyPr lIns="198414" tIns="0" rIns="0" bIns="0" anchor="ctr">
            <a:spAutoFit/>
          </a:bodyPr>
          <a:lstStyle/>
          <a:p>
            <a:pPr algn="ctr">
              <a:tabLst>
                <a:tab pos="797955" algn="l"/>
                <a:tab pos="1595910" algn="l"/>
                <a:tab pos="2393865" algn="l"/>
                <a:tab pos="3191820" algn="l"/>
                <a:tab pos="3989775" algn="l"/>
                <a:tab pos="4787730" algn="l"/>
              </a:tabLst>
            </a:pPr>
            <a:r>
              <a:rPr lang="en-GB" sz="4800" b="1" dirty="0" smtClean="0">
                <a:solidFill>
                  <a:srgbClr val="FFFFFF"/>
                </a:solidFill>
                <a:latin typeface="Calibri" pitchFamily="34" charset="0"/>
              </a:rPr>
              <a:t>Bristol’s </a:t>
            </a:r>
            <a:r>
              <a:rPr lang="en-GB" sz="4800" b="1" dirty="0">
                <a:solidFill>
                  <a:srgbClr val="FFFFFF"/>
                </a:solidFill>
                <a:latin typeface="Calibri" pitchFamily="34" charset="0"/>
              </a:rPr>
              <a:t>M</a:t>
            </a:r>
            <a:r>
              <a:rPr lang="en-GB" sz="4800" b="1" dirty="0" smtClean="0">
                <a:solidFill>
                  <a:srgbClr val="FFFFFF"/>
                </a:solidFill>
                <a:latin typeface="Calibri" pitchFamily="34" charset="0"/>
              </a:rPr>
              <a:t>unicipal and </a:t>
            </a:r>
            <a:r>
              <a:rPr lang="en-GB" sz="4800" b="1" dirty="0">
                <a:solidFill>
                  <a:srgbClr val="FFFFFF"/>
                </a:solidFill>
                <a:latin typeface="Calibri" pitchFamily="34" charset="0"/>
              </a:rPr>
              <a:t>E</a:t>
            </a:r>
            <a:r>
              <a:rPr lang="en-GB" sz="4800" b="1" dirty="0" smtClean="0">
                <a:solidFill>
                  <a:srgbClr val="FFFFFF"/>
                </a:solidFill>
                <a:latin typeface="Calibri" pitchFamily="34" charset="0"/>
              </a:rPr>
              <a:t>nergy Investment Programme</a:t>
            </a:r>
          </a:p>
        </p:txBody>
      </p:sp>
    </p:spTree>
    <p:extLst>
      <p:ext uri="{BB962C8B-B14F-4D97-AF65-F5344CB8AC3E}">
        <p14:creationId xmlns:p14="http://schemas.microsoft.com/office/powerpoint/2010/main" val="3549155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562" y="0"/>
            <a:ext cx="3024063" cy="33541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 y="-5231"/>
            <a:ext cx="7061930" cy="48351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 y="4479713"/>
            <a:ext cx="3111428" cy="31114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166" y="4749367"/>
            <a:ext cx="3753723" cy="2815293"/>
          </a:xfrm>
          <a:prstGeom prst="rect">
            <a:avLst/>
          </a:prstGeom>
        </p:spPr>
      </p:pic>
      <p:pic>
        <p:nvPicPr>
          <p:cNvPr id="1026" name="Picture 2" descr="C:\Users\BRCXIA1\AppData\Local\Microsoft\Windows\Temporary Internet Files\Content.Outlook\0YAC1SCE\20150124_1003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299766" y="3791254"/>
            <a:ext cx="4320982" cy="324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14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1+#ppt_w/2"/>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0.wp.com/paulgreenphotography.com/wp-content/uploads/2015/02/2015.02-untitled-5048-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816" y="1238522"/>
            <a:ext cx="9001000" cy="50630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647824" y="31746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Show Home</a:t>
            </a:r>
          </a:p>
        </p:txBody>
      </p:sp>
    </p:spTree>
    <p:extLst>
      <p:ext uri="{BB962C8B-B14F-4D97-AF65-F5344CB8AC3E}">
        <p14:creationId xmlns:p14="http://schemas.microsoft.com/office/powerpoint/2010/main" val="1861945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47824" y="31746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Warm up Bristol</a:t>
            </a:r>
            <a:r>
              <a:rPr lang="en-GB" b="1" dirty="0">
                <a:solidFill>
                  <a:schemeClr val="bg1"/>
                </a:solidFill>
              </a:rPr>
              <a:t> </a:t>
            </a:r>
            <a:r>
              <a:rPr lang="en-GB" b="1" dirty="0" smtClean="0">
                <a:solidFill>
                  <a:schemeClr val="bg1"/>
                </a:solidFill>
              </a:rPr>
              <a:t>Progress</a:t>
            </a:r>
          </a:p>
        </p:txBody>
      </p:sp>
      <p:pic>
        <p:nvPicPr>
          <p:cNvPr id="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8664" y="2026714"/>
            <a:ext cx="3024063" cy="33541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480598" y="1763613"/>
            <a:ext cx="8520154" cy="5184576"/>
          </a:xfrm>
        </p:spPr>
        <p:txBody>
          <a:bodyPr>
            <a:normAutofit fontScale="77500" lnSpcReduction="20000"/>
          </a:bodyPr>
          <a:lstStyle/>
          <a:p>
            <a:pPr marL="107950" indent="0">
              <a:buNone/>
            </a:pPr>
            <a:r>
              <a:rPr lang="en-GB" sz="2800" b="1" dirty="0" smtClean="0">
                <a:solidFill>
                  <a:srgbClr val="002060"/>
                </a:solidFill>
              </a:rPr>
              <a:t>October 2015</a:t>
            </a:r>
            <a:r>
              <a:rPr lang="en-GB" sz="2800" b="1" dirty="0" smtClean="0"/>
              <a:t>:</a:t>
            </a:r>
            <a:endParaRPr lang="en-GB" sz="2800" b="1" dirty="0"/>
          </a:p>
          <a:p>
            <a:pPr marL="709862" lvl="1" indent="-457200">
              <a:buClr>
                <a:srgbClr val="002060"/>
              </a:buClr>
              <a:buFont typeface="Wingdings" panose="05000000000000000000" pitchFamily="2" charset="2"/>
              <a:buChar char="§"/>
            </a:pPr>
            <a:r>
              <a:rPr lang="en-GB" dirty="0">
                <a:solidFill>
                  <a:srgbClr val="002060"/>
                </a:solidFill>
              </a:rPr>
              <a:t>6,217 enquiries received </a:t>
            </a:r>
          </a:p>
          <a:p>
            <a:pPr marL="709862" lvl="1" indent="-457200">
              <a:buClr>
                <a:srgbClr val="002060"/>
              </a:buClr>
              <a:buFont typeface="Wingdings" panose="05000000000000000000" pitchFamily="2" charset="2"/>
              <a:buChar char="§"/>
            </a:pPr>
            <a:r>
              <a:rPr lang="en-GB" dirty="0">
                <a:solidFill>
                  <a:srgbClr val="002060"/>
                </a:solidFill>
              </a:rPr>
              <a:t>5,706 Green Deal Advice reports booked</a:t>
            </a:r>
          </a:p>
          <a:p>
            <a:pPr marL="709862" lvl="1" indent="-457200">
              <a:buClr>
                <a:srgbClr val="002060"/>
              </a:buClr>
              <a:buFont typeface="Wingdings" panose="05000000000000000000" pitchFamily="2" charset="2"/>
              <a:buChar char="§"/>
            </a:pPr>
            <a:r>
              <a:rPr lang="en-GB" dirty="0">
                <a:solidFill>
                  <a:srgbClr val="002060"/>
                </a:solidFill>
              </a:rPr>
              <a:t>3,102 Green Deal Advice reports completed</a:t>
            </a:r>
          </a:p>
          <a:p>
            <a:pPr marL="709862" lvl="1" indent="-457200">
              <a:buClr>
                <a:srgbClr val="002060"/>
              </a:buClr>
              <a:buFont typeface="Wingdings" panose="05000000000000000000" pitchFamily="2" charset="2"/>
              <a:buChar char="§"/>
            </a:pPr>
            <a:r>
              <a:rPr lang="fr-FR" dirty="0">
                <a:solidFill>
                  <a:srgbClr val="002060"/>
                </a:solidFill>
              </a:rPr>
              <a:t>2,201 quotes issued at £11.7m</a:t>
            </a:r>
          </a:p>
          <a:p>
            <a:pPr marL="709862" lvl="1" indent="-457200">
              <a:buClr>
                <a:srgbClr val="002060"/>
              </a:buClr>
              <a:buFont typeface="Wingdings" panose="05000000000000000000" pitchFamily="2" charset="2"/>
              <a:buChar char="§"/>
            </a:pPr>
            <a:r>
              <a:rPr lang="fr-FR" dirty="0">
                <a:solidFill>
                  <a:srgbClr val="002060"/>
                </a:solidFill>
              </a:rPr>
              <a:t>1,065 orders </a:t>
            </a:r>
            <a:r>
              <a:rPr lang="fr-FR" dirty="0" smtClean="0">
                <a:solidFill>
                  <a:srgbClr val="002060"/>
                </a:solidFill>
              </a:rPr>
              <a:t>@ £</a:t>
            </a:r>
            <a:r>
              <a:rPr lang="fr-FR" dirty="0">
                <a:solidFill>
                  <a:srgbClr val="002060"/>
                </a:solidFill>
              </a:rPr>
              <a:t>5.7m</a:t>
            </a:r>
          </a:p>
          <a:p>
            <a:pPr marL="709862" lvl="1" indent="-457200">
              <a:buClr>
                <a:srgbClr val="002060"/>
              </a:buClr>
              <a:buFont typeface="Wingdings" panose="05000000000000000000" pitchFamily="2" charset="2"/>
              <a:buChar char="§"/>
            </a:pPr>
            <a:r>
              <a:rPr lang="fr-FR" dirty="0">
                <a:solidFill>
                  <a:srgbClr val="002060"/>
                </a:solidFill>
              </a:rPr>
              <a:t>551 </a:t>
            </a:r>
            <a:r>
              <a:rPr lang="fr-FR" dirty="0" smtClean="0">
                <a:solidFill>
                  <a:srgbClr val="002060"/>
                </a:solidFill>
              </a:rPr>
              <a:t>installations @ </a:t>
            </a:r>
            <a:r>
              <a:rPr lang="fr-FR" dirty="0">
                <a:solidFill>
                  <a:srgbClr val="002060"/>
                </a:solidFill>
              </a:rPr>
              <a:t>£</a:t>
            </a:r>
            <a:r>
              <a:rPr lang="fr-FR" dirty="0" smtClean="0">
                <a:solidFill>
                  <a:srgbClr val="002060"/>
                </a:solidFill>
              </a:rPr>
              <a:t>1.9m</a:t>
            </a:r>
          </a:p>
          <a:p>
            <a:pPr marL="709862" lvl="1" indent="-457200">
              <a:buClr>
                <a:srgbClr val="002060"/>
              </a:buClr>
              <a:buFont typeface="Wingdings" panose="05000000000000000000" pitchFamily="2" charset="2"/>
              <a:buChar char="§"/>
            </a:pPr>
            <a:r>
              <a:rPr lang="fr-FR" dirty="0" smtClean="0">
                <a:solidFill>
                  <a:srgbClr val="002060"/>
                </a:solidFill>
              </a:rPr>
              <a:t>Target – </a:t>
            </a:r>
            <a:r>
              <a:rPr lang="fr-FR" dirty="0" err="1" smtClean="0">
                <a:solidFill>
                  <a:srgbClr val="002060"/>
                </a:solidFill>
              </a:rPr>
              <a:t>approx</a:t>
            </a:r>
            <a:r>
              <a:rPr lang="fr-FR" dirty="0" smtClean="0">
                <a:solidFill>
                  <a:srgbClr val="002060"/>
                </a:solidFill>
              </a:rPr>
              <a:t>. 1800</a:t>
            </a:r>
          </a:p>
          <a:p>
            <a:pPr marL="540000" lvl="1">
              <a:buClr>
                <a:srgbClr val="002060"/>
              </a:buClr>
              <a:buFont typeface="Wingdings" pitchFamily="2" charset="2"/>
              <a:buChar char="Ø"/>
            </a:pPr>
            <a:endParaRPr lang="fr-FR" b="1" dirty="0" smtClean="0">
              <a:solidFill>
                <a:srgbClr val="002060"/>
              </a:solidFill>
            </a:endParaRPr>
          </a:p>
          <a:p>
            <a:pPr marL="252662" lvl="1" indent="0">
              <a:buClr>
                <a:srgbClr val="002060"/>
              </a:buClr>
              <a:buNone/>
            </a:pPr>
            <a:r>
              <a:rPr lang="fr-FR" b="1" dirty="0" err="1" smtClean="0">
                <a:solidFill>
                  <a:srgbClr val="002060"/>
                </a:solidFill>
              </a:rPr>
              <a:t>January</a:t>
            </a:r>
            <a:r>
              <a:rPr lang="fr-FR" b="1" dirty="0" smtClean="0">
                <a:solidFill>
                  <a:srgbClr val="002060"/>
                </a:solidFill>
              </a:rPr>
              <a:t> 2016:</a:t>
            </a:r>
            <a:endParaRPr lang="fr-FR" b="1" dirty="0">
              <a:solidFill>
                <a:srgbClr val="002060"/>
              </a:solidFill>
            </a:endParaRPr>
          </a:p>
          <a:p>
            <a:pPr marL="709862" lvl="1" indent="-457200">
              <a:buClr>
                <a:srgbClr val="002060"/>
              </a:buClr>
              <a:buFont typeface="Wingdings" panose="05000000000000000000" pitchFamily="2" charset="2"/>
              <a:buChar char="§"/>
            </a:pPr>
            <a:r>
              <a:rPr lang="fr-FR" dirty="0" smtClean="0">
                <a:solidFill>
                  <a:srgbClr val="002060"/>
                </a:solidFill>
              </a:rPr>
              <a:t>All outstanding works completed</a:t>
            </a:r>
          </a:p>
          <a:p>
            <a:pPr marL="709862" lvl="1" indent="-457200">
              <a:buClr>
                <a:srgbClr val="002060"/>
              </a:buClr>
              <a:buFont typeface="Wingdings" panose="05000000000000000000" pitchFamily="2" charset="2"/>
              <a:buChar char="§"/>
            </a:pPr>
            <a:r>
              <a:rPr lang="fr-FR" dirty="0" smtClean="0">
                <a:solidFill>
                  <a:srgbClr val="002060"/>
                </a:solidFill>
              </a:rPr>
              <a:t>118 installations completed </a:t>
            </a:r>
            <a:r>
              <a:rPr lang="fr-FR" dirty="0" err="1" smtClean="0">
                <a:solidFill>
                  <a:srgbClr val="002060"/>
                </a:solidFill>
              </a:rPr>
              <a:t>since</a:t>
            </a:r>
            <a:r>
              <a:rPr lang="fr-FR" dirty="0" smtClean="0">
                <a:solidFill>
                  <a:srgbClr val="002060"/>
                </a:solidFill>
              </a:rPr>
              <a:t> </a:t>
            </a:r>
            <a:r>
              <a:rPr lang="fr-FR" dirty="0" err="1" smtClean="0">
                <a:solidFill>
                  <a:srgbClr val="002060"/>
                </a:solidFill>
              </a:rPr>
              <a:t>mid</a:t>
            </a:r>
            <a:r>
              <a:rPr lang="fr-FR" dirty="0" smtClean="0">
                <a:solidFill>
                  <a:srgbClr val="002060"/>
                </a:solidFill>
              </a:rPr>
              <a:t> </a:t>
            </a:r>
            <a:r>
              <a:rPr lang="fr-FR" dirty="0" err="1" smtClean="0">
                <a:solidFill>
                  <a:srgbClr val="002060"/>
                </a:solidFill>
              </a:rPr>
              <a:t>Nov</a:t>
            </a:r>
            <a:r>
              <a:rPr lang="fr-FR" dirty="0" smtClean="0">
                <a:solidFill>
                  <a:srgbClr val="002060"/>
                </a:solidFill>
              </a:rPr>
              <a:t> 2015</a:t>
            </a:r>
          </a:p>
          <a:p>
            <a:pPr marL="709862" lvl="1" indent="-457200">
              <a:buClr>
                <a:srgbClr val="002060"/>
              </a:buClr>
              <a:buFont typeface="Wingdings" panose="05000000000000000000" pitchFamily="2" charset="2"/>
              <a:buChar char="§"/>
            </a:pPr>
            <a:r>
              <a:rPr lang="fr-FR" dirty="0" smtClean="0">
                <a:solidFill>
                  <a:srgbClr val="002060"/>
                </a:solidFill>
              </a:rPr>
              <a:t>200+ enquiries to </a:t>
            </a:r>
            <a:r>
              <a:rPr lang="fr-FR" dirty="0" err="1" smtClean="0">
                <a:solidFill>
                  <a:srgbClr val="002060"/>
                </a:solidFill>
              </a:rPr>
              <a:t>join</a:t>
            </a:r>
            <a:r>
              <a:rPr lang="fr-FR" dirty="0" smtClean="0">
                <a:solidFill>
                  <a:srgbClr val="002060"/>
                </a:solidFill>
              </a:rPr>
              <a:t> the scheme</a:t>
            </a:r>
            <a:endParaRPr lang="fr-FR" dirty="0">
              <a:solidFill>
                <a:srgbClr val="002060"/>
              </a:solidFill>
            </a:endParaRPr>
          </a:p>
          <a:p>
            <a:pPr marL="107950" indent="0">
              <a:buNone/>
            </a:pPr>
            <a:endParaRPr lang="en-GB" sz="2800" dirty="0" smtClean="0"/>
          </a:p>
        </p:txBody>
      </p:sp>
    </p:spTree>
    <p:extLst>
      <p:ext uri="{BB962C8B-B14F-4D97-AF65-F5344CB8AC3E}">
        <p14:creationId xmlns:p14="http://schemas.microsoft.com/office/powerpoint/2010/main" val="3568179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107950" indent="0">
              <a:buNone/>
            </a:pPr>
            <a:r>
              <a:rPr lang="en-GB" dirty="0" smtClean="0"/>
              <a:t>Social Housing</a:t>
            </a:r>
          </a:p>
          <a:p>
            <a:pPr>
              <a:buFont typeface="Wingdings" panose="05000000000000000000" pitchFamily="2" charset="2"/>
              <a:buChar char="§"/>
            </a:pPr>
            <a:r>
              <a:rPr lang="en-GB" dirty="0"/>
              <a:t>	</a:t>
            </a:r>
            <a:r>
              <a:rPr lang="en-GB" dirty="0" smtClean="0"/>
              <a:t>Decent Homes Standard</a:t>
            </a:r>
          </a:p>
          <a:p>
            <a:pPr>
              <a:buFont typeface="Wingdings" panose="05000000000000000000" pitchFamily="2" charset="2"/>
              <a:buChar char="§"/>
            </a:pPr>
            <a:r>
              <a:rPr lang="en-GB" dirty="0" smtClean="0"/>
              <a:t>Planned repairs programme </a:t>
            </a:r>
          </a:p>
          <a:p>
            <a:pPr>
              <a:buFont typeface="Wingdings" panose="05000000000000000000" pitchFamily="2" charset="2"/>
              <a:buChar char="§"/>
            </a:pPr>
            <a:r>
              <a:rPr lang="en-GB" dirty="0" smtClean="0"/>
              <a:t>Upgrade programme </a:t>
            </a:r>
          </a:p>
          <a:p>
            <a:pPr lvl="2">
              <a:buFont typeface="Wingdings" panose="05000000000000000000" pitchFamily="2" charset="2"/>
              <a:buChar char="§"/>
            </a:pPr>
            <a:r>
              <a:rPr lang="en-GB" dirty="0" smtClean="0"/>
              <a:t>10 year tower blocks</a:t>
            </a:r>
          </a:p>
          <a:p>
            <a:pPr lvl="2">
              <a:buFont typeface="Wingdings" panose="05000000000000000000" pitchFamily="2" charset="2"/>
              <a:buChar char="§"/>
            </a:pPr>
            <a:r>
              <a:rPr lang="en-GB" dirty="0" smtClean="0"/>
              <a:t>5 year low rise</a:t>
            </a:r>
          </a:p>
          <a:p>
            <a:pPr>
              <a:buFont typeface="Wingdings" panose="05000000000000000000" pitchFamily="2" charset="2"/>
              <a:buChar char="§"/>
            </a:pPr>
            <a:r>
              <a:rPr lang="en-GB" dirty="0" smtClean="0"/>
              <a:t>Picking up windows, doors and boiler replacements</a:t>
            </a:r>
          </a:p>
          <a:p>
            <a:pPr>
              <a:buFont typeface="Wingdings" panose="05000000000000000000" pitchFamily="2" charset="2"/>
              <a:buChar char="§"/>
            </a:pPr>
            <a:r>
              <a:rPr lang="en-GB" dirty="0" smtClean="0"/>
              <a:t>District heating in high rise </a:t>
            </a:r>
          </a:p>
          <a:p>
            <a:pPr lvl="2">
              <a:buFont typeface="Wingdings" panose="05000000000000000000" pitchFamily="2" charset="2"/>
              <a:buChar char="§"/>
            </a:pPr>
            <a:r>
              <a:rPr lang="en-GB" dirty="0" smtClean="0"/>
              <a:t>replacing electric system</a:t>
            </a:r>
          </a:p>
          <a:p>
            <a:pPr lvl="1">
              <a:buFont typeface="Wingdings" panose="05000000000000000000" pitchFamily="2" charset="2"/>
              <a:buChar char="§"/>
            </a:pPr>
            <a:endParaRPr lang="en-GB" dirty="0"/>
          </a:p>
        </p:txBody>
      </p:sp>
      <p:sp>
        <p:nvSpPr>
          <p:cNvPr id="5" name="Title 1"/>
          <p:cNvSpPr txBox="1">
            <a:spLocks/>
          </p:cNvSpPr>
          <p:nvPr/>
        </p:nvSpPr>
        <p:spPr bwMode="auto">
          <a:xfrm>
            <a:off x="647824" y="31746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Fuel Poverty – social housing</a:t>
            </a:r>
          </a:p>
        </p:txBody>
      </p:sp>
    </p:spTree>
    <p:extLst>
      <p:ext uri="{BB962C8B-B14F-4D97-AF65-F5344CB8AC3E}">
        <p14:creationId xmlns:p14="http://schemas.microsoft.com/office/powerpoint/2010/main" val="2205206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107950" indent="0">
              <a:buNone/>
            </a:pPr>
            <a:r>
              <a:rPr lang="en-GB" dirty="0" smtClean="0"/>
              <a:t>Private Rental Sector</a:t>
            </a:r>
          </a:p>
          <a:p>
            <a:pPr>
              <a:buFont typeface="Wingdings" panose="05000000000000000000" pitchFamily="2" charset="2"/>
              <a:buChar char="§"/>
            </a:pPr>
            <a:r>
              <a:rPr lang="en-GB" dirty="0" smtClean="0"/>
              <a:t>Category 1 cold hazards</a:t>
            </a:r>
          </a:p>
          <a:p>
            <a:pPr lvl="1">
              <a:buFont typeface="Wingdings" panose="05000000000000000000" pitchFamily="2" charset="2"/>
              <a:buChar char="§"/>
            </a:pPr>
            <a:r>
              <a:rPr lang="en-GB" dirty="0" smtClean="0"/>
              <a:t>Enforceable </a:t>
            </a:r>
          </a:p>
          <a:p>
            <a:pPr lvl="1">
              <a:buFont typeface="Wingdings" panose="05000000000000000000" pitchFamily="2" charset="2"/>
              <a:buChar char="§"/>
            </a:pPr>
            <a:r>
              <a:rPr lang="en-GB" dirty="0" smtClean="0"/>
              <a:t>Able to offer grant through PRS scheme to improve energy efficiency rather than prosecute</a:t>
            </a:r>
          </a:p>
          <a:p>
            <a:pPr>
              <a:buFont typeface="Wingdings" panose="05000000000000000000" pitchFamily="2" charset="2"/>
              <a:buChar char="§"/>
            </a:pPr>
            <a:r>
              <a:rPr lang="en-GB" dirty="0" smtClean="0"/>
              <a:t>Gas connections</a:t>
            </a:r>
          </a:p>
          <a:p>
            <a:pPr lvl="1">
              <a:buFont typeface="Wingdings" panose="05000000000000000000" pitchFamily="2" charset="2"/>
              <a:buChar char="§"/>
            </a:pPr>
            <a:r>
              <a:rPr lang="en-GB" dirty="0" smtClean="0"/>
              <a:t>Replaces more expensive electric heaters</a:t>
            </a:r>
          </a:p>
          <a:p>
            <a:pPr>
              <a:buFont typeface="Wingdings" panose="05000000000000000000" pitchFamily="2" charset="2"/>
              <a:buChar char="§"/>
            </a:pPr>
            <a:r>
              <a:rPr lang="en-GB" dirty="0" smtClean="0"/>
              <a:t>Wessex Home Improvement Loans</a:t>
            </a:r>
          </a:p>
          <a:p>
            <a:pPr lvl="1">
              <a:buFont typeface="Wingdings" panose="05000000000000000000" pitchFamily="2" charset="2"/>
              <a:buChar char="§"/>
            </a:pPr>
            <a:r>
              <a:rPr lang="en-GB" dirty="0" smtClean="0"/>
              <a:t>5 year repayment scheme in revolving fund</a:t>
            </a:r>
          </a:p>
          <a:p>
            <a:pPr lvl="1">
              <a:buFont typeface="Wingdings" panose="05000000000000000000" pitchFamily="2" charset="2"/>
              <a:buChar char="§"/>
            </a:pPr>
            <a:r>
              <a:rPr lang="en-GB" dirty="0" smtClean="0"/>
              <a:t>5% interest rate</a:t>
            </a:r>
          </a:p>
          <a:p>
            <a:pPr marL="107950" indent="0">
              <a:buNone/>
            </a:pPr>
            <a:endParaRPr lang="en-GB" dirty="0" smtClean="0"/>
          </a:p>
        </p:txBody>
      </p:sp>
      <p:sp>
        <p:nvSpPr>
          <p:cNvPr id="5" name="Title 1"/>
          <p:cNvSpPr txBox="1">
            <a:spLocks/>
          </p:cNvSpPr>
          <p:nvPr/>
        </p:nvSpPr>
        <p:spPr bwMode="auto">
          <a:xfrm>
            <a:off x="647824" y="31746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Fuel Poverty – Private Housing</a:t>
            </a:r>
          </a:p>
        </p:txBody>
      </p:sp>
    </p:spTree>
    <p:extLst>
      <p:ext uri="{BB962C8B-B14F-4D97-AF65-F5344CB8AC3E}">
        <p14:creationId xmlns:p14="http://schemas.microsoft.com/office/powerpoint/2010/main" val="2287925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107950" indent="0">
              <a:buNone/>
            </a:pPr>
            <a:r>
              <a:rPr lang="en-GB" dirty="0" smtClean="0"/>
              <a:t>Owner Occupier sector</a:t>
            </a:r>
          </a:p>
          <a:p>
            <a:pPr>
              <a:buFont typeface="Wingdings" panose="05000000000000000000" pitchFamily="2" charset="2"/>
              <a:buChar char="§"/>
            </a:pPr>
            <a:r>
              <a:rPr lang="en-GB" dirty="0" smtClean="0"/>
              <a:t>No legal requirement to improve properties</a:t>
            </a:r>
          </a:p>
          <a:p>
            <a:pPr>
              <a:buFont typeface="Wingdings" panose="05000000000000000000" pitchFamily="2" charset="2"/>
              <a:buChar char="§"/>
            </a:pPr>
            <a:r>
              <a:rPr lang="en-GB" dirty="0" smtClean="0"/>
              <a:t>Energy Company Obligation </a:t>
            </a:r>
          </a:p>
          <a:p>
            <a:pPr lvl="1">
              <a:buFont typeface="Wingdings" panose="05000000000000000000" pitchFamily="2" charset="2"/>
              <a:buChar char="§"/>
            </a:pPr>
            <a:r>
              <a:rPr lang="en-GB" dirty="0" smtClean="0"/>
              <a:t> HHCRO </a:t>
            </a:r>
            <a:r>
              <a:rPr lang="en-GB" sz="2400" dirty="0" smtClean="0"/>
              <a:t>(</a:t>
            </a:r>
            <a:r>
              <a:rPr lang="en-GB" sz="2400" dirty="0"/>
              <a:t>Home Heating Cost </a:t>
            </a:r>
            <a:r>
              <a:rPr lang="en-GB" sz="2400" dirty="0" smtClean="0"/>
              <a:t>Reduction Obligation)</a:t>
            </a:r>
          </a:p>
          <a:p>
            <a:pPr lvl="1">
              <a:buFont typeface="Wingdings" panose="05000000000000000000" pitchFamily="2" charset="2"/>
              <a:buChar char="§"/>
            </a:pPr>
            <a:r>
              <a:rPr lang="en-GB" dirty="0" smtClean="0"/>
              <a:t>Qualifying benefits only</a:t>
            </a:r>
          </a:p>
          <a:p>
            <a:pPr lvl="1">
              <a:buFont typeface="Wingdings" panose="05000000000000000000" pitchFamily="2" charset="2"/>
              <a:buChar char="§"/>
            </a:pPr>
            <a:r>
              <a:rPr lang="en-GB" dirty="0" smtClean="0"/>
              <a:t>Boiler replacements; loft and cavity wall insulation</a:t>
            </a:r>
          </a:p>
          <a:p>
            <a:pPr>
              <a:buFont typeface="Wingdings" panose="05000000000000000000" pitchFamily="2" charset="2"/>
              <a:buChar char="§"/>
            </a:pPr>
            <a:r>
              <a:rPr lang="en-GB" dirty="0" smtClean="0"/>
              <a:t>Fuel Poverty focus for GDC since Sept 2015</a:t>
            </a:r>
          </a:p>
          <a:p>
            <a:pPr lvl="1">
              <a:buFont typeface="Wingdings" panose="05000000000000000000" pitchFamily="2" charset="2"/>
              <a:buChar char="§"/>
            </a:pPr>
            <a:r>
              <a:rPr lang="en-GB" dirty="0" smtClean="0"/>
              <a:t>Wider than HHCRO</a:t>
            </a:r>
          </a:p>
          <a:p>
            <a:pPr lvl="1">
              <a:buFont typeface="Wingdings" panose="05000000000000000000" pitchFamily="2" charset="2"/>
              <a:buChar char="§"/>
            </a:pPr>
            <a:r>
              <a:rPr lang="en-GB" dirty="0" smtClean="0"/>
              <a:t>Delayed roll out due to CE administration </a:t>
            </a:r>
          </a:p>
          <a:p>
            <a:pPr>
              <a:buFont typeface="Wingdings" panose="05000000000000000000" pitchFamily="2" charset="2"/>
              <a:buChar char="§"/>
            </a:pPr>
            <a:endParaRPr lang="en-GB" dirty="0" smtClean="0"/>
          </a:p>
        </p:txBody>
      </p:sp>
      <p:sp>
        <p:nvSpPr>
          <p:cNvPr id="5" name="Title 1"/>
          <p:cNvSpPr txBox="1">
            <a:spLocks/>
          </p:cNvSpPr>
          <p:nvPr/>
        </p:nvSpPr>
        <p:spPr bwMode="auto">
          <a:xfrm>
            <a:off x="647824" y="31746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Fuel Poverty – Warm Up Bristol</a:t>
            </a:r>
          </a:p>
        </p:txBody>
      </p:sp>
    </p:spTree>
    <p:extLst>
      <p:ext uri="{BB962C8B-B14F-4D97-AF65-F5344CB8AC3E}">
        <p14:creationId xmlns:p14="http://schemas.microsoft.com/office/powerpoint/2010/main" val="17060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647824" y="317461"/>
            <a:ext cx="8997950" cy="808038"/>
          </a:xfrm>
          <a:prstGeom prst="rect">
            <a:avLst/>
          </a:prstGeom>
          <a:solidFill>
            <a:srgbClr val="CE1126"/>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LESSONS LEARNT </a:t>
            </a:r>
          </a:p>
        </p:txBody>
      </p:sp>
      <p:sp>
        <p:nvSpPr>
          <p:cNvPr id="9" name="Rectangle 8"/>
          <p:cNvSpPr/>
          <p:nvPr/>
        </p:nvSpPr>
        <p:spPr>
          <a:xfrm>
            <a:off x="163726" y="1359307"/>
            <a:ext cx="9701121" cy="5193345"/>
          </a:xfrm>
          <a:prstGeom prst="rect">
            <a:avLst/>
          </a:prstGeom>
        </p:spPr>
        <p:txBody>
          <a:bodyPr wrap="square">
            <a:spAutoFit/>
          </a:bodyPr>
          <a:lstStyle/>
          <a:p>
            <a:pPr marL="595562" lvl="1" indent="-342900" eaLnBrk="0">
              <a:spcAft>
                <a:spcPts val="1138"/>
              </a:spcAft>
              <a:buClr>
                <a:srgbClr val="002060"/>
              </a:buClr>
              <a:buSzPct val="75000"/>
              <a:buFont typeface="Wingdings" panose="05000000000000000000" pitchFamily="2" charset="2"/>
              <a:buChar char="§"/>
            </a:pPr>
            <a:r>
              <a:rPr lang="en-GB" altLang="en-US" sz="2300" dirty="0">
                <a:solidFill>
                  <a:srgbClr val="002060"/>
                </a:solidFill>
              </a:rPr>
              <a:t>Long-term strategic policy development at the </a:t>
            </a:r>
            <a:r>
              <a:rPr lang="en-GB" altLang="en-US" sz="2300" dirty="0" smtClean="0">
                <a:solidFill>
                  <a:srgbClr val="002060"/>
                </a:solidFill>
              </a:rPr>
              <a:t>local </a:t>
            </a:r>
            <a:r>
              <a:rPr lang="en-GB" altLang="en-US" sz="2300" dirty="0">
                <a:solidFill>
                  <a:srgbClr val="002060"/>
                </a:solidFill>
              </a:rPr>
              <a:t>level crucial </a:t>
            </a:r>
          </a:p>
          <a:p>
            <a:pPr marL="595562" lvl="1" indent="-342900" eaLnBrk="0">
              <a:spcAft>
                <a:spcPts val="1138"/>
              </a:spcAft>
              <a:buClr>
                <a:srgbClr val="002060"/>
              </a:buClr>
              <a:buSzPct val="75000"/>
              <a:buFont typeface="Wingdings" panose="05000000000000000000" pitchFamily="2" charset="2"/>
              <a:buChar char="§"/>
            </a:pPr>
            <a:r>
              <a:rPr lang="en-GB" altLang="en-US" sz="2300" dirty="0" smtClean="0">
                <a:solidFill>
                  <a:srgbClr val="002060"/>
                </a:solidFill>
                <a:latin typeface="+mn-lt"/>
                <a:ea typeface="+mn-ea"/>
              </a:rPr>
              <a:t>Data </a:t>
            </a:r>
            <a:r>
              <a:rPr lang="en-GB" altLang="en-US" sz="2300" dirty="0">
                <a:solidFill>
                  <a:srgbClr val="002060"/>
                </a:solidFill>
                <a:latin typeface="+mn-lt"/>
                <a:ea typeface="+mn-ea"/>
              </a:rPr>
              <a:t>analysis and mapping </a:t>
            </a:r>
            <a:r>
              <a:rPr lang="en-GB" altLang="en-US" sz="2300" dirty="0" smtClean="0">
                <a:solidFill>
                  <a:srgbClr val="002060"/>
                </a:solidFill>
                <a:latin typeface="+mn-lt"/>
                <a:ea typeface="+mn-ea"/>
              </a:rPr>
              <a:t>important</a:t>
            </a:r>
            <a:endParaRPr lang="en-GB" altLang="en-US" sz="2300" dirty="0">
              <a:solidFill>
                <a:srgbClr val="002060"/>
              </a:solidFill>
              <a:latin typeface="+mn-lt"/>
              <a:ea typeface="+mn-ea"/>
            </a:endParaRPr>
          </a:p>
          <a:p>
            <a:pPr marL="595562" lvl="1" indent="-342900" eaLnBrk="0">
              <a:spcAft>
                <a:spcPts val="1138"/>
              </a:spcAft>
              <a:buClr>
                <a:srgbClr val="002060"/>
              </a:buClr>
              <a:buSzPct val="75000"/>
              <a:buFont typeface="Wingdings" panose="05000000000000000000" pitchFamily="2" charset="2"/>
              <a:buChar char="§"/>
            </a:pPr>
            <a:r>
              <a:rPr lang="en-GB" altLang="en-US" sz="2300" dirty="0" smtClean="0">
                <a:solidFill>
                  <a:srgbClr val="002060"/>
                </a:solidFill>
                <a:latin typeface="+mn-lt"/>
                <a:ea typeface="+mn-ea"/>
              </a:rPr>
              <a:t>Area </a:t>
            </a:r>
            <a:r>
              <a:rPr lang="en-GB" altLang="en-US" sz="2300" dirty="0">
                <a:solidFill>
                  <a:srgbClr val="002060"/>
                </a:solidFill>
                <a:latin typeface="+mn-lt"/>
                <a:ea typeface="+mn-ea"/>
              </a:rPr>
              <a:t>based/street-by-street schemes a good way of engaging householders and </a:t>
            </a:r>
            <a:r>
              <a:rPr lang="en-GB" altLang="en-US" sz="2300" dirty="0" smtClean="0">
                <a:solidFill>
                  <a:srgbClr val="002060"/>
                </a:solidFill>
                <a:latin typeface="+mn-lt"/>
                <a:ea typeface="+mn-ea"/>
              </a:rPr>
              <a:t>public sector organisations, </a:t>
            </a:r>
          </a:p>
          <a:p>
            <a:pPr marL="811462" lvl="2" indent="-342900" eaLnBrk="0">
              <a:spcAft>
                <a:spcPts val="1138"/>
              </a:spcAft>
              <a:buClr>
                <a:srgbClr val="002060"/>
              </a:buClr>
              <a:buSzPct val="75000"/>
              <a:buFont typeface="Wingdings" panose="05000000000000000000" pitchFamily="2" charset="2"/>
              <a:buChar char="§"/>
            </a:pPr>
            <a:r>
              <a:rPr lang="en-GB" altLang="en-US" sz="2300" dirty="0" smtClean="0">
                <a:solidFill>
                  <a:srgbClr val="002060"/>
                </a:solidFill>
                <a:latin typeface="+mn-lt"/>
                <a:ea typeface="+mn-ea"/>
              </a:rPr>
              <a:t>Whole house retrofit approach vs measure by measure</a:t>
            </a:r>
          </a:p>
          <a:p>
            <a:pPr marL="811462" lvl="2" indent="-342900" eaLnBrk="0">
              <a:spcAft>
                <a:spcPts val="1138"/>
              </a:spcAft>
              <a:buClr>
                <a:srgbClr val="002060"/>
              </a:buClr>
              <a:buSzPct val="75000"/>
              <a:buFont typeface="Wingdings" panose="05000000000000000000" pitchFamily="2" charset="2"/>
              <a:buChar char="§"/>
            </a:pPr>
            <a:r>
              <a:rPr lang="en-GB" altLang="en-US" sz="2300" dirty="0" smtClean="0">
                <a:solidFill>
                  <a:srgbClr val="002060"/>
                </a:solidFill>
                <a:latin typeface="+mn-lt"/>
                <a:ea typeface="+mn-ea"/>
              </a:rPr>
              <a:t>Partners crucial to successful running!</a:t>
            </a:r>
          </a:p>
          <a:p>
            <a:pPr marL="595562" lvl="1" indent="-342900" eaLnBrk="0">
              <a:spcAft>
                <a:spcPts val="1138"/>
              </a:spcAft>
              <a:buClr>
                <a:srgbClr val="002060"/>
              </a:buClr>
              <a:buSzPct val="75000"/>
              <a:buFont typeface="Wingdings" panose="05000000000000000000" pitchFamily="2" charset="2"/>
              <a:buChar char="§"/>
            </a:pPr>
            <a:r>
              <a:rPr lang="en-GB" altLang="en-US" sz="2300" dirty="0">
                <a:solidFill>
                  <a:srgbClr val="002060"/>
                </a:solidFill>
              </a:rPr>
              <a:t>Local authorities can be the main driver for implementing energy investment and sustainable business models at the local level in co-operation with the private sector</a:t>
            </a:r>
          </a:p>
          <a:p>
            <a:pPr marL="595562" lvl="1" indent="-342900" eaLnBrk="0">
              <a:spcAft>
                <a:spcPts val="1138"/>
              </a:spcAft>
              <a:buClr>
                <a:srgbClr val="002060"/>
              </a:buClr>
              <a:buSzPct val="75000"/>
              <a:buFont typeface="Wingdings" panose="05000000000000000000" pitchFamily="2" charset="2"/>
              <a:buChar char="§"/>
            </a:pPr>
            <a:r>
              <a:rPr lang="en-GB" altLang="en-US" sz="2300" dirty="0" smtClean="0">
                <a:solidFill>
                  <a:srgbClr val="002060"/>
                </a:solidFill>
                <a:latin typeface="+mn-lt"/>
                <a:ea typeface="+mn-ea"/>
              </a:rPr>
              <a:t>Municipal energy company  model ensures long-term continuity of ELENA Programme</a:t>
            </a:r>
            <a:endParaRPr lang="en-GB" altLang="en-US" sz="2300" dirty="0">
              <a:solidFill>
                <a:srgbClr val="002060"/>
              </a:solidFill>
              <a:latin typeface="+mn-lt"/>
              <a:ea typeface="+mn-ea"/>
            </a:endParaRPr>
          </a:p>
          <a:p>
            <a:pPr marL="393700" lvl="1" indent="-285750">
              <a:lnSpc>
                <a:spcPct val="100000"/>
              </a:lnSpc>
              <a:spcAft>
                <a:spcPts val="600"/>
              </a:spcAft>
              <a:buClr>
                <a:srgbClr val="002060"/>
              </a:buClr>
              <a:buSzPct val="75000"/>
              <a:buFont typeface="Wingdings" pitchFamily="2" charset="2"/>
              <a:buChar char="Ø"/>
            </a:pPr>
            <a:endParaRPr lang="en-GB" sz="3200" dirty="0" smtClean="0">
              <a:solidFill>
                <a:srgbClr val="002060"/>
              </a:solidFill>
            </a:endParaRPr>
          </a:p>
        </p:txBody>
      </p:sp>
      <p:grpSp>
        <p:nvGrpSpPr>
          <p:cNvPr id="6" name="Group 5"/>
          <p:cNvGrpSpPr/>
          <p:nvPr/>
        </p:nvGrpSpPr>
        <p:grpSpPr>
          <a:xfrm>
            <a:off x="1367904" y="5219997"/>
            <a:ext cx="5400600" cy="2569696"/>
            <a:chOff x="745133" y="2834401"/>
            <a:chExt cx="9109683" cy="5345722"/>
          </a:xfrm>
        </p:grpSpPr>
        <p:sp>
          <p:nvSpPr>
            <p:cNvPr id="5" name="Rectangle 4"/>
            <p:cNvSpPr/>
            <p:nvPr/>
          </p:nvSpPr>
          <p:spPr bwMode="auto">
            <a:xfrm>
              <a:off x="6336456" y="6084093"/>
              <a:ext cx="3518360" cy="137748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0"/>
                <a:buNone/>
                <a:tabLst/>
              </a:pPr>
              <a:endParaRPr kumimoji="0" lang="en-GB" sz="2400" b="0" i="0" u="none" strike="noStrike" cap="none" normalizeH="0" baseline="0">
                <a:ln>
                  <a:noFill/>
                </a:ln>
                <a:effectLst/>
                <a:latin typeface="Arial" charset="0"/>
                <a:ea typeface="ヒラギノ角ゴ Pro W3" charset="0"/>
                <a:cs typeface="Arial Unicode MS" charset="0"/>
              </a:endParaRPr>
            </a:p>
          </p:txBody>
        </p:sp>
        <p:pic>
          <p:nvPicPr>
            <p:cNvPr id="4098" name="Picture 2" descr="http://i.telegraph.co.uk/multimedia/archive/02166/green-energy-set_2166495c.jpg">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133" y="2834401"/>
              <a:ext cx="8538306" cy="53457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981204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647824" y="317461"/>
            <a:ext cx="8997950" cy="808038"/>
          </a:xfrm>
          <a:prstGeom prst="rect">
            <a:avLst/>
          </a:prstGeom>
          <a:solidFill>
            <a:srgbClr val="CE1126"/>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What would we do differently?</a:t>
            </a:r>
          </a:p>
        </p:txBody>
      </p:sp>
      <p:sp>
        <p:nvSpPr>
          <p:cNvPr id="9" name="Rectangle 8"/>
          <p:cNvSpPr/>
          <p:nvPr/>
        </p:nvSpPr>
        <p:spPr>
          <a:xfrm>
            <a:off x="163726" y="1359307"/>
            <a:ext cx="9701121" cy="5924699"/>
          </a:xfrm>
          <a:prstGeom prst="rect">
            <a:avLst/>
          </a:prstGeom>
        </p:spPr>
        <p:txBody>
          <a:bodyPr wrap="square">
            <a:spAutoFit/>
          </a:bodyPr>
          <a:lstStyle/>
          <a:p>
            <a:pPr marL="565150" lvl="1" indent="-457200">
              <a:lnSpc>
                <a:spcPct val="100000"/>
              </a:lnSpc>
              <a:spcAft>
                <a:spcPts val="600"/>
              </a:spcAft>
              <a:buClr>
                <a:srgbClr val="002060"/>
              </a:buClr>
              <a:buSzPct val="75000"/>
              <a:buFont typeface="Wingdings" panose="05000000000000000000" pitchFamily="2" charset="2"/>
              <a:buChar char="§"/>
            </a:pPr>
            <a:r>
              <a:rPr lang="en-GB" sz="2800" dirty="0" smtClean="0">
                <a:solidFill>
                  <a:srgbClr val="002060"/>
                </a:solidFill>
              </a:rPr>
              <a:t>Agreement to recruit all staff from the beginning on</a:t>
            </a:r>
          </a:p>
          <a:p>
            <a:pPr marL="565150" lvl="1" indent="-457200">
              <a:lnSpc>
                <a:spcPct val="100000"/>
              </a:lnSpc>
              <a:spcAft>
                <a:spcPts val="600"/>
              </a:spcAft>
              <a:buClr>
                <a:srgbClr val="002060"/>
              </a:buClr>
              <a:buSzPct val="75000"/>
              <a:buFont typeface="Wingdings" panose="05000000000000000000" pitchFamily="2" charset="2"/>
              <a:buChar char="§"/>
            </a:pPr>
            <a:r>
              <a:rPr lang="en-GB" sz="2800" dirty="0">
                <a:solidFill>
                  <a:srgbClr val="002060"/>
                </a:solidFill>
              </a:rPr>
              <a:t>Less consultancy more in house expertise</a:t>
            </a:r>
          </a:p>
          <a:p>
            <a:pPr marL="565150" lvl="1" indent="-457200">
              <a:lnSpc>
                <a:spcPct val="100000"/>
              </a:lnSpc>
              <a:spcAft>
                <a:spcPts val="600"/>
              </a:spcAft>
              <a:buClr>
                <a:srgbClr val="002060"/>
              </a:buClr>
              <a:buSzPct val="75000"/>
              <a:buFont typeface="Wingdings" panose="05000000000000000000" pitchFamily="2" charset="2"/>
              <a:buChar char="§"/>
            </a:pPr>
            <a:r>
              <a:rPr lang="en-GB" sz="2800" dirty="0" smtClean="0">
                <a:solidFill>
                  <a:srgbClr val="002060"/>
                </a:solidFill>
              </a:rPr>
              <a:t>Start municipal energy company process earlier and build in more resource</a:t>
            </a:r>
          </a:p>
          <a:p>
            <a:pPr marL="565150" lvl="1" indent="-457200">
              <a:lnSpc>
                <a:spcPct val="100000"/>
              </a:lnSpc>
              <a:spcAft>
                <a:spcPts val="600"/>
              </a:spcAft>
              <a:buClr>
                <a:srgbClr val="002060"/>
              </a:buClr>
              <a:buSzPct val="75000"/>
              <a:buFont typeface="Wingdings" panose="05000000000000000000" pitchFamily="2" charset="2"/>
              <a:buChar char="§"/>
            </a:pPr>
            <a:r>
              <a:rPr lang="en-GB" sz="2800" dirty="0" smtClean="0">
                <a:solidFill>
                  <a:srgbClr val="002060"/>
                </a:solidFill>
              </a:rPr>
              <a:t>Bundling of EU compliant procurement processes – medium sized city</a:t>
            </a:r>
          </a:p>
          <a:p>
            <a:pPr marL="565150" lvl="1" indent="-457200">
              <a:lnSpc>
                <a:spcPct val="100000"/>
              </a:lnSpc>
              <a:spcAft>
                <a:spcPts val="600"/>
              </a:spcAft>
              <a:buClr>
                <a:srgbClr val="002060"/>
              </a:buClr>
              <a:buSzPct val="75000"/>
              <a:buFont typeface="Wingdings" panose="05000000000000000000" pitchFamily="2" charset="2"/>
              <a:buChar char="§"/>
            </a:pPr>
            <a:r>
              <a:rPr lang="en-GB" sz="2800" dirty="0" smtClean="0">
                <a:solidFill>
                  <a:srgbClr val="002060"/>
                </a:solidFill>
              </a:rPr>
              <a:t>European Green Capital title a challenge but also an opportunity, resource in that context</a:t>
            </a:r>
          </a:p>
          <a:p>
            <a:pPr marL="565150" lvl="1" indent="-457200">
              <a:lnSpc>
                <a:spcPct val="100000"/>
              </a:lnSpc>
              <a:spcAft>
                <a:spcPts val="600"/>
              </a:spcAft>
              <a:buClr>
                <a:srgbClr val="002060"/>
              </a:buClr>
              <a:buSzPct val="75000"/>
              <a:buFont typeface="Wingdings" panose="05000000000000000000" pitchFamily="2" charset="2"/>
              <a:buChar char="§"/>
            </a:pPr>
            <a:r>
              <a:rPr lang="en-GB" sz="2800" dirty="0" smtClean="0">
                <a:solidFill>
                  <a:srgbClr val="002060"/>
                </a:solidFill>
              </a:rPr>
              <a:t>Manage retrofit schemes in-house or have more over-sight!</a:t>
            </a:r>
          </a:p>
          <a:p>
            <a:pPr marL="393700" lvl="1" indent="-285750">
              <a:lnSpc>
                <a:spcPct val="100000"/>
              </a:lnSpc>
              <a:spcAft>
                <a:spcPts val="600"/>
              </a:spcAft>
              <a:buClr>
                <a:srgbClr val="002060"/>
              </a:buClr>
              <a:buSzPct val="75000"/>
              <a:buFont typeface="Wingdings" pitchFamily="2" charset="2"/>
              <a:buChar char="Ø"/>
            </a:pPr>
            <a:endParaRPr lang="en-GB" sz="3200" dirty="0" smtClean="0">
              <a:solidFill>
                <a:srgbClr val="002060"/>
              </a:solidFill>
            </a:endParaRPr>
          </a:p>
          <a:p>
            <a:pPr marL="393700" lvl="1" indent="-285750">
              <a:lnSpc>
                <a:spcPct val="100000"/>
              </a:lnSpc>
              <a:spcAft>
                <a:spcPts val="600"/>
              </a:spcAft>
              <a:buClr>
                <a:srgbClr val="002060"/>
              </a:buClr>
              <a:buSzPct val="75000"/>
              <a:buFont typeface="Wingdings" pitchFamily="2" charset="2"/>
              <a:buChar char="Ø"/>
            </a:pPr>
            <a:endParaRPr lang="en-GB" sz="3200" dirty="0" smtClean="0">
              <a:solidFill>
                <a:srgbClr val="002060"/>
              </a:solidFill>
            </a:endParaRPr>
          </a:p>
        </p:txBody>
      </p:sp>
      <p:grpSp>
        <p:nvGrpSpPr>
          <p:cNvPr id="6" name="Group 5"/>
          <p:cNvGrpSpPr/>
          <p:nvPr/>
        </p:nvGrpSpPr>
        <p:grpSpPr>
          <a:xfrm>
            <a:off x="1511920" y="5436021"/>
            <a:ext cx="5472607" cy="2353672"/>
            <a:chOff x="745133" y="2834401"/>
            <a:chExt cx="9109683" cy="5345722"/>
          </a:xfrm>
        </p:grpSpPr>
        <p:sp>
          <p:nvSpPr>
            <p:cNvPr id="5" name="Rectangle 4"/>
            <p:cNvSpPr/>
            <p:nvPr/>
          </p:nvSpPr>
          <p:spPr bwMode="auto">
            <a:xfrm>
              <a:off x="6336456" y="6084093"/>
              <a:ext cx="3518360" cy="137748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0"/>
                <a:buNone/>
                <a:tabLst/>
              </a:pPr>
              <a:endParaRPr kumimoji="0" lang="en-GB" sz="2400" b="0" i="0" u="none" strike="noStrike" cap="none" normalizeH="0" baseline="0">
                <a:ln>
                  <a:noFill/>
                </a:ln>
                <a:effectLst/>
                <a:latin typeface="Arial" charset="0"/>
                <a:ea typeface="ヒラギノ角ゴ Pro W3" charset="0"/>
                <a:cs typeface="Arial Unicode MS" charset="0"/>
              </a:endParaRPr>
            </a:p>
          </p:txBody>
        </p:sp>
        <p:pic>
          <p:nvPicPr>
            <p:cNvPr id="4098" name="Picture 2" descr="http://i.telegraph.co.uk/multimedia/archive/02166/green-energy-set_2166495c.jpg">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133" y="2834401"/>
              <a:ext cx="8538306" cy="53457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333327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647824" y="317461"/>
            <a:ext cx="8997950" cy="808038"/>
          </a:xfrm>
          <a:prstGeom prst="rect">
            <a:avLst/>
          </a:prstGeom>
          <a:solidFill>
            <a:srgbClr val="CE1126"/>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Contacts</a:t>
            </a:r>
          </a:p>
        </p:txBody>
      </p:sp>
      <p:sp>
        <p:nvSpPr>
          <p:cNvPr id="9" name="Rectangle 8"/>
          <p:cNvSpPr/>
          <p:nvPr/>
        </p:nvSpPr>
        <p:spPr>
          <a:xfrm>
            <a:off x="163726" y="1359307"/>
            <a:ext cx="9701121" cy="3062377"/>
          </a:xfrm>
          <a:prstGeom prst="rect">
            <a:avLst/>
          </a:prstGeom>
        </p:spPr>
        <p:txBody>
          <a:bodyPr wrap="square">
            <a:spAutoFit/>
          </a:bodyPr>
          <a:lstStyle/>
          <a:p>
            <a:pPr marL="107950" lvl="1" indent="0">
              <a:lnSpc>
                <a:spcPct val="100000"/>
              </a:lnSpc>
              <a:spcAft>
                <a:spcPts val="600"/>
              </a:spcAft>
              <a:buClr>
                <a:srgbClr val="002060"/>
              </a:buClr>
              <a:buSzPct val="75000"/>
            </a:pPr>
            <a:endParaRPr lang="en-GB" sz="2800" dirty="0" smtClean="0">
              <a:solidFill>
                <a:srgbClr val="002060"/>
              </a:solidFill>
            </a:endParaRPr>
          </a:p>
          <a:p>
            <a:pPr marL="107950" lvl="1" indent="0">
              <a:lnSpc>
                <a:spcPct val="100000"/>
              </a:lnSpc>
              <a:spcAft>
                <a:spcPts val="600"/>
              </a:spcAft>
              <a:buClr>
                <a:srgbClr val="002060"/>
              </a:buClr>
              <a:buSzPct val="75000"/>
            </a:pPr>
            <a:endParaRPr lang="en-GB" sz="2800" dirty="0">
              <a:solidFill>
                <a:srgbClr val="002060"/>
              </a:solidFill>
            </a:endParaRPr>
          </a:p>
          <a:p>
            <a:pPr marL="107950" lvl="1" indent="0">
              <a:lnSpc>
                <a:spcPct val="100000"/>
              </a:lnSpc>
              <a:spcAft>
                <a:spcPts val="600"/>
              </a:spcAft>
              <a:buClr>
                <a:srgbClr val="002060"/>
              </a:buClr>
              <a:buSzPct val="75000"/>
            </a:pPr>
            <a:r>
              <a:rPr lang="en-GB" sz="2800" dirty="0" smtClean="0">
                <a:solidFill>
                  <a:srgbClr val="002060"/>
                </a:solidFill>
              </a:rPr>
              <a:t>Kate Watson</a:t>
            </a:r>
          </a:p>
          <a:p>
            <a:pPr marL="107950" lvl="1" indent="0">
              <a:lnSpc>
                <a:spcPct val="100000"/>
              </a:lnSpc>
              <a:spcAft>
                <a:spcPts val="600"/>
              </a:spcAft>
              <a:buClr>
                <a:srgbClr val="002060"/>
              </a:buClr>
              <a:buSzPct val="75000"/>
            </a:pPr>
            <a:r>
              <a:rPr lang="en-GB" sz="2800" dirty="0" smtClean="0">
                <a:solidFill>
                  <a:srgbClr val="002060"/>
                </a:solidFill>
              </a:rPr>
              <a:t>Housing Strategy Manager – Energy Service</a:t>
            </a:r>
          </a:p>
          <a:p>
            <a:pPr marL="107950" lvl="1" indent="0">
              <a:lnSpc>
                <a:spcPct val="100000"/>
              </a:lnSpc>
              <a:spcAft>
                <a:spcPts val="600"/>
              </a:spcAft>
              <a:buClr>
                <a:srgbClr val="002060"/>
              </a:buClr>
              <a:buSzPct val="75000"/>
            </a:pPr>
            <a:r>
              <a:rPr lang="en-GB" sz="2800" dirty="0" smtClean="0">
                <a:solidFill>
                  <a:srgbClr val="002060"/>
                </a:solidFill>
              </a:rPr>
              <a:t>Tel: 0117 922 4578</a:t>
            </a:r>
          </a:p>
          <a:p>
            <a:pPr marL="107950" lvl="1" indent="0">
              <a:lnSpc>
                <a:spcPct val="100000"/>
              </a:lnSpc>
              <a:spcAft>
                <a:spcPts val="600"/>
              </a:spcAft>
              <a:buClr>
                <a:srgbClr val="002060"/>
              </a:buClr>
              <a:buSzPct val="75000"/>
            </a:pPr>
            <a:r>
              <a:rPr lang="en-GB" sz="2800" dirty="0" smtClean="0">
                <a:solidFill>
                  <a:srgbClr val="002060"/>
                </a:solidFill>
              </a:rPr>
              <a:t>Email: kate.watson@bristol.gov.uk</a:t>
            </a:r>
          </a:p>
        </p:txBody>
      </p:sp>
      <p:grpSp>
        <p:nvGrpSpPr>
          <p:cNvPr id="6" name="Group 5"/>
          <p:cNvGrpSpPr/>
          <p:nvPr/>
        </p:nvGrpSpPr>
        <p:grpSpPr>
          <a:xfrm>
            <a:off x="359793" y="4787949"/>
            <a:ext cx="6264695" cy="3001744"/>
            <a:chOff x="745133" y="2834401"/>
            <a:chExt cx="9109683" cy="5345722"/>
          </a:xfrm>
        </p:grpSpPr>
        <p:sp>
          <p:nvSpPr>
            <p:cNvPr id="5" name="Rectangle 4"/>
            <p:cNvSpPr/>
            <p:nvPr/>
          </p:nvSpPr>
          <p:spPr bwMode="auto">
            <a:xfrm>
              <a:off x="6336456" y="6084093"/>
              <a:ext cx="3518360" cy="137748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0"/>
                <a:buNone/>
                <a:tabLst/>
              </a:pPr>
              <a:endParaRPr kumimoji="0" lang="en-GB" sz="2400" b="0" i="0" u="none" strike="noStrike" cap="none" normalizeH="0" baseline="0">
                <a:ln>
                  <a:noFill/>
                </a:ln>
                <a:effectLst/>
                <a:latin typeface="Arial" charset="0"/>
                <a:ea typeface="ヒラギノ角ゴ Pro W3" charset="0"/>
                <a:cs typeface="Arial Unicode MS" charset="0"/>
              </a:endParaRPr>
            </a:p>
          </p:txBody>
        </p:sp>
        <p:pic>
          <p:nvPicPr>
            <p:cNvPr id="4098" name="Picture 2" descr="http://i.telegraph.co.uk/multimedia/archive/02166/green-energy-set_2166495c.jpg">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133" y="2834401"/>
              <a:ext cx="8538306" cy="53457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367684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95896" y="395461"/>
            <a:ext cx="7416824" cy="864096"/>
          </a:xfrm>
          <a:solidFill>
            <a:srgbClr val="002060"/>
          </a:solidFill>
          <a:ln>
            <a:noFill/>
          </a:ln>
          <a:effectLst/>
        </p:spPr>
        <p:txBody>
          <a:bodyPr vert="horz" wrap="square" lIns="0" tIns="0" rIns="0" bIns="0" numCol="1" anchor="ctr" anchorCtr="0" compatLnSpc="1">
            <a:prstTxWarp prst="textNoShape">
              <a:avLst/>
            </a:prstTxWarp>
          </a:bodyPr>
          <a:lstStyle/>
          <a:p>
            <a:r>
              <a:rPr lang="en-GB" altLang="en-US" b="1" kern="1200" dirty="0">
                <a:solidFill>
                  <a:schemeClr val="bg1"/>
                </a:solidFill>
              </a:rPr>
              <a:t>ELENA Funding</a:t>
            </a:r>
          </a:p>
        </p:txBody>
      </p:sp>
      <p:sp>
        <p:nvSpPr>
          <p:cNvPr id="6147" name="Rectangle 3"/>
          <p:cNvSpPr>
            <a:spLocks noGrp="1" noChangeArrowheads="1"/>
          </p:cNvSpPr>
          <p:nvPr>
            <p:ph type="body" idx="1"/>
          </p:nvPr>
        </p:nvSpPr>
        <p:spPr>
          <a:xfrm>
            <a:off x="504031" y="1648430"/>
            <a:ext cx="9072563" cy="4989036"/>
          </a:xfrm>
        </p:spPr>
        <p:txBody>
          <a:bodyPr/>
          <a:lstStyle/>
          <a:p>
            <a:pPr marL="595562" lvl="1" indent="-342900">
              <a:buClr>
                <a:srgbClr val="002060"/>
              </a:buClr>
              <a:buFont typeface="Wingdings" panose="05000000000000000000" pitchFamily="2" charset="2"/>
              <a:buChar char="§"/>
            </a:pPr>
            <a:r>
              <a:rPr lang="en-GB" altLang="en-US" sz="2400" dirty="0">
                <a:solidFill>
                  <a:srgbClr val="002060"/>
                </a:solidFill>
                <a:ea typeface="+mn-ea"/>
              </a:rPr>
              <a:t>ELENA technical assistance grant of £2.5m to provide </a:t>
            </a:r>
            <a:r>
              <a:rPr lang="en-GB" altLang="en-US" sz="2400" dirty="0" smtClean="0">
                <a:solidFill>
                  <a:srgbClr val="002060"/>
                </a:solidFill>
                <a:ea typeface="+mn-ea"/>
              </a:rPr>
              <a:t>additional </a:t>
            </a:r>
            <a:r>
              <a:rPr lang="en-GB" altLang="en-US" sz="2400" dirty="0">
                <a:solidFill>
                  <a:srgbClr val="002060"/>
                </a:solidFill>
                <a:ea typeface="+mn-ea"/>
              </a:rPr>
              <a:t>staff resources and funding for preparing the </a:t>
            </a:r>
            <a:r>
              <a:rPr lang="en-GB" altLang="en-US" sz="2400" dirty="0" smtClean="0">
                <a:solidFill>
                  <a:srgbClr val="002060"/>
                </a:solidFill>
                <a:ea typeface="+mn-ea"/>
              </a:rPr>
              <a:t>programme</a:t>
            </a:r>
            <a:endParaRPr lang="en-GB" altLang="en-US" sz="2400" dirty="0">
              <a:solidFill>
                <a:srgbClr val="002060"/>
              </a:solidFill>
              <a:ea typeface="+mn-ea"/>
            </a:endParaRPr>
          </a:p>
          <a:p>
            <a:pPr marL="595562" lvl="1" indent="-342900">
              <a:buClr>
                <a:srgbClr val="002060"/>
              </a:buClr>
              <a:buFont typeface="Wingdings" panose="05000000000000000000" pitchFamily="2" charset="2"/>
              <a:buChar char="§"/>
            </a:pPr>
            <a:r>
              <a:rPr lang="en-GB" altLang="en-US" sz="2400" dirty="0" smtClean="0">
                <a:solidFill>
                  <a:srgbClr val="002060"/>
                </a:solidFill>
                <a:ea typeface="+mn-ea"/>
              </a:rPr>
              <a:t>£62.5m of investment </a:t>
            </a:r>
            <a:r>
              <a:rPr lang="en-GB" altLang="en-US" sz="2400" dirty="0">
                <a:solidFill>
                  <a:srgbClr val="002060"/>
                </a:solidFill>
                <a:ea typeface="+mn-ea"/>
              </a:rPr>
              <a:t>by the end of the 3-year ELENA period</a:t>
            </a:r>
          </a:p>
          <a:p>
            <a:pPr marL="595562" lvl="1" indent="-342900">
              <a:buClr>
                <a:srgbClr val="002060"/>
              </a:buClr>
              <a:buFont typeface="Wingdings" panose="05000000000000000000" pitchFamily="2" charset="2"/>
              <a:buChar char="§"/>
            </a:pPr>
            <a:r>
              <a:rPr lang="en-GB" altLang="en-US" sz="2400" dirty="0" smtClean="0">
                <a:solidFill>
                  <a:srgbClr val="002060"/>
                </a:solidFill>
                <a:ea typeface="+mn-ea"/>
              </a:rPr>
              <a:t>4 strands of work, set up of sustainable business model</a:t>
            </a:r>
          </a:p>
          <a:p>
            <a:pPr marL="595562" lvl="1" indent="-342900">
              <a:buClr>
                <a:srgbClr val="002060"/>
              </a:buClr>
              <a:buFont typeface="Wingdings" panose="05000000000000000000" pitchFamily="2" charset="2"/>
              <a:buChar char="§"/>
            </a:pPr>
            <a:r>
              <a:rPr lang="en-GB" altLang="en-US" sz="2400" dirty="0" smtClean="0">
                <a:solidFill>
                  <a:srgbClr val="002060"/>
                </a:solidFill>
                <a:ea typeface="+mn-ea"/>
              </a:rPr>
              <a:t>Energy Saving measures on social and private housing properties, energy efficiency measures on public buildings, solar PV installations on social housing and  public sector buildings</a:t>
            </a:r>
            <a:endParaRPr lang="en-GB" altLang="en-US" sz="2400" dirty="0">
              <a:solidFill>
                <a:srgbClr val="002060"/>
              </a:solidFill>
              <a:ea typeface="+mn-ea"/>
            </a:endParaRPr>
          </a:p>
        </p:txBody>
      </p:sp>
    </p:spTree>
    <p:extLst>
      <p:ext uri="{BB962C8B-B14F-4D97-AF65-F5344CB8AC3E}">
        <p14:creationId xmlns:p14="http://schemas.microsoft.com/office/powerpoint/2010/main" val="3979832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95896" y="251445"/>
            <a:ext cx="7416824" cy="1008112"/>
          </a:xfrm>
          <a:solidFill>
            <a:srgbClr val="002060"/>
          </a:solidFill>
          <a:ln>
            <a:noFill/>
          </a:ln>
          <a:effectLst/>
        </p:spPr>
        <p:txBody>
          <a:bodyPr vert="horz" wrap="square" lIns="0" tIns="0" rIns="0" bIns="0" numCol="1" anchor="ctr" anchorCtr="0" compatLnSpc="1">
            <a:prstTxWarp prst="textNoShape">
              <a:avLst/>
            </a:prstTxWarp>
          </a:bodyPr>
          <a:lstStyle/>
          <a:p>
            <a:r>
              <a:rPr lang="en-GB" altLang="en-US" sz="3600" b="1" kern="1200" dirty="0" smtClean="0">
                <a:solidFill>
                  <a:schemeClr val="bg1"/>
                </a:solidFill>
              </a:rPr>
              <a:t>Energy Company </a:t>
            </a:r>
            <a:br>
              <a:rPr lang="en-GB" altLang="en-US" sz="3600" b="1" kern="1200" dirty="0" smtClean="0">
                <a:solidFill>
                  <a:schemeClr val="bg1"/>
                </a:solidFill>
              </a:rPr>
            </a:br>
            <a:r>
              <a:rPr lang="en-GB" altLang="en-US" sz="3600" b="1" kern="1200" dirty="0" smtClean="0">
                <a:solidFill>
                  <a:schemeClr val="bg1"/>
                </a:solidFill>
                <a:hlinkClick r:id="rId2"/>
              </a:rPr>
              <a:t>www.bristol-energy.co.uk</a:t>
            </a:r>
            <a:endParaRPr lang="en-GB" altLang="en-US" sz="3600" b="1" kern="1200" dirty="0">
              <a:solidFill>
                <a:schemeClr val="bg1"/>
              </a:solidFill>
            </a:endParaRPr>
          </a:p>
        </p:txBody>
      </p:sp>
      <p:sp>
        <p:nvSpPr>
          <p:cNvPr id="6147" name="Rectangle 3"/>
          <p:cNvSpPr>
            <a:spLocks noGrp="1" noChangeArrowheads="1"/>
          </p:cNvSpPr>
          <p:nvPr>
            <p:ph type="body" idx="1"/>
          </p:nvPr>
        </p:nvSpPr>
        <p:spPr>
          <a:xfrm>
            <a:off x="504031" y="1403574"/>
            <a:ext cx="9072563" cy="5040560"/>
          </a:xfrm>
        </p:spPr>
        <p:txBody>
          <a:bodyPr/>
          <a:lstStyle/>
          <a:p>
            <a:pPr marL="595562" lvl="1" indent="-342900">
              <a:buClr>
                <a:srgbClr val="002060"/>
              </a:buClr>
              <a:buFont typeface="Wingdings" panose="05000000000000000000" pitchFamily="2" charset="2"/>
              <a:buChar char="§"/>
            </a:pPr>
            <a:r>
              <a:rPr lang="en-GB" sz="2400" dirty="0">
                <a:solidFill>
                  <a:srgbClr val="002060"/>
                </a:solidFill>
                <a:ea typeface="+mn-ea"/>
              </a:rPr>
              <a:t>Obtained Cabinet approval </a:t>
            </a:r>
            <a:r>
              <a:rPr lang="en-GB" sz="2400" dirty="0" smtClean="0">
                <a:solidFill>
                  <a:srgbClr val="002060"/>
                </a:solidFill>
                <a:ea typeface="+mn-ea"/>
              </a:rPr>
              <a:t>Feb 2015 </a:t>
            </a:r>
            <a:r>
              <a:rPr lang="en-GB" sz="2400" dirty="0">
                <a:solidFill>
                  <a:srgbClr val="002060"/>
                </a:solidFill>
                <a:ea typeface="+mn-ea"/>
              </a:rPr>
              <a:t>to set up a </a:t>
            </a:r>
            <a:r>
              <a:rPr lang="en-GB" sz="2400" dirty="0" smtClean="0">
                <a:solidFill>
                  <a:srgbClr val="002060"/>
                </a:solidFill>
                <a:ea typeface="+mn-ea"/>
              </a:rPr>
              <a:t>fully licenced energy </a:t>
            </a:r>
            <a:r>
              <a:rPr lang="en-GB" sz="2400" dirty="0">
                <a:solidFill>
                  <a:srgbClr val="002060"/>
                </a:solidFill>
                <a:ea typeface="+mn-ea"/>
              </a:rPr>
              <a:t>company, wholly owned by Bristol City Council</a:t>
            </a:r>
          </a:p>
          <a:p>
            <a:pPr marL="595562" lvl="1" indent="-342900">
              <a:buClr>
                <a:srgbClr val="002060"/>
              </a:buClr>
              <a:buFont typeface="Wingdings" panose="05000000000000000000" pitchFamily="2" charset="2"/>
              <a:buChar char="§"/>
            </a:pPr>
            <a:r>
              <a:rPr lang="en-GB" sz="2400" dirty="0">
                <a:solidFill>
                  <a:srgbClr val="002060"/>
                </a:solidFill>
                <a:ea typeface="+mn-ea"/>
              </a:rPr>
              <a:t>Controlled Market Entry </a:t>
            </a:r>
            <a:r>
              <a:rPr lang="en-GB" sz="2400" dirty="0" smtClean="0">
                <a:solidFill>
                  <a:srgbClr val="002060"/>
                </a:solidFill>
                <a:ea typeface="+mn-ea"/>
              </a:rPr>
              <a:t>completed in December 2015</a:t>
            </a:r>
          </a:p>
          <a:p>
            <a:pPr marL="595562" lvl="1" indent="-342900">
              <a:buClr>
                <a:srgbClr val="002060"/>
              </a:buClr>
              <a:buFont typeface="Wingdings" panose="05000000000000000000" pitchFamily="2" charset="2"/>
              <a:buChar char="§"/>
            </a:pPr>
            <a:r>
              <a:rPr lang="en-GB" sz="2400" dirty="0" smtClean="0">
                <a:solidFill>
                  <a:srgbClr val="002060"/>
                </a:solidFill>
                <a:ea typeface="+mn-ea"/>
              </a:rPr>
              <a:t>Energy Supply and Service</a:t>
            </a:r>
            <a:endParaRPr lang="en-GB" sz="2400" dirty="0">
              <a:solidFill>
                <a:srgbClr val="002060"/>
              </a:solidFill>
              <a:ea typeface="+mn-ea"/>
            </a:endParaRPr>
          </a:p>
          <a:p>
            <a:pPr marL="595562" lvl="1" indent="-342900">
              <a:buClr>
                <a:srgbClr val="002060"/>
              </a:buClr>
              <a:buFont typeface="Wingdings" panose="05000000000000000000" pitchFamily="2" charset="2"/>
              <a:buChar char="§"/>
            </a:pPr>
            <a:r>
              <a:rPr lang="en-GB" sz="2400" dirty="0">
                <a:solidFill>
                  <a:srgbClr val="002060"/>
                </a:solidFill>
                <a:ea typeface="+mn-ea"/>
              </a:rPr>
              <a:t>Bristol Energy </a:t>
            </a:r>
            <a:r>
              <a:rPr lang="en-GB" sz="2400" dirty="0" smtClean="0">
                <a:solidFill>
                  <a:srgbClr val="002060"/>
                </a:solidFill>
                <a:ea typeface="+mn-ea"/>
              </a:rPr>
              <a:t>is:</a:t>
            </a:r>
            <a:endParaRPr lang="en-GB" sz="2400" dirty="0">
              <a:solidFill>
                <a:srgbClr val="002060"/>
              </a:solidFill>
              <a:ea typeface="+mn-ea"/>
            </a:endParaRPr>
          </a:p>
          <a:p>
            <a:pPr marL="1027362" lvl="2" indent="-342900">
              <a:buClr>
                <a:srgbClr val="002060"/>
              </a:buClr>
              <a:buFont typeface="Wingdings" panose="05000000000000000000" pitchFamily="2" charset="2"/>
              <a:buChar char="§"/>
            </a:pPr>
            <a:r>
              <a:rPr lang="en-GB" sz="2200" dirty="0" smtClean="0">
                <a:solidFill>
                  <a:srgbClr val="002060"/>
                </a:solidFill>
                <a:ea typeface="+mn-ea"/>
              </a:rPr>
              <a:t>A </a:t>
            </a:r>
            <a:r>
              <a:rPr lang="en-GB" sz="2200" dirty="0">
                <a:solidFill>
                  <a:srgbClr val="002060"/>
                </a:solidFill>
                <a:ea typeface="+mn-ea"/>
              </a:rPr>
              <a:t>different type of Energy Company – supporting the business of the council and the city</a:t>
            </a:r>
          </a:p>
          <a:p>
            <a:pPr marL="1027362" lvl="2" indent="-342900">
              <a:buClr>
                <a:srgbClr val="002060"/>
              </a:buClr>
              <a:buFont typeface="Wingdings" panose="05000000000000000000" pitchFamily="2" charset="2"/>
              <a:buChar char="§"/>
            </a:pPr>
            <a:r>
              <a:rPr lang="en-GB" sz="2200" dirty="0" smtClean="0">
                <a:solidFill>
                  <a:srgbClr val="002060"/>
                </a:solidFill>
                <a:ea typeface="+mn-ea"/>
              </a:rPr>
              <a:t>Strives </a:t>
            </a:r>
            <a:r>
              <a:rPr lang="en-GB" sz="2200" dirty="0">
                <a:solidFill>
                  <a:srgbClr val="002060"/>
                </a:solidFill>
                <a:ea typeface="+mn-ea"/>
              </a:rPr>
              <a:t>to be the most environmentally conscious and trusted local energy supplier</a:t>
            </a:r>
          </a:p>
          <a:p>
            <a:pPr marL="1027362" lvl="2" indent="-342900">
              <a:buClr>
                <a:srgbClr val="002060"/>
              </a:buClr>
              <a:buFont typeface="Wingdings" panose="05000000000000000000" pitchFamily="2" charset="2"/>
              <a:buChar char="§"/>
            </a:pPr>
            <a:r>
              <a:rPr lang="en-GB" sz="2200" dirty="0" smtClean="0">
                <a:solidFill>
                  <a:srgbClr val="002060"/>
                </a:solidFill>
                <a:ea typeface="+mn-ea"/>
              </a:rPr>
              <a:t>Supports </a:t>
            </a:r>
            <a:r>
              <a:rPr lang="en-GB" sz="2200" dirty="0">
                <a:solidFill>
                  <a:srgbClr val="002060"/>
                </a:solidFill>
                <a:ea typeface="+mn-ea"/>
              </a:rPr>
              <a:t>the most financially stretched households in Bristol – giving them extra support to switch and to cut their </a:t>
            </a:r>
            <a:r>
              <a:rPr lang="en-GB" sz="2200" dirty="0" smtClean="0">
                <a:solidFill>
                  <a:srgbClr val="002060"/>
                </a:solidFill>
                <a:ea typeface="+mn-ea"/>
              </a:rPr>
              <a:t>bills</a:t>
            </a:r>
          </a:p>
          <a:p>
            <a:pPr marL="1027362" lvl="2" indent="-342900">
              <a:buClr>
                <a:srgbClr val="002060"/>
              </a:buClr>
              <a:buFont typeface="Wingdings" panose="05000000000000000000" pitchFamily="2" charset="2"/>
              <a:buChar char="§"/>
            </a:pPr>
            <a:r>
              <a:rPr lang="en-GB" sz="2200" dirty="0">
                <a:solidFill>
                  <a:srgbClr val="002060"/>
                </a:solidFill>
                <a:ea typeface="+mn-ea"/>
              </a:rPr>
              <a:t>Bring more jobs and investment to </a:t>
            </a:r>
            <a:r>
              <a:rPr lang="en-GB" sz="2200" dirty="0" smtClean="0">
                <a:solidFill>
                  <a:srgbClr val="002060"/>
                </a:solidFill>
                <a:ea typeface="+mn-ea"/>
              </a:rPr>
              <a:t>Bristol</a:t>
            </a:r>
            <a:endParaRPr lang="en-GB" sz="2200" dirty="0">
              <a:solidFill>
                <a:srgbClr val="002060"/>
              </a:solidFill>
              <a:ea typeface="+mn-ea"/>
            </a:endParaRPr>
          </a:p>
          <a:p>
            <a:pPr marL="540000" lvl="1">
              <a:buClr>
                <a:srgbClr val="002060"/>
              </a:buClr>
              <a:buFont typeface="Wingdings" pitchFamily="2" charset="2"/>
              <a:buChar char="Ø"/>
            </a:pPr>
            <a:endParaRPr lang="en-GB" sz="2400" dirty="0">
              <a:solidFill>
                <a:srgbClr val="002060"/>
              </a:solidFill>
              <a:ea typeface="+mn-ea"/>
            </a:endParaRPr>
          </a:p>
          <a:p>
            <a:pPr marL="540000" lvl="1">
              <a:buClr>
                <a:srgbClr val="002060"/>
              </a:buClr>
              <a:buFont typeface="Wingdings" pitchFamily="2" charset="2"/>
              <a:buChar char="Ø"/>
            </a:pPr>
            <a:endParaRPr lang="en-GB" sz="2400" dirty="0">
              <a:solidFill>
                <a:srgbClr val="002060"/>
              </a:solidFill>
              <a:ea typeface="+mn-ea"/>
            </a:endParaRPr>
          </a:p>
          <a:p>
            <a:pPr marL="540000" lvl="1">
              <a:buClr>
                <a:srgbClr val="002060"/>
              </a:buClr>
              <a:buFont typeface="Wingdings" pitchFamily="2" charset="2"/>
              <a:buChar char="Ø"/>
            </a:pPr>
            <a:endParaRPr lang="en-GB" altLang="en-US" sz="2400" dirty="0">
              <a:solidFill>
                <a:srgbClr val="002060"/>
              </a:solidFill>
              <a:ea typeface="+mn-ea"/>
            </a:endParaRPr>
          </a:p>
        </p:txBody>
      </p:sp>
      <p:pic>
        <p:nvPicPr>
          <p:cNvPr id="2" name="Picture 2" descr="Bristol Ener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856" y="6398234"/>
            <a:ext cx="2160240" cy="98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435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6706252" y="6384765"/>
            <a:ext cx="934416" cy="96597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45000"/>
              <a:buFont typeface="Wingdings" charset="0"/>
              <a:buNone/>
              <a:tabLst/>
            </a:pPr>
            <a:endParaRPr kumimoji="0" lang="en-GB" sz="2400" b="0" i="0" u="none" strike="noStrike" cap="none" normalizeH="0" baseline="0">
              <a:ln>
                <a:noFill/>
              </a:ln>
              <a:effectLst/>
              <a:latin typeface="Arial" charset="0"/>
              <a:ea typeface="ヒラギノ角ゴ Pro W3" charset="0"/>
              <a:cs typeface="Arial Unicode MS" charset="0"/>
            </a:endParaRPr>
          </a:p>
        </p:txBody>
      </p:sp>
      <p:grpSp>
        <p:nvGrpSpPr>
          <p:cNvPr id="38" name="Group 37"/>
          <p:cNvGrpSpPr>
            <a:grpSpLocks noChangeAspect="1"/>
          </p:cNvGrpSpPr>
          <p:nvPr/>
        </p:nvGrpSpPr>
        <p:grpSpPr>
          <a:xfrm>
            <a:off x="251636" y="2298318"/>
            <a:ext cx="9671819" cy="5028623"/>
            <a:chOff x="266196" y="1377803"/>
            <a:chExt cx="8792563" cy="4571478"/>
          </a:xfrm>
        </p:grpSpPr>
        <p:pic>
          <p:nvPicPr>
            <p:cNvPr id="4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125"/>
            <a:stretch/>
          </p:blipFill>
          <p:spPr bwMode="auto">
            <a:xfrm>
              <a:off x="2243562" y="1393309"/>
              <a:ext cx="4644190" cy="455597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1" name="Straight Arrow Connector 40"/>
            <p:cNvCxnSpPr>
              <a:stCxn id="42" idx="3"/>
            </p:cNvCxnSpPr>
            <p:nvPr/>
          </p:nvCxnSpPr>
          <p:spPr>
            <a:xfrm flipV="1">
              <a:off x="2066527" y="2276874"/>
              <a:ext cx="964586" cy="24255"/>
            </a:xfrm>
            <a:prstGeom prst="straightConnector1">
              <a:avLst/>
            </a:prstGeom>
            <a:noFill/>
            <a:ln w="38100" cap="flat" cmpd="sng" algn="ctr">
              <a:solidFill>
                <a:srgbClr val="7030A0"/>
              </a:solidFill>
              <a:prstDash val="solid"/>
              <a:tailEnd type="arrow"/>
            </a:ln>
            <a:effectLst/>
          </p:spPr>
        </p:cxnSp>
        <p:sp>
          <p:nvSpPr>
            <p:cNvPr id="42" name="TextBox 41"/>
            <p:cNvSpPr txBox="1"/>
            <p:nvPr/>
          </p:nvSpPr>
          <p:spPr>
            <a:xfrm>
              <a:off x="266196" y="1377803"/>
              <a:ext cx="1800331" cy="1846650"/>
            </a:xfrm>
            <a:prstGeom prst="rect">
              <a:avLst/>
            </a:prstGeom>
            <a:noFill/>
            <a:ln w="28575">
              <a:solidFill>
                <a:srgbClr val="7030A0"/>
              </a:solidFill>
            </a:ln>
          </p:spPr>
          <p:txBody>
            <a:bodyPr wrap="squar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srgbClr val="002060"/>
                  </a:solidFill>
                  <a:effectLst/>
                  <a:uLnTx/>
                  <a:uFillTx/>
                </a:rPr>
                <a:t>Avonmouth</a:t>
              </a:r>
              <a:r>
                <a:rPr kumimoji="0" lang="en-GB" sz="1800" b="1" i="0" u="none" strike="noStrike" kern="0" cap="none" spc="0" normalizeH="0" baseline="0" noProof="0" dirty="0">
                  <a:ln>
                    <a:noFill/>
                  </a:ln>
                  <a:solidFill>
                    <a:srgbClr val="002060"/>
                  </a:solidFill>
                  <a:effectLst/>
                  <a:uLnTx/>
                  <a:uFillTx/>
                </a:rPr>
                <a:t>/ </a:t>
              </a:r>
              <a:r>
                <a:rPr kumimoji="0" lang="en-GB" sz="1800" b="1" i="0" u="none" strike="noStrike" kern="0" cap="none" spc="0" normalizeH="0" baseline="0" noProof="0" dirty="0" err="1">
                  <a:ln>
                    <a:noFill/>
                  </a:ln>
                  <a:solidFill>
                    <a:srgbClr val="002060"/>
                  </a:solidFill>
                  <a:effectLst/>
                  <a:uLnTx/>
                  <a:uFillTx/>
                </a:rPr>
                <a:t>Sevenside</a:t>
              </a:r>
              <a:r>
                <a:rPr kumimoji="0" lang="en-GB" sz="1800" b="1" i="0" u="none" strike="noStrike" kern="0" cap="none" spc="0" normalizeH="0" baseline="0" noProof="0" dirty="0">
                  <a:ln>
                    <a:noFill/>
                  </a:ln>
                  <a:solidFill>
                    <a:srgbClr val="002060"/>
                  </a:solidFill>
                  <a:effectLst/>
                  <a:uLnTx/>
                  <a:uFillTx/>
                </a:rPr>
                <a:t> project collaborating with South Gloucestershire Council</a:t>
              </a:r>
            </a:p>
          </p:txBody>
        </p:sp>
        <p:cxnSp>
          <p:nvCxnSpPr>
            <p:cNvPr id="43" name="Straight Arrow Connector 42"/>
            <p:cNvCxnSpPr/>
            <p:nvPr/>
          </p:nvCxnSpPr>
          <p:spPr>
            <a:xfrm>
              <a:off x="1446936" y="5589240"/>
              <a:ext cx="3528392" cy="144016"/>
            </a:xfrm>
            <a:prstGeom prst="straightConnector1">
              <a:avLst/>
            </a:prstGeom>
            <a:noFill/>
            <a:ln w="38100" cap="flat" cmpd="sng" algn="ctr">
              <a:solidFill>
                <a:srgbClr val="FF0000"/>
              </a:solidFill>
              <a:prstDash val="solid"/>
              <a:tailEnd type="arrow"/>
            </a:ln>
            <a:effectLst/>
          </p:spPr>
        </p:cxnSp>
        <p:sp>
          <p:nvSpPr>
            <p:cNvPr id="44" name="TextBox 43"/>
            <p:cNvSpPr txBox="1"/>
            <p:nvPr/>
          </p:nvSpPr>
          <p:spPr>
            <a:xfrm>
              <a:off x="348220" y="5216951"/>
              <a:ext cx="1098716" cy="587565"/>
            </a:xfrm>
            <a:prstGeom prst="rect">
              <a:avLst/>
            </a:prstGeom>
            <a:noFill/>
            <a:ln w="28575">
              <a:solidFill>
                <a:srgbClr val="FF0000"/>
              </a:solidFill>
            </a:ln>
          </p:spPr>
          <p:txBody>
            <a:bodyPr wrap="squar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rPr>
                <a:t>Rowan Complex</a:t>
              </a:r>
            </a:p>
          </p:txBody>
        </p:sp>
        <p:cxnSp>
          <p:nvCxnSpPr>
            <p:cNvPr id="45" name="Straight Arrow Connector 44"/>
            <p:cNvCxnSpPr/>
            <p:nvPr/>
          </p:nvCxnSpPr>
          <p:spPr>
            <a:xfrm flipH="1">
              <a:off x="5335368" y="4077072"/>
              <a:ext cx="2355239" cy="72008"/>
            </a:xfrm>
            <a:prstGeom prst="straightConnector1">
              <a:avLst/>
            </a:prstGeom>
            <a:noFill/>
            <a:ln w="38100" cap="flat" cmpd="sng" algn="ctr">
              <a:solidFill>
                <a:srgbClr val="FF0000"/>
              </a:solidFill>
              <a:prstDash val="solid"/>
              <a:tailEnd type="arrow"/>
            </a:ln>
            <a:effectLst/>
          </p:spPr>
        </p:cxnSp>
        <p:sp>
          <p:nvSpPr>
            <p:cNvPr id="46" name="TextBox 45"/>
            <p:cNvSpPr txBox="1"/>
            <p:nvPr/>
          </p:nvSpPr>
          <p:spPr>
            <a:xfrm>
              <a:off x="7690607" y="3821217"/>
              <a:ext cx="1173153" cy="1200318"/>
            </a:xfrm>
            <a:prstGeom prst="rect">
              <a:avLst/>
            </a:prstGeom>
            <a:noFill/>
            <a:ln w="28575">
              <a:solidFill>
                <a:srgbClr val="FF0000"/>
              </a:solidFill>
            </a:ln>
          </p:spPr>
          <p:txBody>
            <a:bodyPr wrap="squar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srgbClr val="002060"/>
                  </a:solidFill>
                  <a:effectLst/>
                  <a:uLnTx/>
                  <a:uFillTx/>
                </a:rPr>
                <a:t>Redcliffe</a:t>
              </a:r>
              <a:r>
                <a:rPr kumimoji="0" lang="en-GB" sz="1800" b="1" i="0" u="none" strike="noStrike" kern="0" cap="none" spc="0" normalizeH="0" baseline="0" noProof="0" dirty="0">
                  <a:ln>
                    <a:noFill/>
                  </a:ln>
                  <a:solidFill>
                    <a:srgbClr val="002060"/>
                  </a:solidFill>
                  <a:effectLst/>
                  <a:uLnTx/>
                  <a:uFillTx/>
                </a:rPr>
                <a:t> and Temple Project</a:t>
              </a:r>
            </a:p>
          </p:txBody>
        </p:sp>
        <p:cxnSp>
          <p:nvCxnSpPr>
            <p:cNvPr id="47" name="Straight Arrow Connector 46"/>
            <p:cNvCxnSpPr/>
            <p:nvPr/>
          </p:nvCxnSpPr>
          <p:spPr>
            <a:xfrm flipH="1">
              <a:off x="4975328" y="1700808"/>
              <a:ext cx="2715279" cy="1872208"/>
            </a:xfrm>
            <a:prstGeom prst="straightConnector1">
              <a:avLst/>
            </a:prstGeom>
            <a:noFill/>
            <a:ln w="38100" cap="flat" cmpd="sng" algn="ctr">
              <a:solidFill>
                <a:srgbClr val="FF0000"/>
              </a:solidFill>
              <a:prstDash val="solid"/>
              <a:tailEnd type="arrow"/>
            </a:ln>
            <a:effectLst/>
          </p:spPr>
        </p:cxnSp>
        <p:sp>
          <p:nvSpPr>
            <p:cNvPr id="48" name="TextBox 47"/>
            <p:cNvSpPr txBox="1"/>
            <p:nvPr/>
          </p:nvSpPr>
          <p:spPr>
            <a:xfrm>
              <a:off x="7690607" y="1393309"/>
              <a:ext cx="1179658" cy="839382"/>
            </a:xfrm>
            <a:prstGeom prst="rect">
              <a:avLst/>
            </a:prstGeom>
            <a:noFill/>
            <a:ln w="28575">
              <a:solidFill>
                <a:srgbClr val="FF0000"/>
              </a:solidFill>
            </a:ln>
          </p:spPr>
          <p:txBody>
            <a:bodyPr wrap="squar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rPr>
                <a:t>City Centre  </a:t>
              </a:r>
              <a:r>
                <a:rPr kumimoji="0" lang="en-GB" sz="1800" b="1" i="0" u="none" strike="noStrike" kern="0" cap="none" spc="0" normalizeH="0" baseline="0" noProof="0" dirty="0" smtClean="0">
                  <a:ln>
                    <a:noFill/>
                  </a:ln>
                  <a:solidFill>
                    <a:srgbClr val="002060"/>
                  </a:solidFill>
                  <a:effectLst/>
                  <a:uLnTx/>
                  <a:uFillTx/>
                </a:rPr>
                <a:t>Part 1</a:t>
              </a:r>
              <a:endParaRPr kumimoji="0" lang="en-GB" sz="1800" b="1" i="0" u="none" strike="noStrike" kern="0" cap="none" spc="0" normalizeH="0" baseline="0" noProof="0" dirty="0">
                <a:ln>
                  <a:noFill/>
                </a:ln>
                <a:solidFill>
                  <a:srgbClr val="002060"/>
                </a:solidFill>
                <a:effectLst/>
                <a:uLnTx/>
                <a:uFillTx/>
              </a:endParaRPr>
            </a:p>
          </p:txBody>
        </p:sp>
        <p:cxnSp>
          <p:nvCxnSpPr>
            <p:cNvPr id="49" name="Straight Arrow Connector 48"/>
            <p:cNvCxnSpPr/>
            <p:nvPr/>
          </p:nvCxnSpPr>
          <p:spPr>
            <a:xfrm flipH="1">
              <a:off x="5674384" y="2944861"/>
              <a:ext cx="2016224" cy="824263"/>
            </a:xfrm>
            <a:prstGeom prst="straightConnector1">
              <a:avLst/>
            </a:prstGeom>
            <a:noFill/>
            <a:ln w="38100" cap="flat" cmpd="sng" algn="ctr">
              <a:solidFill>
                <a:srgbClr val="7030A0"/>
              </a:solidFill>
              <a:prstDash val="solid"/>
              <a:tailEnd type="arrow"/>
            </a:ln>
            <a:effectLst/>
          </p:spPr>
        </p:cxnSp>
        <p:sp>
          <p:nvSpPr>
            <p:cNvPr id="50" name="TextBox 49"/>
            <p:cNvSpPr txBox="1"/>
            <p:nvPr/>
          </p:nvSpPr>
          <p:spPr>
            <a:xfrm>
              <a:off x="7690607" y="2714028"/>
              <a:ext cx="1368152" cy="369322"/>
            </a:xfrm>
            <a:prstGeom prst="rect">
              <a:avLst/>
            </a:prstGeom>
            <a:noFill/>
            <a:ln w="28575">
              <a:solidFill>
                <a:srgbClr val="7030A0"/>
              </a:solidFill>
            </a:ln>
          </p:spPr>
          <p:txBody>
            <a:bodyPr wrap="squar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rPr>
                <a:t>Easton </a:t>
              </a:r>
            </a:p>
          </p:txBody>
        </p:sp>
        <p:cxnSp>
          <p:nvCxnSpPr>
            <p:cNvPr id="51" name="Straight Arrow Connector 50"/>
            <p:cNvCxnSpPr>
              <a:stCxn id="52" idx="3"/>
            </p:cNvCxnSpPr>
            <p:nvPr/>
          </p:nvCxnSpPr>
          <p:spPr>
            <a:xfrm>
              <a:off x="1780088" y="3749467"/>
              <a:ext cx="3051224" cy="111581"/>
            </a:xfrm>
            <a:prstGeom prst="straightConnector1">
              <a:avLst/>
            </a:prstGeom>
            <a:noFill/>
            <a:ln w="38100" cap="flat" cmpd="sng" algn="ctr">
              <a:solidFill>
                <a:srgbClr val="FF0000"/>
              </a:solidFill>
              <a:prstDash val="solid"/>
              <a:tailEnd type="arrow"/>
            </a:ln>
            <a:effectLst/>
          </p:spPr>
        </p:cxnSp>
        <p:sp>
          <p:nvSpPr>
            <p:cNvPr id="52" name="TextBox 51"/>
            <p:cNvSpPr txBox="1"/>
            <p:nvPr/>
          </p:nvSpPr>
          <p:spPr>
            <a:xfrm>
              <a:off x="397119" y="3455684"/>
              <a:ext cx="1382969" cy="587565"/>
            </a:xfrm>
            <a:prstGeom prst="rect">
              <a:avLst/>
            </a:prstGeom>
            <a:noFill/>
            <a:ln w="28575">
              <a:solidFill>
                <a:srgbClr val="FF0000"/>
              </a:solidFill>
            </a:ln>
          </p:spPr>
          <p:txBody>
            <a:bodyPr wrap="squar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rPr>
                <a:t>City Centre </a:t>
              </a:r>
              <a:r>
                <a:rPr kumimoji="0" lang="en-GB" sz="1800" b="1" i="0" u="none" strike="noStrike" kern="0" cap="none" spc="0" normalizeH="0" baseline="0" noProof="0" dirty="0" smtClean="0">
                  <a:ln>
                    <a:noFill/>
                  </a:ln>
                  <a:solidFill>
                    <a:srgbClr val="002060"/>
                  </a:solidFill>
                  <a:effectLst/>
                  <a:uLnTx/>
                  <a:uFillTx/>
                </a:rPr>
                <a:t>Part 2</a:t>
              </a:r>
              <a:endParaRPr kumimoji="0" lang="en-GB" sz="1800" b="1" i="0" u="none" strike="noStrike" kern="0" cap="none" spc="0" normalizeH="0" baseline="0" noProof="0" dirty="0">
                <a:ln>
                  <a:noFill/>
                </a:ln>
                <a:solidFill>
                  <a:srgbClr val="002060"/>
                </a:solidFill>
                <a:effectLst/>
                <a:uLnTx/>
                <a:uFillTx/>
              </a:endParaRPr>
            </a:p>
          </p:txBody>
        </p:sp>
        <p:cxnSp>
          <p:nvCxnSpPr>
            <p:cNvPr id="53" name="Straight Arrow Connector 52"/>
            <p:cNvCxnSpPr>
              <a:stCxn id="54" idx="3"/>
            </p:cNvCxnSpPr>
            <p:nvPr/>
          </p:nvCxnSpPr>
          <p:spPr>
            <a:xfrm flipV="1">
              <a:off x="1246062" y="4323993"/>
              <a:ext cx="3585250" cy="278465"/>
            </a:xfrm>
            <a:prstGeom prst="straightConnector1">
              <a:avLst/>
            </a:prstGeom>
            <a:noFill/>
            <a:ln w="38100" cap="flat" cmpd="sng" algn="ctr">
              <a:solidFill>
                <a:srgbClr val="7030A0"/>
              </a:solidFill>
              <a:prstDash val="solid"/>
              <a:tailEnd type="arrow"/>
            </a:ln>
            <a:effectLst/>
          </p:spPr>
        </p:cxnSp>
        <p:sp>
          <p:nvSpPr>
            <p:cNvPr id="54" name="TextBox 53"/>
            <p:cNvSpPr txBox="1"/>
            <p:nvPr/>
          </p:nvSpPr>
          <p:spPr>
            <a:xfrm>
              <a:off x="397118" y="4308675"/>
              <a:ext cx="848945" cy="587565"/>
            </a:xfrm>
            <a:prstGeom prst="rect">
              <a:avLst/>
            </a:prstGeom>
            <a:noFill/>
            <a:ln w="28575">
              <a:solidFill>
                <a:srgbClr val="7030A0"/>
              </a:solidFill>
            </a:ln>
          </p:spPr>
          <p:txBody>
            <a:bodyPr wrap="squar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rPr>
                <a:t>South Bristol</a:t>
              </a:r>
            </a:p>
          </p:txBody>
        </p:sp>
      </p:grpSp>
      <p:sp>
        <p:nvSpPr>
          <p:cNvPr id="56" name="Rectangle 55"/>
          <p:cNvSpPr/>
          <p:nvPr/>
        </p:nvSpPr>
        <p:spPr>
          <a:xfrm>
            <a:off x="-86999" y="1229702"/>
            <a:ext cx="10224889" cy="732508"/>
          </a:xfrm>
          <a:prstGeom prst="rect">
            <a:avLst/>
          </a:prstGeom>
        </p:spPr>
        <p:txBody>
          <a:bodyPr wrap="square">
            <a:spAutoFit/>
          </a:bodyPr>
          <a:lstStyle/>
          <a:p>
            <a:pPr marL="486021" lvl="0">
              <a:lnSpc>
                <a:spcPct val="80000"/>
              </a:lnSpc>
              <a:spcBef>
                <a:spcPts val="600"/>
              </a:spcBef>
            </a:pPr>
            <a:r>
              <a:rPr lang="en-GB" sz="2600" dirty="0" smtClean="0">
                <a:solidFill>
                  <a:srgbClr val="002060"/>
                </a:solidFill>
                <a:latin typeface="+mn-lt"/>
              </a:rPr>
              <a:t>District networks in progress (</a:t>
            </a:r>
            <a:r>
              <a:rPr lang="en-GB" sz="2600" dirty="0" smtClean="0">
                <a:solidFill>
                  <a:srgbClr val="FF0000"/>
                </a:solidFill>
                <a:latin typeface="+mn-lt"/>
              </a:rPr>
              <a:t>red</a:t>
            </a:r>
            <a:r>
              <a:rPr lang="en-GB" sz="2600" dirty="0" smtClean="0">
                <a:solidFill>
                  <a:srgbClr val="002060"/>
                </a:solidFill>
                <a:latin typeface="+mn-lt"/>
              </a:rPr>
              <a:t>) and proposed </a:t>
            </a:r>
            <a:r>
              <a:rPr lang="en-GB" sz="2600" dirty="0">
                <a:solidFill>
                  <a:srgbClr val="002060"/>
                </a:solidFill>
                <a:latin typeface="+mn-lt"/>
              </a:rPr>
              <a:t>n</a:t>
            </a:r>
            <a:r>
              <a:rPr lang="en-GB" sz="2600" dirty="0" smtClean="0">
                <a:solidFill>
                  <a:srgbClr val="002060"/>
                </a:solidFill>
                <a:latin typeface="+mn-lt"/>
              </a:rPr>
              <a:t>etworks (</a:t>
            </a:r>
            <a:r>
              <a:rPr lang="en-GB" sz="2600" dirty="0" smtClean="0">
                <a:solidFill>
                  <a:srgbClr val="7030A0"/>
                </a:solidFill>
                <a:latin typeface="+mn-lt"/>
              </a:rPr>
              <a:t>purple</a:t>
            </a:r>
            <a:r>
              <a:rPr lang="en-GB" sz="2600" dirty="0" smtClean="0">
                <a:solidFill>
                  <a:srgbClr val="002060"/>
                </a:solidFill>
                <a:latin typeface="+mn-lt"/>
              </a:rPr>
              <a:t>)</a:t>
            </a:r>
            <a:endParaRPr lang="en-GB" sz="2600" dirty="0">
              <a:solidFill>
                <a:srgbClr val="002060"/>
              </a:solidFill>
              <a:latin typeface="+mn-lt"/>
            </a:endParaRPr>
          </a:p>
        </p:txBody>
      </p:sp>
      <p:sp>
        <p:nvSpPr>
          <p:cNvPr id="22" name="Title 1"/>
          <p:cNvSpPr txBox="1">
            <a:spLocks/>
          </p:cNvSpPr>
          <p:nvPr/>
        </p:nvSpPr>
        <p:spPr bwMode="auto">
          <a:xfrm>
            <a:off x="641087" y="31748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District Heating Projects</a:t>
            </a:r>
          </a:p>
        </p:txBody>
      </p:sp>
    </p:spTree>
    <p:extLst>
      <p:ext uri="{BB962C8B-B14F-4D97-AF65-F5344CB8AC3E}">
        <p14:creationId xmlns:p14="http://schemas.microsoft.com/office/powerpoint/2010/main" val="1796971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41087" y="31748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BCC Renewable Energy - Completed</a:t>
            </a:r>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290" t="24765" r="1828" b="26294"/>
          <a:stretch/>
        </p:blipFill>
        <p:spPr bwMode="auto">
          <a:xfrm>
            <a:off x="615828" y="5265064"/>
            <a:ext cx="5140155"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280668" y="1399177"/>
            <a:ext cx="9224140" cy="4401205"/>
          </a:xfrm>
          <a:prstGeom prst="rect">
            <a:avLst/>
          </a:prstGeom>
        </p:spPr>
        <p:txBody>
          <a:bodyPr wrap="square">
            <a:spAutoFit/>
          </a:bodyPr>
          <a:lstStyle/>
          <a:p>
            <a:pPr>
              <a:lnSpc>
                <a:spcPct val="100000"/>
              </a:lnSpc>
              <a:spcAft>
                <a:spcPts val="400"/>
              </a:spcAft>
              <a:buClr>
                <a:srgbClr val="002060"/>
              </a:buClr>
              <a:buSzPct val="75000"/>
            </a:pPr>
            <a:r>
              <a:rPr lang="en-GB" sz="3200" b="1" u="sng" dirty="0" smtClean="0">
                <a:solidFill>
                  <a:srgbClr val="002060"/>
                </a:solidFill>
              </a:rPr>
              <a:t>Completed:</a:t>
            </a:r>
          </a:p>
          <a:p>
            <a:pPr marL="439221" indent="-457200">
              <a:lnSpc>
                <a:spcPct val="100000"/>
              </a:lnSpc>
              <a:spcAft>
                <a:spcPts val="400"/>
              </a:spcAft>
              <a:buClr>
                <a:srgbClr val="002060"/>
              </a:buClr>
              <a:buSzPct val="75000"/>
              <a:buFont typeface="Wingdings" panose="05000000000000000000" pitchFamily="2" charset="2"/>
              <a:buChar char="§"/>
            </a:pPr>
            <a:r>
              <a:rPr lang="en-GB" sz="2800" dirty="0" smtClean="0">
                <a:solidFill>
                  <a:srgbClr val="002060"/>
                </a:solidFill>
              </a:rPr>
              <a:t>1500kW solar PV installed </a:t>
            </a:r>
          </a:p>
          <a:p>
            <a:pPr marL="439221" indent="-457200">
              <a:lnSpc>
                <a:spcPct val="100000"/>
              </a:lnSpc>
              <a:spcAft>
                <a:spcPts val="400"/>
              </a:spcAft>
              <a:buClr>
                <a:srgbClr val="002060"/>
              </a:buClr>
              <a:buSzPct val="75000"/>
              <a:buFont typeface="Wingdings" panose="05000000000000000000" pitchFamily="2" charset="2"/>
              <a:buChar char="§"/>
            </a:pPr>
            <a:r>
              <a:rPr lang="en-GB" sz="2800" dirty="0" smtClean="0">
                <a:solidFill>
                  <a:srgbClr val="002060"/>
                </a:solidFill>
              </a:rPr>
              <a:t>EU compliant Solar PV procurement framework</a:t>
            </a:r>
          </a:p>
          <a:p>
            <a:pPr marL="871021" lvl="1" indent="-457200">
              <a:lnSpc>
                <a:spcPct val="100000"/>
              </a:lnSpc>
              <a:spcAft>
                <a:spcPts val="400"/>
              </a:spcAft>
              <a:buClr>
                <a:srgbClr val="002060"/>
              </a:buClr>
              <a:buSzPct val="75000"/>
              <a:buFont typeface="Arial" panose="020B0604020202020204" pitchFamily="34" charset="0"/>
              <a:buChar char="•"/>
            </a:pPr>
            <a:r>
              <a:rPr lang="en-GB" sz="2800" dirty="0" smtClean="0">
                <a:solidFill>
                  <a:srgbClr val="002060"/>
                </a:solidFill>
              </a:rPr>
              <a:t>Up to £47m works</a:t>
            </a:r>
          </a:p>
          <a:p>
            <a:pPr marL="871021" lvl="1" indent="-457200">
              <a:lnSpc>
                <a:spcPct val="100000"/>
              </a:lnSpc>
              <a:spcAft>
                <a:spcPts val="400"/>
              </a:spcAft>
              <a:buClr>
                <a:srgbClr val="002060"/>
              </a:buClr>
              <a:buSzPct val="75000"/>
              <a:buFont typeface="Arial" panose="020B0604020202020204" pitchFamily="34" charset="0"/>
              <a:buChar char="•"/>
            </a:pPr>
            <a:r>
              <a:rPr lang="en-GB" sz="2800" dirty="0" smtClean="0">
                <a:solidFill>
                  <a:srgbClr val="002060"/>
                </a:solidFill>
              </a:rPr>
              <a:t>Corporate buildings, leisure centres and schools</a:t>
            </a:r>
          </a:p>
          <a:p>
            <a:pPr marL="871021" lvl="1" indent="-457200">
              <a:lnSpc>
                <a:spcPct val="100000"/>
              </a:lnSpc>
              <a:spcAft>
                <a:spcPts val="400"/>
              </a:spcAft>
              <a:buClr>
                <a:srgbClr val="002060"/>
              </a:buClr>
              <a:buSzPct val="75000"/>
              <a:buFont typeface="Arial" panose="020B0604020202020204" pitchFamily="34" charset="0"/>
              <a:buChar char="•"/>
            </a:pPr>
            <a:r>
              <a:rPr lang="en-GB" sz="2800" dirty="0">
                <a:solidFill>
                  <a:srgbClr val="002060"/>
                </a:solidFill>
              </a:rPr>
              <a:t>Work with other public sector organisations such as the Cabinet Office/the NHS to do work on their buildings</a:t>
            </a:r>
          </a:p>
          <a:p>
            <a:pPr marL="791800" lvl="1" indent="-377979">
              <a:lnSpc>
                <a:spcPct val="100000"/>
              </a:lnSpc>
              <a:spcAft>
                <a:spcPts val="400"/>
              </a:spcAft>
              <a:buClr>
                <a:srgbClr val="002060"/>
              </a:buClr>
              <a:buSzPct val="75000"/>
              <a:buFont typeface="Wingdings" pitchFamily="2" charset="2"/>
              <a:buChar char="q"/>
            </a:pPr>
            <a:endParaRPr lang="en-GB" sz="3200" dirty="0" smtClean="0">
              <a:solidFill>
                <a:srgbClr val="002060"/>
              </a:solidFill>
            </a:endParaRPr>
          </a:p>
        </p:txBody>
      </p:sp>
    </p:spTree>
    <p:extLst>
      <p:ext uri="{BB962C8B-B14F-4D97-AF65-F5344CB8AC3E}">
        <p14:creationId xmlns:p14="http://schemas.microsoft.com/office/powerpoint/2010/main" val="2916194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41087" y="31748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Community Solar PV</a:t>
            </a:r>
          </a:p>
        </p:txBody>
      </p:sp>
      <p:sp>
        <p:nvSpPr>
          <p:cNvPr id="15" name="Rectangle 14"/>
          <p:cNvSpPr/>
          <p:nvPr/>
        </p:nvSpPr>
        <p:spPr>
          <a:xfrm>
            <a:off x="196914" y="1300055"/>
            <a:ext cx="9739313" cy="5514330"/>
          </a:xfrm>
          <a:prstGeom prst="rect">
            <a:avLst/>
          </a:prstGeom>
        </p:spPr>
        <p:txBody>
          <a:bodyPr wrap="square">
            <a:spAutoFit/>
          </a:bodyPr>
          <a:lstStyle/>
          <a:p>
            <a:pPr marL="457200" indent="-457200">
              <a:lnSpc>
                <a:spcPct val="100000"/>
              </a:lnSpc>
              <a:spcAft>
                <a:spcPts val="1138"/>
              </a:spcAft>
              <a:buClr>
                <a:srgbClr val="002060"/>
              </a:buClr>
              <a:buSzPct val="75000"/>
              <a:buFont typeface="Wingdings" panose="05000000000000000000" pitchFamily="2" charset="2"/>
              <a:buChar char="§"/>
            </a:pPr>
            <a:r>
              <a:rPr lang="en-GB" sz="2800" dirty="0" smtClean="0">
                <a:solidFill>
                  <a:srgbClr val="002060"/>
                </a:solidFill>
              </a:rPr>
              <a:t>BCC facilitating solar PV installations by Community Energy Groups on BCC owned buildings</a:t>
            </a:r>
          </a:p>
          <a:p>
            <a:pPr marL="457200" indent="-457200">
              <a:lnSpc>
                <a:spcPct val="100000"/>
              </a:lnSpc>
              <a:spcAft>
                <a:spcPts val="1138"/>
              </a:spcAft>
              <a:buClr>
                <a:srgbClr val="002060"/>
              </a:buClr>
              <a:buSzPct val="75000"/>
              <a:buFont typeface="Wingdings" panose="05000000000000000000" pitchFamily="2" charset="2"/>
              <a:buChar char="§"/>
            </a:pPr>
            <a:r>
              <a:rPr lang="en-GB" sz="2800" u="sng" dirty="0" smtClean="0">
                <a:solidFill>
                  <a:srgbClr val="002060"/>
                </a:solidFill>
              </a:rPr>
              <a:t>Pilot package completed:</a:t>
            </a:r>
          </a:p>
          <a:p>
            <a:pPr marL="889000" lvl="1" indent="-457200">
              <a:lnSpc>
                <a:spcPct val="100000"/>
              </a:lnSpc>
              <a:spcAft>
                <a:spcPts val="0"/>
              </a:spcAft>
              <a:buClr>
                <a:srgbClr val="002060"/>
              </a:buClr>
              <a:buSzPct val="75000"/>
              <a:buFont typeface="Wingdings" panose="05000000000000000000" pitchFamily="2" charset="2"/>
              <a:buChar char="§"/>
            </a:pPr>
            <a:r>
              <a:rPr lang="en-GB" dirty="0" smtClean="0">
                <a:solidFill>
                  <a:srgbClr val="002060"/>
                </a:solidFill>
              </a:rPr>
              <a:t>100kW on community </a:t>
            </a:r>
          </a:p>
          <a:p>
            <a:pPr marL="889000" lvl="1" indent="-457200">
              <a:lnSpc>
                <a:spcPct val="100000"/>
              </a:lnSpc>
              <a:spcAft>
                <a:spcPts val="0"/>
              </a:spcAft>
              <a:buClr>
                <a:srgbClr val="002060"/>
              </a:buClr>
              <a:buSzPct val="75000"/>
              <a:buFont typeface="Wingdings" panose="05000000000000000000" pitchFamily="2" charset="2"/>
              <a:buChar char="§"/>
            </a:pPr>
            <a:r>
              <a:rPr lang="en-GB" dirty="0" smtClean="0">
                <a:solidFill>
                  <a:srgbClr val="002060"/>
                </a:solidFill>
              </a:rPr>
              <a:t>centres and South Bristol </a:t>
            </a:r>
          </a:p>
          <a:p>
            <a:pPr marL="889000" lvl="1" indent="-457200">
              <a:lnSpc>
                <a:spcPct val="100000"/>
              </a:lnSpc>
              <a:spcAft>
                <a:spcPts val="600"/>
              </a:spcAft>
              <a:buClr>
                <a:srgbClr val="002060"/>
              </a:buClr>
              <a:buSzPct val="75000"/>
              <a:buFont typeface="Wingdings" panose="05000000000000000000" pitchFamily="2" charset="2"/>
              <a:buChar char="§"/>
            </a:pPr>
            <a:r>
              <a:rPr lang="en-GB" dirty="0" smtClean="0">
                <a:solidFill>
                  <a:srgbClr val="002060"/>
                </a:solidFill>
              </a:rPr>
              <a:t>Sports Centre</a:t>
            </a:r>
          </a:p>
          <a:p>
            <a:pPr marL="457200" indent="-457200">
              <a:lnSpc>
                <a:spcPct val="100000"/>
              </a:lnSpc>
              <a:spcAft>
                <a:spcPts val="400"/>
              </a:spcAft>
              <a:buClr>
                <a:srgbClr val="002060"/>
              </a:buClr>
              <a:buSzPct val="75000"/>
              <a:buFont typeface="Wingdings" panose="05000000000000000000" pitchFamily="2" charset="2"/>
              <a:buChar char="§"/>
            </a:pPr>
            <a:r>
              <a:rPr lang="en-GB" sz="2800" u="sng" dirty="0" smtClean="0">
                <a:solidFill>
                  <a:srgbClr val="002060"/>
                </a:solidFill>
              </a:rPr>
              <a:t>Community PV Competition:</a:t>
            </a:r>
          </a:p>
          <a:p>
            <a:pPr marL="889000" lvl="1" indent="-457200">
              <a:lnSpc>
                <a:spcPct val="100000"/>
              </a:lnSpc>
              <a:spcAft>
                <a:spcPts val="0"/>
              </a:spcAft>
              <a:buClr>
                <a:srgbClr val="002060"/>
              </a:buClr>
              <a:buSzPct val="75000"/>
              <a:buFont typeface="Wingdings" panose="05000000000000000000" pitchFamily="2" charset="2"/>
              <a:buChar char="§"/>
            </a:pPr>
            <a:r>
              <a:rPr lang="en-GB" dirty="0" smtClean="0">
                <a:solidFill>
                  <a:srgbClr val="002060"/>
                </a:solidFill>
              </a:rPr>
              <a:t>Further 550kW on BCC owned </a:t>
            </a:r>
          </a:p>
          <a:p>
            <a:pPr lvl="1" indent="0">
              <a:lnSpc>
                <a:spcPct val="100000"/>
              </a:lnSpc>
              <a:spcAft>
                <a:spcPts val="400"/>
              </a:spcAft>
              <a:buClr>
                <a:srgbClr val="002060"/>
              </a:buClr>
              <a:buSzPct val="75000"/>
            </a:pPr>
            <a:r>
              <a:rPr lang="en-GB" dirty="0" smtClean="0">
                <a:solidFill>
                  <a:srgbClr val="002060"/>
                </a:solidFill>
              </a:rPr>
              <a:t>		buildings</a:t>
            </a:r>
          </a:p>
          <a:p>
            <a:pPr marL="889000" lvl="1" indent="-457200">
              <a:lnSpc>
                <a:spcPct val="100000"/>
              </a:lnSpc>
              <a:spcAft>
                <a:spcPts val="1138"/>
              </a:spcAft>
              <a:buClr>
                <a:srgbClr val="002060"/>
              </a:buClr>
              <a:buSzPct val="75000"/>
              <a:buFont typeface="Wingdings" panose="05000000000000000000" pitchFamily="2" charset="2"/>
              <a:buChar char="§"/>
            </a:pPr>
            <a:r>
              <a:rPr lang="en-GB" dirty="0" smtClean="0">
                <a:solidFill>
                  <a:srgbClr val="002060"/>
                </a:solidFill>
              </a:rPr>
              <a:t>Installations ongoing </a:t>
            </a:r>
          </a:p>
          <a:p>
            <a:pPr marL="889000" lvl="1" indent="-457200">
              <a:lnSpc>
                <a:spcPct val="100000"/>
              </a:lnSpc>
              <a:spcAft>
                <a:spcPts val="1138"/>
              </a:spcAft>
              <a:buClr>
                <a:srgbClr val="002060"/>
              </a:buClr>
              <a:buSzPct val="75000"/>
              <a:buFont typeface="Wingdings" panose="05000000000000000000" pitchFamily="2" charset="2"/>
              <a:buChar char="§"/>
            </a:pPr>
            <a:r>
              <a:rPr lang="en-GB" dirty="0" smtClean="0">
                <a:solidFill>
                  <a:srgbClr val="002060"/>
                </a:solidFill>
              </a:rPr>
              <a:t>BCC match maker with business community </a:t>
            </a:r>
          </a:p>
          <a:p>
            <a:pPr lvl="1" indent="0">
              <a:lnSpc>
                <a:spcPct val="100000"/>
              </a:lnSpc>
              <a:spcAft>
                <a:spcPts val="1138"/>
              </a:spcAft>
              <a:buClr>
                <a:srgbClr val="002060"/>
              </a:buClr>
              <a:buSzPct val="75000"/>
            </a:pPr>
            <a:r>
              <a:rPr lang="en-GB" dirty="0">
                <a:solidFill>
                  <a:srgbClr val="002060"/>
                </a:solidFill>
              </a:rPr>
              <a:t>	</a:t>
            </a:r>
            <a:r>
              <a:rPr lang="en-GB" dirty="0" smtClean="0">
                <a:solidFill>
                  <a:srgbClr val="002060"/>
                </a:solidFill>
              </a:rPr>
              <a:t>	coming on board, grant and loan fund</a:t>
            </a:r>
          </a:p>
        </p:txBody>
      </p:sp>
      <p:pic>
        <p:nvPicPr>
          <p:cNvPr id="1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 r="51486" b="68012"/>
          <a:stretch/>
        </p:blipFill>
        <p:spPr bwMode="auto">
          <a:xfrm>
            <a:off x="5760392" y="2212043"/>
            <a:ext cx="2493058" cy="18600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t="38852" r="51467" b="33638"/>
          <a:stretch/>
        </p:blipFill>
        <p:spPr bwMode="auto">
          <a:xfrm>
            <a:off x="6840512" y="2991298"/>
            <a:ext cx="2493988" cy="15996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BRCXIA1\AppData\Local\Microsoft\Windows\Temporary Internet Files\Content.Outlook\O91YBVIE\Mill Boxing Centre - solar panels 1  2015 - chris bahn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837" y="2243584"/>
            <a:ext cx="4267200" cy="27950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RCXIA1\AppData\Local\Microsoft\Windows\Temporary Internet Files\Content.Outlook\O91YBVIE\Mill Boxing Centre - solar panels 6  2015 - chris bahn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1837" y="2243584"/>
            <a:ext cx="4267200" cy="28437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1107" y="5418423"/>
            <a:ext cx="2153415" cy="981818"/>
          </a:xfrm>
          <a:prstGeom prst="rect">
            <a:avLst/>
          </a:prstGeom>
          <a:noFill/>
          <a:ln>
            <a:noFill/>
          </a:ln>
        </p:spPr>
      </p:pic>
    </p:spTree>
    <p:extLst>
      <p:ext uri="{BB962C8B-B14F-4D97-AF65-F5344CB8AC3E}">
        <p14:creationId xmlns:p14="http://schemas.microsoft.com/office/powerpoint/2010/main" val="2907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xEl>
                                              <p:pRg st="7" end="7"/>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xEl>
                                              <p:pRg st="8" end="8"/>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
                                            <p:txEl>
                                              <p:pRg st="9" end="9"/>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ind out about the history of City Hall - formerly known as the Council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83" y="4883872"/>
            <a:ext cx="6458160" cy="2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59792" y="1251980"/>
            <a:ext cx="9422642" cy="1643527"/>
          </a:xfrm>
          <a:prstGeom prst="rect">
            <a:avLst/>
          </a:prstGeom>
        </p:spPr>
        <p:txBody>
          <a:bodyPr wrap="square">
            <a:spAutoFit/>
          </a:bodyPr>
          <a:lstStyle/>
          <a:p>
            <a:pPr marL="0" lvl="1" indent="0">
              <a:lnSpc>
                <a:spcPct val="120000"/>
              </a:lnSpc>
            </a:pPr>
            <a:r>
              <a:rPr lang="en-GB" sz="2800" dirty="0">
                <a:solidFill>
                  <a:srgbClr val="002060"/>
                </a:solidFill>
              </a:rPr>
              <a:t>Utilising Salix Recycling Fund (£1.2m with up to 5 year paybacks)</a:t>
            </a:r>
          </a:p>
          <a:p>
            <a:pPr>
              <a:lnSpc>
                <a:spcPct val="120000"/>
              </a:lnSpc>
            </a:pPr>
            <a:r>
              <a:rPr lang="en-GB" sz="2800" dirty="0" smtClean="0">
                <a:solidFill>
                  <a:srgbClr val="002060"/>
                </a:solidFill>
              </a:rPr>
              <a:t>Focus on high profile Hard to Treat buildings</a:t>
            </a:r>
          </a:p>
        </p:txBody>
      </p:sp>
      <p:sp>
        <p:nvSpPr>
          <p:cNvPr id="6" name="Title 1"/>
          <p:cNvSpPr txBox="1">
            <a:spLocks/>
          </p:cNvSpPr>
          <p:nvPr/>
        </p:nvSpPr>
        <p:spPr bwMode="auto">
          <a:xfrm>
            <a:off x="641087" y="31748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Energy Efficiency - Salix</a:t>
            </a:r>
          </a:p>
        </p:txBody>
      </p:sp>
      <p:sp>
        <p:nvSpPr>
          <p:cNvPr id="10" name="Rectangle 9"/>
          <p:cNvSpPr/>
          <p:nvPr/>
        </p:nvSpPr>
        <p:spPr>
          <a:xfrm>
            <a:off x="428741" y="3303392"/>
            <a:ext cx="9169916" cy="952890"/>
          </a:xfrm>
          <a:prstGeom prst="rect">
            <a:avLst/>
          </a:prstGeom>
        </p:spPr>
        <p:txBody>
          <a:bodyPr wrap="square">
            <a:spAutoFit/>
          </a:bodyPr>
          <a:lstStyle/>
          <a:p>
            <a:pPr marL="457200" indent="-457200">
              <a:lnSpc>
                <a:spcPct val="120000"/>
              </a:lnSpc>
              <a:buClr>
                <a:srgbClr val="002060"/>
              </a:buClr>
              <a:buSzPct val="70000"/>
              <a:buFont typeface="Wingdings" panose="05000000000000000000" pitchFamily="2" charset="2"/>
              <a:buChar char="§"/>
            </a:pPr>
            <a:r>
              <a:rPr lang="en-GB" sz="2800" dirty="0" smtClean="0">
                <a:solidFill>
                  <a:srgbClr val="002060"/>
                </a:solidFill>
              </a:rPr>
              <a:t>M Shed planning application in progress</a:t>
            </a:r>
          </a:p>
          <a:p>
            <a:pPr marL="342900" indent="-342900">
              <a:spcAft>
                <a:spcPts val="600"/>
              </a:spcAft>
              <a:buSzPct val="70000"/>
              <a:buFont typeface="Symbol" pitchFamily="18" charset="2"/>
              <a:buChar char="-"/>
            </a:pPr>
            <a:endParaRPr lang="en-GB" dirty="0">
              <a:solidFill>
                <a:srgbClr val="002060"/>
              </a:solidFill>
            </a:endParaRPr>
          </a:p>
        </p:txBody>
      </p:sp>
      <p:pic>
        <p:nvPicPr>
          <p:cNvPr id="11" name="Picture 4" descr="http://40.media.tumblr.com/tumblr_l46tear7ez1qcr79jo1_128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191" y="4883872"/>
            <a:ext cx="3672637" cy="2724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hooseyourevent.co.uk/images/company/6505_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538" y="4283893"/>
            <a:ext cx="3275334" cy="32830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stevelefevre.co.uk/images/bristol%20colston%20hall.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1360" y="9423"/>
            <a:ext cx="5009512" cy="384242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371263" cy="302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28741" y="2844783"/>
            <a:ext cx="9422642" cy="952890"/>
          </a:xfrm>
          <a:prstGeom prst="rect">
            <a:avLst/>
          </a:prstGeom>
        </p:spPr>
        <p:txBody>
          <a:bodyPr wrap="square">
            <a:spAutoFit/>
          </a:bodyPr>
          <a:lstStyle/>
          <a:p>
            <a:pPr marL="457200" indent="-457200">
              <a:lnSpc>
                <a:spcPct val="120000"/>
              </a:lnSpc>
              <a:buClr>
                <a:srgbClr val="002060"/>
              </a:buClr>
              <a:buSzPct val="70000"/>
              <a:buFont typeface="Wingdings" panose="05000000000000000000" pitchFamily="2" charset="2"/>
              <a:buChar char="§"/>
            </a:pPr>
            <a:r>
              <a:rPr lang="en-GB" sz="2800" dirty="0" smtClean="0">
                <a:solidFill>
                  <a:srgbClr val="002060"/>
                </a:solidFill>
              </a:rPr>
              <a:t>City Hall underway</a:t>
            </a:r>
          </a:p>
          <a:p>
            <a:pPr marL="342900" indent="-342900">
              <a:spcAft>
                <a:spcPts val="600"/>
              </a:spcAft>
              <a:buSzPct val="70000"/>
              <a:buFont typeface="Symbol" pitchFamily="18" charset="2"/>
              <a:buChar char="-"/>
            </a:pPr>
            <a:endParaRPr lang="en-GB" dirty="0">
              <a:solidFill>
                <a:srgbClr val="002060"/>
              </a:solidFill>
            </a:endParaRPr>
          </a:p>
        </p:txBody>
      </p:sp>
      <p:sp>
        <p:nvSpPr>
          <p:cNvPr id="15" name="Rectangle 14"/>
          <p:cNvSpPr/>
          <p:nvPr/>
        </p:nvSpPr>
        <p:spPr>
          <a:xfrm>
            <a:off x="428741" y="3779837"/>
            <a:ext cx="9169916" cy="1469954"/>
          </a:xfrm>
          <a:prstGeom prst="rect">
            <a:avLst/>
          </a:prstGeom>
        </p:spPr>
        <p:txBody>
          <a:bodyPr wrap="square">
            <a:spAutoFit/>
          </a:bodyPr>
          <a:lstStyle/>
          <a:p>
            <a:pPr marL="457200" indent="-457200">
              <a:lnSpc>
                <a:spcPct val="120000"/>
              </a:lnSpc>
              <a:buClr>
                <a:srgbClr val="002060"/>
              </a:buClr>
              <a:buSzPct val="70000"/>
              <a:buFont typeface="Wingdings" panose="05000000000000000000" pitchFamily="2" charset="2"/>
              <a:buChar char="§"/>
            </a:pPr>
            <a:r>
              <a:rPr lang="en-GB" sz="2800" dirty="0" err="1" smtClean="0">
                <a:solidFill>
                  <a:srgbClr val="002060"/>
                </a:solidFill>
              </a:rPr>
              <a:t>Colston</a:t>
            </a:r>
            <a:r>
              <a:rPr lang="en-GB" sz="2800" dirty="0" smtClean="0">
                <a:solidFill>
                  <a:srgbClr val="002060"/>
                </a:solidFill>
              </a:rPr>
              <a:t> Hall, City Museum, Central Library and 20 other projects</a:t>
            </a:r>
          </a:p>
          <a:p>
            <a:pPr marL="342900" indent="-342900">
              <a:spcAft>
                <a:spcPts val="600"/>
              </a:spcAft>
              <a:buSzPct val="70000"/>
              <a:buFont typeface="Symbol" pitchFamily="18" charset="2"/>
              <a:buChar char="-"/>
            </a:pPr>
            <a:endParaRPr lang="en-GB" dirty="0">
              <a:solidFill>
                <a:srgbClr val="002060"/>
              </a:solidFill>
            </a:endParaRPr>
          </a:p>
        </p:txBody>
      </p:sp>
    </p:spTree>
    <p:extLst>
      <p:ext uri="{BB962C8B-B14F-4D97-AF65-F5344CB8AC3E}">
        <p14:creationId xmlns:p14="http://schemas.microsoft.com/office/powerpoint/2010/main" val="388818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41087" y="31748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External Cladding on social housing</a:t>
            </a:r>
          </a:p>
        </p:txBody>
      </p:sp>
      <p:sp>
        <p:nvSpPr>
          <p:cNvPr id="13" name="Rectangle 12"/>
          <p:cNvSpPr/>
          <p:nvPr/>
        </p:nvSpPr>
        <p:spPr>
          <a:xfrm>
            <a:off x="280668" y="1399177"/>
            <a:ext cx="5551732" cy="5047536"/>
          </a:xfrm>
          <a:prstGeom prst="rect">
            <a:avLst/>
          </a:prstGeom>
        </p:spPr>
        <p:txBody>
          <a:bodyPr wrap="square">
            <a:spAutoFit/>
          </a:bodyPr>
          <a:lstStyle/>
          <a:p>
            <a:pPr>
              <a:lnSpc>
                <a:spcPct val="100000"/>
              </a:lnSpc>
              <a:spcAft>
                <a:spcPts val="400"/>
              </a:spcAft>
              <a:buClr>
                <a:srgbClr val="002060"/>
              </a:buClr>
              <a:buSzPct val="75000"/>
            </a:pPr>
            <a:r>
              <a:rPr lang="en-GB" sz="3200" b="1" u="sng" dirty="0" smtClean="0">
                <a:solidFill>
                  <a:srgbClr val="002060"/>
                </a:solidFill>
              </a:rPr>
              <a:t>Completed:</a:t>
            </a:r>
          </a:p>
          <a:p>
            <a:pPr marL="439221" indent="-457200">
              <a:lnSpc>
                <a:spcPct val="100000"/>
              </a:lnSpc>
              <a:spcAft>
                <a:spcPts val="400"/>
              </a:spcAft>
              <a:buClr>
                <a:srgbClr val="002060"/>
              </a:buClr>
              <a:buSzPct val="75000"/>
              <a:buFont typeface="Wingdings" panose="05000000000000000000" pitchFamily="2" charset="2"/>
              <a:buChar char="§"/>
            </a:pPr>
            <a:r>
              <a:rPr lang="en-GB" sz="2800" dirty="0" smtClean="0">
                <a:solidFill>
                  <a:srgbClr val="002060"/>
                </a:solidFill>
              </a:rPr>
              <a:t>Tower block programme of £32m ongoing</a:t>
            </a:r>
          </a:p>
          <a:p>
            <a:pPr marL="439221" indent="-457200">
              <a:lnSpc>
                <a:spcPct val="100000"/>
              </a:lnSpc>
              <a:spcAft>
                <a:spcPts val="400"/>
              </a:spcAft>
              <a:buClr>
                <a:srgbClr val="002060"/>
              </a:buClr>
              <a:buSzPct val="75000"/>
              <a:buFont typeface="Wingdings" panose="05000000000000000000" pitchFamily="2" charset="2"/>
              <a:buChar char="§"/>
            </a:pPr>
            <a:r>
              <a:rPr lang="en-GB" sz="2800" dirty="0" smtClean="0">
                <a:solidFill>
                  <a:srgbClr val="002060"/>
                </a:solidFill>
              </a:rPr>
              <a:t>Low-rise insulation programme of £25m currently being delivered, pilot programme completed</a:t>
            </a:r>
          </a:p>
          <a:p>
            <a:pPr marL="439221" indent="-457200">
              <a:lnSpc>
                <a:spcPct val="100000"/>
              </a:lnSpc>
              <a:spcAft>
                <a:spcPts val="400"/>
              </a:spcAft>
              <a:buClr>
                <a:srgbClr val="002060"/>
              </a:buClr>
              <a:buSzPct val="75000"/>
              <a:buFont typeface="Wingdings" panose="05000000000000000000" pitchFamily="2" charset="2"/>
              <a:buChar char="§"/>
            </a:pPr>
            <a:r>
              <a:rPr lang="en-GB" sz="2800" dirty="0" smtClean="0">
                <a:solidFill>
                  <a:srgbClr val="002060"/>
                </a:solidFill>
              </a:rPr>
              <a:t>EU compliant External Cladding Programme and low-rise insulation procurement frameworks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433" y="1396157"/>
            <a:ext cx="3716674" cy="252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432" y="3923853"/>
            <a:ext cx="3716674" cy="237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4158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726" y="1259557"/>
            <a:ext cx="9701121" cy="6386364"/>
          </a:xfrm>
          <a:prstGeom prst="rect">
            <a:avLst/>
          </a:prstGeom>
        </p:spPr>
        <p:txBody>
          <a:bodyPr wrap="square">
            <a:spAutoFit/>
          </a:bodyPr>
          <a:lstStyle/>
          <a:p>
            <a:pPr marL="107950" indent="0">
              <a:lnSpc>
                <a:spcPct val="100000"/>
              </a:lnSpc>
              <a:spcAft>
                <a:spcPts val="600"/>
              </a:spcAft>
              <a:buNone/>
            </a:pPr>
            <a:r>
              <a:rPr lang="en-GB" b="1" u="sng" dirty="0">
                <a:solidFill>
                  <a:srgbClr val="002060"/>
                </a:solidFill>
              </a:rPr>
              <a:t>Warm up Bristol </a:t>
            </a:r>
            <a:r>
              <a:rPr lang="en-GB" sz="2000" dirty="0" smtClean="0">
                <a:solidFill>
                  <a:srgbClr val="002060"/>
                </a:solidFill>
              </a:rPr>
              <a:t>- </a:t>
            </a:r>
            <a:r>
              <a:rPr lang="en-GB" dirty="0">
                <a:solidFill>
                  <a:srgbClr val="002060"/>
                </a:solidFill>
              </a:rPr>
              <a:t>launched Oct </a:t>
            </a:r>
            <a:r>
              <a:rPr lang="en-GB" dirty="0" smtClean="0">
                <a:solidFill>
                  <a:srgbClr val="002060"/>
                </a:solidFill>
              </a:rPr>
              <a:t>2014. Based on Green Deal – support installation of energy efficiency measures. </a:t>
            </a:r>
          </a:p>
          <a:p>
            <a:pPr marL="107950" indent="0">
              <a:lnSpc>
                <a:spcPct val="100000"/>
              </a:lnSpc>
              <a:spcAft>
                <a:spcPts val="600"/>
              </a:spcAft>
              <a:buSzPct val="70000"/>
              <a:buNone/>
            </a:pPr>
            <a:r>
              <a:rPr lang="en-GB" u="sng" dirty="0" smtClean="0">
                <a:solidFill>
                  <a:srgbClr val="002060"/>
                </a:solidFill>
              </a:rPr>
              <a:t>3 Streams</a:t>
            </a:r>
          </a:p>
          <a:p>
            <a:pPr marL="450850" indent="-342900">
              <a:lnSpc>
                <a:spcPct val="100000"/>
              </a:lnSpc>
              <a:spcAft>
                <a:spcPts val="600"/>
              </a:spcAft>
              <a:buSzPct val="70000"/>
              <a:buFont typeface="Wingdings" panose="05000000000000000000" pitchFamily="2" charset="2"/>
              <a:buChar char="§"/>
            </a:pPr>
            <a:r>
              <a:rPr lang="en-GB" i="1" dirty="0" smtClean="0">
                <a:solidFill>
                  <a:srgbClr val="002060"/>
                </a:solidFill>
              </a:rPr>
              <a:t>Green </a:t>
            </a:r>
            <a:r>
              <a:rPr lang="en-GB" i="1" dirty="0">
                <a:solidFill>
                  <a:srgbClr val="002060"/>
                </a:solidFill>
              </a:rPr>
              <a:t>Deal Communities scheme </a:t>
            </a:r>
            <a:r>
              <a:rPr lang="en-GB" dirty="0">
                <a:solidFill>
                  <a:srgbClr val="002060"/>
                </a:solidFill>
              </a:rPr>
              <a:t>– 100 streets in Easton, </a:t>
            </a:r>
            <a:r>
              <a:rPr lang="en-GB" dirty="0" smtClean="0">
                <a:solidFill>
                  <a:srgbClr val="002060"/>
                </a:solidFill>
              </a:rPr>
              <a:t>                                        </a:t>
            </a:r>
            <a:r>
              <a:rPr lang="en-GB" dirty="0" err="1" smtClean="0">
                <a:solidFill>
                  <a:srgbClr val="002060"/>
                </a:solidFill>
              </a:rPr>
              <a:t>Totterdown</a:t>
            </a:r>
            <a:r>
              <a:rPr lang="en-GB" dirty="0" smtClean="0">
                <a:solidFill>
                  <a:srgbClr val="002060"/>
                </a:solidFill>
              </a:rPr>
              <a:t> </a:t>
            </a:r>
            <a:r>
              <a:rPr lang="en-GB" dirty="0">
                <a:solidFill>
                  <a:srgbClr val="002060"/>
                </a:solidFill>
              </a:rPr>
              <a:t>and </a:t>
            </a:r>
            <a:r>
              <a:rPr lang="en-GB" dirty="0" err="1" smtClean="0">
                <a:solidFill>
                  <a:srgbClr val="002060"/>
                </a:solidFill>
              </a:rPr>
              <a:t>Horfield</a:t>
            </a:r>
            <a:r>
              <a:rPr lang="en-GB" dirty="0" smtClean="0">
                <a:solidFill>
                  <a:srgbClr val="002060"/>
                </a:solidFill>
              </a:rPr>
              <a:t> (£5.3million DECC)</a:t>
            </a:r>
            <a:endParaRPr lang="en-GB" dirty="0">
              <a:solidFill>
                <a:srgbClr val="002060"/>
              </a:solidFill>
            </a:endParaRPr>
          </a:p>
          <a:p>
            <a:pPr marL="450850" lvl="1" indent="-342900">
              <a:lnSpc>
                <a:spcPct val="100000"/>
              </a:lnSpc>
              <a:spcAft>
                <a:spcPts val="600"/>
              </a:spcAft>
              <a:buClr>
                <a:srgbClr val="002060"/>
              </a:buClr>
              <a:buSzPct val="75000"/>
              <a:buFont typeface="Wingdings" panose="05000000000000000000" pitchFamily="2" charset="2"/>
              <a:buChar char="§"/>
            </a:pPr>
            <a:r>
              <a:rPr lang="en-GB" i="1" dirty="0">
                <a:solidFill>
                  <a:srgbClr val="002060"/>
                </a:solidFill>
              </a:rPr>
              <a:t>Private Rented Sector pilot </a:t>
            </a:r>
            <a:r>
              <a:rPr lang="en-GB" dirty="0">
                <a:solidFill>
                  <a:srgbClr val="002060"/>
                </a:solidFill>
              </a:rPr>
              <a:t>- </a:t>
            </a:r>
            <a:r>
              <a:rPr lang="en-GB" dirty="0" smtClean="0">
                <a:solidFill>
                  <a:srgbClr val="002060"/>
                </a:solidFill>
              </a:rPr>
              <a:t>targeting </a:t>
            </a:r>
            <a:r>
              <a:rPr lang="en-GB" dirty="0">
                <a:solidFill>
                  <a:srgbClr val="002060"/>
                </a:solidFill>
              </a:rPr>
              <a:t>properties with </a:t>
            </a:r>
            <a:r>
              <a:rPr lang="en-GB" dirty="0" smtClean="0">
                <a:solidFill>
                  <a:srgbClr val="002060"/>
                </a:solidFill>
              </a:rPr>
              <a:t>poorest rated EPCs (E, F &amp; G), (£2million DECC)</a:t>
            </a:r>
          </a:p>
          <a:p>
            <a:pPr marL="450850" lvl="1" indent="-342900">
              <a:lnSpc>
                <a:spcPct val="100000"/>
              </a:lnSpc>
              <a:spcAft>
                <a:spcPts val="600"/>
              </a:spcAft>
              <a:buClr>
                <a:srgbClr val="002060"/>
              </a:buClr>
              <a:buSzPct val="75000"/>
              <a:buFont typeface="Wingdings" panose="05000000000000000000" pitchFamily="2" charset="2"/>
              <a:buChar char="§"/>
            </a:pPr>
            <a:r>
              <a:rPr lang="en-GB" i="1" dirty="0" smtClean="0">
                <a:solidFill>
                  <a:srgbClr val="002060"/>
                </a:solidFill>
              </a:rPr>
              <a:t>Citywide – </a:t>
            </a:r>
            <a:r>
              <a:rPr lang="en-GB" dirty="0" smtClean="0">
                <a:solidFill>
                  <a:srgbClr val="002060"/>
                </a:solidFill>
              </a:rPr>
              <a:t>ECO supported or able to pay</a:t>
            </a:r>
            <a:endParaRPr lang="en-GB" i="1" dirty="0" smtClean="0">
              <a:solidFill>
                <a:srgbClr val="002060"/>
              </a:solidFill>
            </a:endParaRPr>
          </a:p>
          <a:p>
            <a:pPr marL="107950" lvl="1" indent="0">
              <a:lnSpc>
                <a:spcPct val="100000"/>
              </a:lnSpc>
              <a:spcAft>
                <a:spcPts val="600"/>
              </a:spcAft>
              <a:buClr>
                <a:srgbClr val="002060"/>
              </a:buClr>
              <a:buSzPct val="75000"/>
            </a:pPr>
            <a:r>
              <a:rPr lang="en-GB" dirty="0" smtClean="0">
                <a:solidFill>
                  <a:srgbClr val="002060"/>
                </a:solidFill>
              </a:rPr>
              <a:t>Delivery Partners:</a:t>
            </a:r>
          </a:p>
          <a:p>
            <a:pPr marL="393700" lvl="1" indent="-285750">
              <a:lnSpc>
                <a:spcPct val="100000"/>
              </a:lnSpc>
              <a:spcAft>
                <a:spcPts val="600"/>
              </a:spcAft>
              <a:buClr>
                <a:srgbClr val="002060"/>
              </a:buClr>
              <a:buSzPct val="75000"/>
              <a:buFont typeface="Wingdings" panose="05000000000000000000" pitchFamily="2" charset="2"/>
              <a:buChar char="§"/>
            </a:pPr>
            <a:r>
              <a:rPr lang="en-GB" dirty="0" smtClean="0">
                <a:solidFill>
                  <a:srgbClr val="002060"/>
                </a:solidFill>
              </a:rPr>
              <a:t>ECO funding provider &amp; main delivery partner (Climate Energy)</a:t>
            </a:r>
          </a:p>
          <a:p>
            <a:pPr marL="107950" lvl="1" indent="0">
              <a:lnSpc>
                <a:spcPct val="100000"/>
              </a:lnSpc>
              <a:spcAft>
                <a:spcPts val="600"/>
              </a:spcAft>
              <a:buClr>
                <a:srgbClr val="002060"/>
              </a:buClr>
              <a:buSzPct val="75000"/>
            </a:pPr>
            <a:r>
              <a:rPr lang="en-GB" dirty="0" smtClean="0">
                <a:solidFill>
                  <a:srgbClr val="002060"/>
                </a:solidFill>
              </a:rPr>
              <a:t>Community Involvement:</a:t>
            </a:r>
          </a:p>
          <a:p>
            <a:pPr marL="393700" lvl="1" indent="-285750">
              <a:lnSpc>
                <a:spcPct val="100000"/>
              </a:lnSpc>
              <a:spcAft>
                <a:spcPts val="600"/>
              </a:spcAft>
              <a:buClr>
                <a:srgbClr val="002060"/>
              </a:buClr>
              <a:buSzPct val="75000"/>
              <a:buFont typeface="Wingdings" panose="05000000000000000000" pitchFamily="2" charset="2"/>
              <a:buChar char="§"/>
            </a:pPr>
            <a:r>
              <a:rPr lang="en-GB" dirty="0" smtClean="0">
                <a:solidFill>
                  <a:srgbClr val="002060"/>
                </a:solidFill>
              </a:rPr>
              <a:t>Engagement activity and referral fee for community groups</a:t>
            </a:r>
          </a:p>
          <a:p>
            <a:pPr marL="107950" lvl="1" indent="0">
              <a:lnSpc>
                <a:spcPct val="100000"/>
              </a:lnSpc>
              <a:spcAft>
                <a:spcPts val="600"/>
              </a:spcAft>
              <a:buClr>
                <a:srgbClr val="002060"/>
              </a:buClr>
              <a:buSzPct val="75000"/>
            </a:pPr>
            <a:endParaRPr lang="en-GB" b="1" dirty="0" smtClean="0">
              <a:solidFill>
                <a:srgbClr val="002060"/>
              </a:solidFill>
            </a:endParaRPr>
          </a:p>
          <a:p>
            <a:pPr marL="107950" lvl="1" indent="0">
              <a:lnSpc>
                <a:spcPct val="100000"/>
              </a:lnSpc>
              <a:spcAft>
                <a:spcPts val="600"/>
              </a:spcAft>
              <a:buClr>
                <a:srgbClr val="002060"/>
              </a:buClr>
              <a:buSzPct val="75000"/>
            </a:pPr>
            <a:r>
              <a:rPr lang="en-GB" b="1" dirty="0" smtClean="0">
                <a:solidFill>
                  <a:srgbClr val="002060"/>
                </a:solidFill>
              </a:rPr>
              <a:t>Total </a:t>
            </a:r>
            <a:r>
              <a:rPr lang="en-GB" b="1" dirty="0">
                <a:solidFill>
                  <a:srgbClr val="002060"/>
                </a:solidFill>
              </a:rPr>
              <a:t>contract value estimated at </a:t>
            </a:r>
            <a:r>
              <a:rPr lang="en-GB" b="1" dirty="0" smtClean="0">
                <a:solidFill>
                  <a:srgbClr val="002060"/>
                </a:solidFill>
              </a:rPr>
              <a:t>£40m</a:t>
            </a:r>
            <a:endParaRPr lang="en-GB" b="1" dirty="0">
              <a:solidFill>
                <a:srgbClr val="002060"/>
              </a:solidFill>
            </a:endParaRPr>
          </a:p>
          <a:p>
            <a:pPr marL="107950" lvl="1" indent="0">
              <a:lnSpc>
                <a:spcPct val="100000"/>
              </a:lnSpc>
              <a:spcAft>
                <a:spcPts val="600"/>
              </a:spcAft>
              <a:buClr>
                <a:srgbClr val="002060"/>
              </a:buClr>
              <a:buSzPct val="75000"/>
            </a:pPr>
            <a:endParaRPr lang="en-GB" sz="1800" dirty="0" smtClean="0">
              <a:solidFill>
                <a:srgbClr val="002060"/>
              </a:solidFill>
            </a:endParaRPr>
          </a:p>
        </p:txBody>
      </p:sp>
      <p:sp>
        <p:nvSpPr>
          <p:cNvPr id="8" name="Title 1"/>
          <p:cNvSpPr txBox="1">
            <a:spLocks/>
          </p:cNvSpPr>
          <p:nvPr/>
        </p:nvSpPr>
        <p:spPr bwMode="auto">
          <a:xfrm>
            <a:off x="647824" y="317461"/>
            <a:ext cx="8997950" cy="808038"/>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2pPr>
            <a:lvl3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3pPr>
            <a:lvl4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4pPr>
            <a:lvl5pPr algn="ctr" defTabSz="449263"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charset="0"/>
                <a:ea typeface="ヒラギノ角ゴ Pro W3" pitchFamily="-128" charset="-128"/>
                <a:cs typeface="Arial Unicode MS" charset="0"/>
              </a:defRPr>
            </a:lvl5pPr>
            <a:lvl6pPr marL="15367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6pPr>
            <a:lvl7pPr marL="19939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7pPr>
            <a:lvl8pPr marL="24511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8pPr>
            <a:lvl9pPr marL="2908300" indent="-215900" algn="ctr" defTabSz="449263" rtl="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charset="0"/>
                <a:ea typeface="Arial Unicode MS" charset="0"/>
                <a:cs typeface="Arial Unicode MS" charset="0"/>
              </a:defRPr>
            </a:lvl9pPr>
          </a:lstStyle>
          <a:p>
            <a:r>
              <a:rPr lang="en-GB" b="1" dirty="0" smtClean="0">
                <a:solidFill>
                  <a:schemeClr val="bg1"/>
                </a:solidFill>
              </a:rPr>
              <a:t>Warm up Bristol</a:t>
            </a:r>
          </a:p>
        </p:txBody>
      </p:sp>
    </p:spTree>
    <p:extLst>
      <p:ext uri="{BB962C8B-B14F-4D97-AF65-F5344CB8AC3E}">
        <p14:creationId xmlns:p14="http://schemas.microsoft.com/office/powerpoint/2010/main" val="1562158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ヒラギノ角ゴ Pro W3"/>
        <a:cs typeface="Arial Unicode MS"/>
      </a:majorFont>
      <a:minorFont>
        <a:latin typeface="Arial"/>
        <a:ea typeface="ヒラギノ角ゴ Pro W3"/>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Arial" charset="0"/>
            <a:ea typeface="ヒラギノ角ゴ Pro W3"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Arial" charset="0"/>
            <a:ea typeface="ヒラギノ角ゴ Pro W3" charset="0"/>
            <a:cs typeface="Arial Unicode MS"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2353</TotalTime>
  <Words>951</Words>
  <Application>Microsoft Office PowerPoint</Application>
  <PresentationFormat>Custom</PresentationFormat>
  <Paragraphs>154</Paragraphs>
  <Slides>18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 Unicode MS</vt:lpstr>
      <vt:lpstr>Arial</vt:lpstr>
      <vt:lpstr>Calibri</vt:lpstr>
      <vt:lpstr>Symbol</vt:lpstr>
      <vt:lpstr>Times New Roman</vt:lpstr>
      <vt:lpstr>Wingdings</vt:lpstr>
      <vt:lpstr>ヒラギノ角ゴ Pro W3</vt:lpstr>
      <vt:lpstr>1_Default Design</vt:lpstr>
      <vt:lpstr>PowerPoint Presentation</vt:lpstr>
      <vt:lpstr>ELENA Funding</vt:lpstr>
      <vt:lpstr>Energy Company  www.bristol-energy.co.uk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Imogen Ainsworth</dc:creator>
  <dc:description>BCC Presentation Template
v2.0, 16MAR07
Desktop Efficiency Team</dc:description>
  <cp:lastModifiedBy>Anna Francis</cp:lastModifiedBy>
  <cp:revision>96</cp:revision>
  <dcterms:modified xsi:type="dcterms:W3CDTF">2016-03-03T11:27:43Z</dcterms:modified>
</cp:coreProperties>
</file>