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302" r:id="rId4"/>
    <p:sldId id="258" r:id="rId5"/>
    <p:sldId id="260" r:id="rId6"/>
    <p:sldId id="261" r:id="rId7"/>
    <p:sldId id="263" r:id="rId8"/>
    <p:sldId id="266" r:id="rId9"/>
    <p:sldId id="267" r:id="rId10"/>
    <p:sldId id="264" r:id="rId11"/>
    <p:sldId id="271" r:id="rId12"/>
    <p:sldId id="270" r:id="rId13"/>
    <p:sldId id="278" r:id="rId14"/>
    <p:sldId id="279" r:id="rId15"/>
    <p:sldId id="280" r:id="rId16"/>
    <p:sldId id="283" r:id="rId17"/>
    <p:sldId id="284" r:id="rId18"/>
    <p:sldId id="285" r:id="rId19"/>
    <p:sldId id="287" r:id="rId20"/>
    <p:sldId id="290" r:id="rId21"/>
    <p:sldId id="303" r:id="rId22"/>
    <p:sldId id="301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0B2FE-E93C-4A18-BF1C-A0721B052DF4}" type="datetimeFigureOut">
              <a:rPr lang="pl-PL" smtClean="0"/>
              <a:t>2016-02-17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EC3FE-FBF8-4302-B0D4-9879FAAC39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708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04BF437-CBA0-45FE-B91F-3A113E8033C8}" type="datetime1">
              <a:rPr lang="pl-PL" smtClean="0"/>
              <a:t>2016-02-17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A82352B-0568-4503-88C6-022701FC4C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F243-9543-4C80-8824-B92BFE90A698}" type="datetime1">
              <a:rPr lang="pl-PL" smtClean="0"/>
              <a:t>2016-02-17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91AA-67F1-43B4-AC62-E357743F3CA7}" type="datetime1">
              <a:rPr lang="pl-PL" smtClean="0"/>
              <a:t>2016-02-17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AB2982B-C8A5-41E0-B2B5-AAE1C8AB65AF}" type="datetime1">
              <a:rPr lang="pl-PL" smtClean="0"/>
              <a:t>2016-02-17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D18C59F-677F-437C-81F6-046CCE2B3844}" type="datetime1">
              <a:rPr lang="pl-PL" smtClean="0"/>
              <a:t>2016-02-17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A82352B-0568-4503-88C6-022701FC4CCC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C210EA7-0D87-467F-9AD7-65F7235560F4}" type="datetime1">
              <a:rPr lang="pl-PL" smtClean="0"/>
              <a:t>2016-02-17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A82352B-0568-4503-88C6-022701FC4C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0E1092-9A0C-45E1-B0F4-D3190C95549F}" type="datetime1">
              <a:rPr lang="pl-PL" smtClean="0"/>
              <a:t>2016-02-17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A82352B-0568-4503-88C6-022701FC4C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FE9A-CB57-4146-A5E3-644BC19461C4}" type="datetime1">
              <a:rPr lang="pl-PL" smtClean="0"/>
              <a:t>2016-02-17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D7A1E94-EC7A-4F2A-8920-097281BA106A}" type="datetime1">
              <a:rPr lang="pl-PL" smtClean="0"/>
              <a:t>2016-02-17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A82352B-0568-4503-88C6-022701FC4C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FA91E2D-D459-4B84-ABDF-6F3CEADCE5B7}" type="datetime1">
              <a:rPr lang="pl-PL" smtClean="0"/>
              <a:t>2016-02-17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A82352B-0568-4503-88C6-022701FC4C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236805C-F53A-4B55-BD03-0EFE22D91E07}" type="datetime1">
              <a:rPr lang="pl-PL" smtClean="0"/>
              <a:t>2016-02-17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A82352B-0568-4503-88C6-022701FC4CC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59D1F4F-67DD-4EE1-AB70-6EE108DD247F}" type="datetime1">
              <a:rPr lang="pl-PL" smtClean="0"/>
              <a:t>2016-02-17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A82352B-0568-4503-88C6-022701FC4CC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400800" cy="4370040"/>
          </a:xfrm>
        </p:spPr>
        <p:txBody>
          <a:bodyPr>
            <a:normAutofit/>
          </a:bodyPr>
          <a:lstStyle/>
          <a:p>
            <a:r>
              <a:rPr lang="en-US" dirty="0"/>
              <a:t>Subject: Finance, Policy and planning on the basis of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a </a:t>
            </a:r>
            <a:r>
              <a:rPr lang="en-US" dirty="0"/>
              <a:t>low-carbon economy</a:t>
            </a:r>
            <a:br>
              <a:rPr lang="en-US" dirty="0"/>
            </a:br>
            <a:r>
              <a:rPr lang="en-US" dirty="0"/>
              <a:t>and renewable energy sources</a:t>
            </a:r>
            <a:r>
              <a:rPr lang="pl-PL" dirty="0">
                <a:solidFill>
                  <a:schemeClr val="tx1"/>
                </a:solidFill>
              </a:rPr>
              <a:t> </a:t>
            </a:r>
          </a:p>
          <a:p>
            <a:r>
              <a:rPr lang="pl-PL" dirty="0">
                <a:solidFill>
                  <a:schemeClr val="tx1"/>
                </a:solidFill>
              </a:rPr>
              <a:t> 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en-US" b="1" i="1" dirty="0" smtClean="0">
                <a:solidFill>
                  <a:schemeClr val="tx1"/>
                </a:solidFill>
              </a:rPr>
              <a:t>The </a:t>
            </a:r>
            <a:r>
              <a:rPr lang="en-US" b="1" i="1" dirty="0">
                <a:solidFill>
                  <a:schemeClr val="tx1"/>
                </a:solidFill>
              </a:rPr>
              <a:t>plan of </a:t>
            </a:r>
            <a:r>
              <a:rPr lang="pl-PL" b="1" i="1" dirty="0" smtClean="0">
                <a:solidFill>
                  <a:schemeClr val="tx1"/>
                </a:solidFill>
              </a:rPr>
              <a:t/>
            </a:r>
            <a:br>
              <a:rPr lang="pl-PL" b="1" i="1" dirty="0" smtClean="0">
                <a:solidFill>
                  <a:schemeClr val="tx1"/>
                </a:solidFill>
              </a:rPr>
            </a:br>
            <a:r>
              <a:rPr lang="en-US" b="1" i="1" dirty="0" smtClean="0">
                <a:solidFill>
                  <a:schemeClr val="tx1"/>
                </a:solidFill>
              </a:rPr>
              <a:t>Low Carbon</a:t>
            </a:r>
            <a:r>
              <a:rPr lang="pl-PL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smtClean="0">
                <a:solidFill>
                  <a:schemeClr val="tx1"/>
                </a:solidFill>
              </a:rPr>
              <a:t>Economy </a:t>
            </a:r>
            <a:r>
              <a:rPr lang="pl-PL" b="1" i="1" dirty="0" smtClean="0">
                <a:solidFill>
                  <a:schemeClr val="tx1"/>
                </a:solidFill>
              </a:rPr>
              <a:t/>
            </a:r>
            <a:br>
              <a:rPr lang="pl-PL" b="1" i="1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Municipality </a:t>
            </a:r>
            <a:r>
              <a:rPr lang="en-US" dirty="0" err="1">
                <a:solidFill>
                  <a:schemeClr val="tx1"/>
                </a:solidFill>
              </a:rPr>
              <a:t>Rabka-Zdroj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46449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 smtClean="0"/>
              <a:t>	</a:t>
            </a:r>
            <a:r>
              <a:rPr lang="en-US" dirty="0"/>
              <a:t>At the level of The Plan of Low Carbon Economy it is defined four strategic objectives, the implementation of which is to achieve throughout the whole municipality - to 2023 - air quality standards in line with the requirements of national and EU environmental legislation, and ultimately in line with the recommendations of the World Health Organization.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57748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en-US" dirty="0"/>
              <a:t>The objectives to help achieve the objectives were defined in the following way</a:t>
            </a:r>
            <a:r>
              <a:rPr lang="pl-PL" dirty="0" smtClean="0"/>
              <a:t>: </a:t>
            </a:r>
            <a:endParaRPr lang="pl-PL" dirty="0"/>
          </a:p>
          <a:p>
            <a:pPr marL="578358" indent="-514350" algn="just">
              <a:buClr>
                <a:srgbClr val="92D050"/>
              </a:buClr>
              <a:buFont typeface="+mj-lt"/>
              <a:buAutoNum type="arabicPeriod"/>
            </a:pPr>
            <a:r>
              <a:rPr lang="en-US" dirty="0">
                <a:solidFill>
                  <a:srgbClr val="92D050"/>
                </a:solidFill>
              </a:rPr>
              <a:t>Elimination of low emissions from the municipal sector, residential and economic development with increasing the share of renewable energy in the supply structure of buildings with heat and hot water</a:t>
            </a:r>
            <a:r>
              <a:rPr lang="pl-PL" dirty="0" smtClean="0">
                <a:solidFill>
                  <a:srgbClr val="92D050"/>
                </a:solidFill>
              </a:rPr>
              <a:t>; </a:t>
            </a:r>
            <a:endParaRPr lang="pl-PL" dirty="0">
              <a:solidFill>
                <a:srgbClr val="92D050"/>
              </a:solidFill>
            </a:endParaRPr>
          </a:p>
          <a:p>
            <a:pPr marL="578358" indent="-514350" algn="just">
              <a:buClr>
                <a:srgbClr val="00B050"/>
              </a:buClr>
              <a:buFont typeface="+mj-lt"/>
              <a:buAutoNum type="arabicPeriod"/>
            </a:pPr>
            <a:r>
              <a:rPr lang="en-US" dirty="0">
                <a:solidFill>
                  <a:srgbClr val="00B050"/>
                </a:solidFill>
              </a:rPr>
              <a:t>Systematic improvement of energy efficiency in the communal sector and outside the communal</a:t>
            </a:r>
            <a:r>
              <a:rPr lang="pl-PL" dirty="0" smtClean="0">
                <a:solidFill>
                  <a:srgbClr val="00B050"/>
                </a:solidFill>
              </a:rPr>
              <a:t>; </a:t>
            </a:r>
            <a:endParaRPr lang="pl-PL" dirty="0">
              <a:solidFill>
                <a:srgbClr val="00B050"/>
              </a:solidFill>
            </a:endParaRPr>
          </a:p>
          <a:p>
            <a:pPr marL="578358" indent="-514350" algn="just">
              <a:buClr>
                <a:srgbClr val="92D050"/>
              </a:buClr>
              <a:buAutoNum type="arabicPeriod" startAt="3"/>
            </a:pPr>
            <a:r>
              <a:rPr lang="en-US" dirty="0">
                <a:solidFill>
                  <a:srgbClr val="92D050"/>
                </a:solidFill>
              </a:rPr>
              <a:t>Significant reduction of pollution and nuisances resulting from vehicular traffic </a:t>
            </a:r>
            <a:r>
              <a:rPr lang="en-US" dirty="0" smtClean="0">
                <a:solidFill>
                  <a:srgbClr val="92D050"/>
                </a:solidFill>
              </a:rPr>
              <a:t>within </a:t>
            </a:r>
            <a:r>
              <a:rPr lang="en-US" dirty="0">
                <a:solidFill>
                  <a:srgbClr val="92D050"/>
                </a:solidFill>
              </a:rPr>
              <a:t>the municipality area</a:t>
            </a:r>
            <a:r>
              <a:rPr lang="pl-PL" dirty="0" smtClean="0">
                <a:solidFill>
                  <a:srgbClr val="92D050"/>
                </a:solidFill>
              </a:rPr>
              <a:t>;</a:t>
            </a:r>
          </a:p>
          <a:p>
            <a:pPr marL="578358" indent="-514350" algn="just">
              <a:buClr>
                <a:srgbClr val="00B050"/>
              </a:buClr>
              <a:buAutoNum type="arabicPeriod" startAt="3"/>
            </a:pPr>
            <a:r>
              <a:rPr lang="en-US" dirty="0">
                <a:solidFill>
                  <a:srgbClr val="00B050"/>
                </a:solidFill>
              </a:rPr>
              <a:t>Raising public awareness of the need of high air quality care (education, information and integration of activities).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/>
              <a:t>	</a:t>
            </a:r>
            <a:r>
              <a:rPr lang="en-US" dirty="0"/>
              <a:t>Each of the objectives assigned to specific actions, rooted in time and describing what and how should be implemented to systematically makes the closer the completion of a strategic objective, and consequently the main objective.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30243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/>
              <a:t>Low emissions and low-carbon </a:t>
            </a:r>
            <a:r>
              <a:rPr lang="en-US" b="1" dirty="0" smtClean="0"/>
              <a:t>economy</a:t>
            </a:r>
            <a:endParaRPr lang="pl-PL" b="1" dirty="0" smtClean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en-US" dirty="0"/>
              <a:t>The terms </a:t>
            </a:r>
            <a:r>
              <a:rPr lang="en-US" b="1" dirty="0"/>
              <a:t>"low emissions" </a:t>
            </a:r>
            <a:r>
              <a:rPr lang="en-US" dirty="0"/>
              <a:t>and </a:t>
            </a:r>
            <a:r>
              <a:rPr lang="en-US" b="1" dirty="0"/>
              <a:t>"low carbon economy" </a:t>
            </a:r>
            <a:r>
              <a:rPr lang="en-US" dirty="0"/>
              <a:t>are often confused and treated the same interpretatively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 smtClean="0"/>
              <a:t>		</a:t>
            </a:r>
            <a:r>
              <a:rPr lang="en-US" dirty="0"/>
              <a:t> For </a:t>
            </a:r>
            <a:r>
              <a:rPr lang="en-US" b="1" dirty="0"/>
              <a:t>"low emission" </a:t>
            </a:r>
            <a:r>
              <a:rPr lang="en-US" dirty="0"/>
              <a:t>is considered conventionally emissions into the air emitters (</a:t>
            </a:r>
            <a:r>
              <a:rPr lang="en-US" dirty="0" err="1"/>
              <a:t>ie</a:t>
            </a:r>
            <a:r>
              <a:rPr lang="en-US" dirty="0"/>
              <a:t>. chimneys) to a height of 40 m</a:t>
            </a:r>
            <a:r>
              <a:rPr lang="en-US" dirty="0" smtClean="0"/>
              <a:t>.</a:t>
            </a:r>
            <a:r>
              <a:rPr lang="pl-PL" dirty="0" smtClean="0"/>
              <a:t> </a:t>
            </a:r>
            <a:endParaRPr lang="pl-PL" dirty="0"/>
          </a:p>
          <a:p>
            <a:pPr>
              <a:buNone/>
            </a:pPr>
            <a:endParaRPr lang="pl-PL" dirty="0"/>
          </a:p>
          <a:p>
            <a:pPr algn="just">
              <a:buNone/>
            </a:pPr>
            <a:r>
              <a:rPr lang="pl-PL" dirty="0" smtClean="0"/>
              <a:t>		</a:t>
            </a:r>
            <a:r>
              <a:rPr lang="en-US" dirty="0"/>
              <a:t>Low emissions have a significant impact on air quality because low-located source of emissions often leads to high concentrations of pollutants in the occupied zone</a:t>
            </a:r>
            <a:r>
              <a:rPr lang="en-US" dirty="0" smtClean="0"/>
              <a:t>.</a:t>
            </a:r>
            <a:endParaRPr lang="pl-PL" dirty="0" smtClean="0"/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 smtClean="0"/>
              <a:t>		</a:t>
            </a:r>
            <a:r>
              <a:rPr lang="en-US" dirty="0"/>
              <a:t>Low emission is responsible in Poland for 87% of emissions of carcinogenic </a:t>
            </a:r>
            <a:r>
              <a:rPr lang="en-US" dirty="0" smtClean="0"/>
              <a:t>benzo(a)pyrene </a:t>
            </a:r>
            <a:r>
              <a:rPr lang="en-US" dirty="0"/>
              <a:t>and more than 50% of emissions of particulate matter (PM10).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46449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	</a:t>
            </a:r>
            <a:r>
              <a:rPr lang="en-US" dirty="0"/>
              <a:t> The term </a:t>
            </a:r>
            <a:r>
              <a:rPr lang="en-US" b="1" dirty="0"/>
              <a:t>"low carbon economy" </a:t>
            </a:r>
            <a:r>
              <a:rPr lang="en-US" dirty="0"/>
              <a:t>refers to the economy, which minimizes dependence on fossil fuels and thus reduces the emission of greenhouse gases. This is a term commonly used in Europe, but its direct impact on the conditions of Polish constitute a strong narrowing of the problem.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/>
              <a:t>A low carbon economy means a transition to a completely new reality, especially in Poland, where the use of fossil fuels, which are the main source of greenhouse gas emissions, is very deeply rooted.</a:t>
            </a:r>
            <a:endParaRPr lang="pl-PL" dirty="0"/>
          </a:p>
          <a:p>
            <a:pPr algn="just">
              <a:buNone/>
            </a:pPr>
            <a:r>
              <a:rPr lang="en-US" dirty="0"/>
              <a:t>To carry out the transformation from high to low carbon economy, the Polish government decided to develop a </a:t>
            </a:r>
            <a:r>
              <a:rPr lang="en-US" b="1" dirty="0"/>
              <a:t>National </a:t>
            </a:r>
            <a:r>
              <a:rPr lang="en-US" b="1" dirty="0" err="1"/>
              <a:t>Programme</a:t>
            </a:r>
            <a:r>
              <a:rPr lang="en-US" b="1" dirty="0"/>
              <a:t> for the Development of Low Carbon Economy </a:t>
            </a:r>
            <a:r>
              <a:rPr lang="en-US" dirty="0"/>
              <a:t>which "programs" the development of the economy</a:t>
            </a:r>
            <a:r>
              <a:rPr lang="en-US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	</a:t>
            </a:r>
            <a:r>
              <a:rPr lang="en-US" dirty="0"/>
              <a:t>On</a:t>
            </a:r>
            <a:r>
              <a:rPr lang="en-US" dirty="0">
                <a:solidFill>
                  <a:srgbClr val="00B050"/>
                </a:solidFill>
              </a:rPr>
              <a:t> 4th of August </a:t>
            </a:r>
            <a:r>
              <a:rPr lang="en-US" dirty="0" smtClean="0">
                <a:solidFill>
                  <a:srgbClr val="00B050"/>
                </a:solidFill>
              </a:rPr>
              <a:t>2015</a:t>
            </a:r>
            <a:r>
              <a:rPr lang="pl-PL" dirty="0" smtClean="0">
                <a:solidFill>
                  <a:srgbClr val="00B050"/>
                </a:solidFill>
              </a:rPr>
              <a:t> </a:t>
            </a:r>
            <a:r>
              <a:rPr lang="en-US" dirty="0"/>
              <a:t>in the Ministry of Economy was adopted</a:t>
            </a:r>
            <a:r>
              <a:rPr lang="pl-PL" dirty="0" smtClean="0"/>
              <a:t> </a:t>
            </a:r>
            <a:r>
              <a:rPr lang="en-US" b="1" i="1" dirty="0">
                <a:solidFill>
                  <a:srgbClr val="92D050"/>
                </a:solidFill>
              </a:rPr>
              <a:t>National </a:t>
            </a:r>
            <a:r>
              <a:rPr lang="en-US" b="1" i="1" dirty="0" err="1">
                <a:solidFill>
                  <a:srgbClr val="92D050"/>
                </a:solidFill>
              </a:rPr>
              <a:t>Programme</a:t>
            </a:r>
            <a:r>
              <a:rPr lang="en-US" b="1" i="1" dirty="0">
                <a:solidFill>
                  <a:srgbClr val="92D050"/>
                </a:solidFill>
              </a:rPr>
              <a:t> for the Development of Low Carbon </a:t>
            </a:r>
            <a:r>
              <a:rPr lang="en-US" b="1" i="1" dirty="0" smtClean="0">
                <a:solidFill>
                  <a:srgbClr val="92D050"/>
                </a:solidFill>
              </a:rPr>
              <a:t>Economy</a:t>
            </a:r>
            <a:r>
              <a:rPr lang="en-US" dirty="0"/>
              <a:t>, which was then directed to inter and public consultation</a:t>
            </a:r>
            <a:r>
              <a:rPr lang="en-US" dirty="0" smtClean="0"/>
              <a:t>.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		</a:t>
            </a:r>
            <a:r>
              <a:rPr lang="en-US" dirty="0"/>
              <a:t>The essence of the program is to stimulate changes resulting in the transformation of the Polish economy towards a low-carbon, while maintaining the principle of sustainable </a:t>
            </a:r>
            <a:r>
              <a:rPr lang="en-US" dirty="0" smtClean="0"/>
              <a:t>development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752528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endParaRPr lang="en-US" sz="2600" dirty="0">
              <a:solidFill>
                <a:srgbClr val="92D050"/>
              </a:solidFill>
            </a:endParaRPr>
          </a:p>
          <a:p>
            <a:pPr algn="just">
              <a:buNone/>
            </a:pPr>
            <a:r>
              <a:rPr lang="en-US" sz="2600" dirty="0">
                <a:solidFill>
                  <a:srgbClr val="92D050"/>
                </a:solidFill>
              </a:rPr>
              <a:t>The specific objectives of </a:t>
            </a:r>
            <a:r>
              <a:rPr lang="en-US" sz="2600" dirty="0" smtClean="0">
                <a:solidFill>
                  <a:srgbClr val="92D050"/>
                </a:solidFill>
              </a:rPr>
              <a:t>the</a:t>
            </a:r>
            <a:r>
              <a:rPr lang="pl-PL" sz="2600" dirty="0" smtClean="0">
                <a:solidFill>
                  <a:srgbClr val="92D050"/>
                </a:solidFill>
              </a:rPr>
              <a:t> </a:t>
            </a:r>
            <a:r>
              <a:rPr lang="en-US" sz="2600" dirty="0"/>
              <a:t>National </a:t>
            </a:r>
            <a:r>
              <a:rPr lang="en-US" sz="2600" dirty="0" err="1"/>
              <a:t>Programme</a:t>
            </a:r>
            <a:r>
              <a:rPr lang="en-US" sz="2600" dirty="0"/>
              <a:t> for the Development of Low-Carbon Economy is </a:t>
            </a:r>
            <a:r>
              <a:rPr lang="pl-PL" sz="2600" dirty="0" smtClean="0"/>
              <a:t>:</a:t>
            </a:r>
          </a:p>
          <a:p>
            <a:pPr algn="just">
              <a:buNone/>
            </a:pPr>
            <a:endParaRPr lang="pl-PL" sz="2600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q"/>
            </a:pPr>
            <a:r>
              <a:rPr lang="pl-PL" sz="2200" dirty="0" err="1"/>
              <a:t>low-carbon</a:t>
            </a:r>
            <a:r>
              <a:rPr lang="pl-PL" sz="2200" dirty="0"/>
              <a:t> </a:t>
            </a:r>
            <a:r>
              <a:rPr lang="pl-PL" sz="2200" dirty="0" err="1"/>
              <a:t>production</a:t>
            </a:r>
            <a:r>
              <a:rPr lang="pl-PL" sz="2200" dirty="0"/>
              <a:t> of </a:t>
            </a:r>
            <a:r>
              <a:rPr lang="pl-PL" sz="2200" dirty="0" err="1"/>
              <a:t>energy</a:t>
            </a:r>
            <a:r>
              <a:rPr lang="pl-PL" sz="2200" dirty="0"/>
              <a:t>;</a:t>
            </a:r>
            <a:endParaRPr lang="pl-PL" sz="2200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200" dirty="0"/>
              <a:t>improving the efficiency and management of raw materials, including waste</a:t>
            </a:r>
            <a:r>
              <a:rPr lang="pl-PL" sz="2200" dirty="0" smtClean="0"/>
              <a:t>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200" dirty="0"/>
              <a:t>the development of sustainable production - covering industry, construction and agriculture</a:t>
            </a:r>
            <a:r>
              <a:rPr lang="pl-PL" sz="2200" dirty="0" smtClean="0"/>
              <a:t>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200" dirty="0"/>
              <a:t>low-carbon transformation in the distribution and mobility</a:t>
            </a:r>
            <a:r>
              <a:rPr lang="pl-PL" sz="2200" dirty="0" smtClean="0"/>
              <a:t>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q"/>
            </a:pPr>
            <a:r>
              <a:rPr lang="en-US" sz="2000" dirty="0"/>
              <a:t>promotion of sustainable consumption patterns</a:t>
            </a:r>
            <a:r>
              <a:rPr lang="pl-PL" sz="2200" dirty="0" smtClean="0"/>
              <a:t>.</a:t>
            </a:r>
            <a:endParaRPr lang="pl-PL" sz="2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3312368"/>
          </a:xfrm>
        </p:spPr>
        <p:txBody>
          <a:bodyPr/>
          <a:lstStyle/>
          <a:p>
            <a:pPr>
              <a:buNone/>
            </a:pPr>
            <a:r>
              <a:rPr lang="en-US" dirty="0"/>
              <a:t>Implementation of the actions of this Plan </a:t>
            </a:r>
            <a:r>
              <a:rPr lang="en-US" dirty="0" err="1" smtClean="0"/>
              <a:t>wi</a:t>
            </a:r>
            <a:r>
              <a:rPr lang="pl-PL" dirty="0" err="1" smtClean="0"/>
              <a:t>ll</a:t>
            </a:r>
            <a:r>
              <a:rPr lang="en-US" dirty="0" smtClean="0"/>
              <a:t> </a:t>
            </a:r>
            <a:r>
              <a:rPr lang="en-US" dirty="0"/>
              <a:t>bring both benefits in the form of</a:t>
            </a:r>
            <a:r>
              <a:rPr lang="pl-PL" dirty="0" smtClean="0"/>
              <a:t>: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pl-PL" dirty="0" err="1"/>
              <a:t>improve</a:t>
            </a:r>
            <a:r>
              <a:rPr lang="pl-PL" dirty="0"/>
              <a:t> </a:t>
            </a:r>
            <a:r>
              <a:rPr lang="pl-PL" dirty="0" err="1"/>
              <a:t>air</a:t>
            </a:r>
            <a:r>
              <a:rPr lang="pl-PL" dirty="0"/>
              <a:t> </a:t>
            </a:r>
            <a:r>
              <a:rPr lang="pl-PL" dirty="0" err="1"/>
              <a:t>quality</a:t>
            </a:r>
            <a:r>
              <a:rPr lang="pl-PL" dirty="0" smtClean="0"/>
              <a:t>, 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pl-PL" dirty="0" err="1"/>
              <a:t>reduce</a:t>
            </a:r>
            <a:r>
              <a:rPr lang="pl-PL" dirty="0"/>
              <a:t> </a:t>
            </a:r>
            <a:r>
              <a:rPr lang="pl-PL" dirty="0" err="1"/>
              <a:t>greenhouse</a:t>
            </a:r>
            <a:r>
              <a:rPr lang="pl-PL" dirty="0"/>
              <a:t> </a:t>
            </a:r>
            <a:r>
              <a:rPr lang="pl-PL" dirty="0" err="1"/>
              <a:t>gas</a:t>
            </a:r>
            <a:r>
              <a:rPr lang="pl-PL" dirty="0"/>
              <a:t> </a:t>
            </a:r>
            <a:r>
              <a:rPr lang="pl-PL" dirty="0" err="1"/>
              <a:t>emissions</a:t>
            </a:r>
            <a:r>
              <a:rPr lang="pl-PL" dirty="0" smtClean="0"/>
              <a:t>,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pl-PL" dirty="0" err="1" smtClean="0"/>
              <a:t>saving</a:t>
            </a:r>
            <a:r>
              <a:rPr lang="pl-PL" dirty="0" smtClean="0"/>
              <a:t> </a:t>
            </a:r>
            <a:r>
              <a:rPr lang="pl-PL" dirty="0" err="1"/>
              <a:t>natural</a:t>
            </a:r>
            <a:r>
              <a:rPr lang="pl-PL" dirty="0"/>
              <a:t> </a:t>
            </a:r>
            <a:r>
              <a:rPr lang="pl-PL" dirty="0" err="1"/>
              <a:t>resources</a:t>
            </a:r>
            <a:r>
              <a:rPr lang="pl-PL" dirty="0"/>
              <a:t>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649491"/>
          </a:xfrm>
        </p:spPr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en-US" b="1" dirty="0" err="1"/>
              <a:t>Rabka-Zdroj</a:t>
            </a:r>
            <a:r>
              <a:rPr lang="en-US" dirty="0"/>
              <a:t> for more than a hundred years is a spa town famous for its large resources of medicinal mineral waters.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lvl="1" algn="just">
              <a:buClr>
                <a:srgbClr val="00B050"/>
              </a:buClr>
            </a:pPr>
            <a:r>
              <a:rPr lang="en-US" b="1" dirty="0"/>
              <a:t>Disadvantage: </a:t>
            </a:r>
            <a:r>
              <a:rPr lang="en-US" dirty="0"/>
              <a:t>geographical location of the village makes it difficult ventilation of the city, in connection with the heating season, the city is struggling with the problem of emerging smog.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620688"/>
            <a:ext cx="756084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900" dirty="0"/>
              <a:t>Appropriate action should be carried out at different levels</a:t>
            </a:r>
            <a:r>
              <a:rPr lang="pl-PL" sz="2900" dirty="0" smtClean="0"/>
              <a:t>:</a:t>
            </a:r>
          </a:p>
          <a:p>
            <a:pPr>
              <a:buNone/>
            </a:pPr>
            <a:endParaRPr lang="pl-PL" dirty="0" smtClean="0"/>
          </a:p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pl-PL" dirty="0" err="1"/>
              <a:t>government</a:t>
            </a:r>
            <a:r>
              <a:rPr lang="pl-PL" dirty="0"/>
              <a:t> </a:t>
            </a:r>
            <a:r>
              <a:rPr lang="pl-PL" dirty="0" err="1"/>
              <a:t>administration</a:t>
            </a:r>
            <a:r>
              <a:rPr lang="pl-PL" dirty="0"/>
              <a:t>,</a:t>
            </a:r>
            <a:endParaRPr lang="pl-PL" dirty="0" smtClean="0"/>
          </a:p>
          <a:p>
            <a:pPr>
              <a:buClr>
                <a:srgbClr val="00B050"/>
              </a:buClr>
              <a:buNone/>
            </a:pPr>
            <a:endParaRPr lang="pl-PL" dirty="0" smtClean="0"/>
          </a:p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pl-PL" dirty="0" err="1"/>
              <a:t>local</a:t>
            </a:r>
            <a:r>
              <a:rPr lang="pl-PL" dirty="0"/>
              <a:t> </a:t>
            </a:r>
            <a:r>
              <a:rPr lang="pl-PL" dirty="0" err="1"/>
              <a:t>government</a:t>
            </a:r>
            <a:r>
              <a:rPr lang="pl-PL" dirty="0"/>
              <a:t>,</a:t>
            </a:r>
            <a:endParaRPr lang="pl-PL" dirty="0" smtClean="0"/>
          </a:p>
          <a:p>
            <a:pPr>
              <a:buClr>
                <a:srgbClr val="00B050"/>
              </a:buClr>
              <a:buNone/>
            </a:pPr>
            <a:endParaRPr lang="pl-PL" dirty="0" smtClean="0"/>
          </a:p>
          <a:p>
            <a:pPr>
              <a:buClr>
                <a:srgbClr val="00B050"/>
              </a:buClr>
              <a:buFont typeface="Wingdings" pitchFamily="2" charset="2"/>
              <a:buChar char="Ø"/>
            </a:pPr>
            <a:r>
              <a:rPr lang="pl-PL" dirty="0"/>
              <a:t>in the </a:t>
            </a:r>
            <a:r>
              <a:rPr lang="pl-PL" dirty="0" err="1"/>
              <a:t>private</a:t>
            </a:r>
            <a:r>
              <a:rPr lang="pl-PL" dirty="0"/>
              <a:t> </a:t>
            </a:r>
            <a:r>
              <a:rPr lang="pl-PL" dirty="0" err="1"/>
              <a:t>sector</a:t>
            </a:r>
            <a:r>
              <a:rPr lang="pl-PL" dirty="0"/>
              <a:t>. </a:t>
            </a:r>
            <a:endParaRPr lang="pl-PL" dirty="0" smtClean="0"/>
          </a:p>
          <a:p>
            <a:pPr algn="just">
              <a:buNone/>
            </a:pPr>
            <a:r>
              <a:rPr lang="pl-PL" dirty="0"/>
              <a:t>	</a:t>
            </a:r>
            <a:r>
              <a:rPr lang="pl-PL" dirty="0" smtClean="0"/>
              <a:t>	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72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/>
              <a:t>It is necessary to </a:t>
            </a:r>
            <a:r>
              <a:rPr lang="en-US" dirty="0" err="1" smtClean="0"/>
              <a:t>introduc</a:t>
            </a:r>
            <a:r>
              <a:rPr lang="pl-PL" dirty="0" smtClean="0"/>
              <a:t>e:</a:t>
            </a:r>
          </a:p>
          <a:p>
            <a:pPr>
              <a:buNone/>
            </a:pPr>
            <a:endParaRPr lang="pl-PL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n-US" dirty="0"/>
              <a:t>appropriate legal and administrative regulations</a:t>
            </a:r>
            <a:r>
              <a:rPr lang="pl-PL" dirty="0" smtClean="0"/>
              <a:t>,</a:t>
            </a:r>
          </a:p>
          <a:p>
            <a:pPr algn="just">
              <a:buClr>
                <a:srgbClr val="00B050"/>
              </a:buClr>
              <a:buNone/>
            </a:pPr>
            <a:endParaRPr lang="pl-PL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n-US" dirty="0"/>
              <a:t>the provision of adequate financial resources</a:t>
            </a:r>
            <a:r>
              <a:rPr lang="pl-PL" dirty="0" smtClean="0"/>
              <a:t>,</a:t>
            </a:r>
          </a:p>
          <a:p>
            <a:pPr algn="just">
              <a:buClr>
                <a:srgbClr val="00B050"/>
              </a:buClr>
              <a:buNone/>
            </a:pPr>
            <a:endParaRPr lang="pl-PL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en-US" dirty="0"/>
              <a:t>ensuring human potential for the development of new technologies</a:t>
            </a:r>
            <a:r>
              <a:rPr lang="pl-PL" dirty="0" smtClean="0"/>
              <a:t>,</a:t>
            </a:r>
          </a:p>
          <a:p>
            <a:pPr algn="just">
              <a:buClr>
                <a:srgbClr val="00B050"/>
              </a:buClr>
              <a:buNone/>
            </a:pPr>
            <a:endParaRPr lang="pl-PL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l-PL" dirty="0" err="1"/>
              <a:t>rational</a:t>
            </a:r>
            <a:r>
              <a:rPr lang="pl-PL" dirty="0"/>
              <a:t> </a:t>
            </a:r>
            <a:r>
              <a:rPr lang="pl-PL" dirty="0" err="1"/>
              <a:t>spatial</a:t>
            </a:r>
            <a:r>
              <a:rPr lang="pl-PL" dirty="0"/>
              <a:t> </a:t>
            </a:r>
            <a:r>
              <a:rPr lang="pl-PL" dirty="0" err="1"/>
              <a:t>planning</a:t>
            </a:r>
            <a:r>
              <a:rPr lang="pl-PL" dirty="0"/>
              <a:t>,</a:t>
            </a:r>
            <a:endParaRPr lang="pl-PL" dirty="0" smtClean="0"/>
          </a:p>
          <a:p>
            <a:pPr algn="just">
              <a:buClr>
                <a:srgbClr val="00B050"/>
              </a:buClr>
              <a:buNone/>
            </a:pPr>
            <a:endParaRPr lang="pl-PL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l-PL" dirty="0" err="1"/>
              <a:t>maintaining</a:t>
            </a:r>
            <a:r>
              <a:rPr lang="pl-PL" dirty="0"/>
              <a:t> </a:t>
            </a:r>
            <a:r>
              <a:rPr lang="pl-PL" dirty="0" err="1"/>
              <a:t>adequate</a:t>
            </a:r>
            <a:r>
              <a:rPr lang="pl-PL" dirty="0"/>
              <a:t> </a:t>
            </a:r>
            <a:r>
              <a:rPr lang="pl-PL" dirty="0" err="1"/>
              <a:t>infrastructure</a:t>
            </a:r>
            <a:r>
              <a:rPr lang="pl-PL" dirty="0"/>
              <a:t>,</a:t>
            </a:r>
            <a:endParaRPr lang="pl-PL" dirty="0" smtClean="0"/>
          </a:p>
          <a:p>
            <a:pPr algn="just">
              <a:buClr>
                <a:srgbClr val="00B050"/>
              </a:buClr>
              <a:buNone/>
            </a:pPr>
            <a:endParaRPr lang="pl-PL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l-PL" dirty="0" err="1"/>
              <a:t>educating</a:t>
            </a:r>
            <a:r>
              <a:rPr lang="pl-PL" dirty="0"/>
              <a:t> the </a:t>
            </a:r>
            <a:r>
              <a:rPr lang="pl-PL" dirty="0" err="1"/>
              <a:t>society</a:t>
            </a:r>
            <a:r>
              <a:rPr lang="pl-PL" dirty="0"/>
              <a:t>,</a:t>
            </a:r>
            <a:endParaRPr lang="pl-PL" dirty="0" smtClean="0"/>
          </a:p>
          <a:p>
            <a:pPr algn="just">
              <a:buClr>
                <a:srgbClr val="00B050"/>
              </a:buClr>
              <a:buNone/>
            </a:pPr>
            <a:endParaRPr lang="pl-PL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l-PL" dirty="0" err="1"/>
              <a:t>rationalization</a:t>
            </a:r>
            <a:r>
              <a:rPr lang="pl-PL" dirty="0"/>
              <a:t> of transport </a:t>
            </a:r>
            <a:r>
              <a:rPr lang="pl-PL" dirty="0" err="1"/>
              <a:t>tasks</a:t>
            </a:r>
            <a:r>
              <a:rPr lang="pl-PL" dirty="0"/>
              <a:t>.</a:t>
            </a:r>
            <a:endParaRPr lang="pl-PL" dirty="0" smtClean="0"/>
          </a:p>
          <a:p>
            <a:pPr algn="just">
              <a:buFontTx/>
              <a:buChar char="-"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	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err="1" smtClean="0"/>
              <a:t>Thank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r>
              <a:rPr lang="pl-PL" dirty="0" smtClean="0"/>
              <a:t> for </a:t>
            </a:r>
            <a:r>
              <a:rPr lang="pl-PL" dirty="0" err="1" smtClean="0"/>
              <a:t>your</a:t>
            </a:r>
            <a:r>
              <a:rPr lang="pl-PL" dirty="0" smtClean="0"/>
              <a:t> </a:t>
            </a:r>
            <a:r>
              <a:rPr lang="pl-PL" smtClean="0"/>
              <a:t>attention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1125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/>
              <a:t>To improve air quality developed </a:t>
            </a:r>
            <a:r>
              <a:rPr lang="pl-PL" sz="2600" dirty="0" smtClean="0"/>
              <a:t>: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pPr algn="ctr">
              <a:buNone/>
            </a:pPr>
            <a:r>
              <a:rPr lang="en-US" b="1" i="1" dirty="0"/>
              <a:t>The plan </a:t>
            </a:r>
            <a:r>
              <a:rPr lang="en-US" b="1" i="1" dirty="0" smtClean="0"/>
              <a:t>of</a:t>
            </a:r>
            <a:r>
              <a:rPr lang="pl-PL" b="1" i="1" dirty="0" smtClean="0"/>
              <a:t> </a:t>
            </a:r>
            <a:r>
              <a:rPr lang="en-US" b="1" i="1" dirty="0" smtClean="0"/>
              <a:t>Low </a:t>
            </a:r>
            <a:r>
              <a:rPr lang="en-US" b="1" i="1" dirty="0"/>
              <a:t>Carbon</a:t>
            </a:r>
            <a:r>
              <a:rPr lang="pl-PL" b="1" i="1" dirty="0"/>
              <a:t> </a:t>
            </a:r>
            <a:r>
              <a:rPr lang="en-US" b="1" i="1" dirty="0"/>
              <a:t>Economy</a:t>
            </a:r>
            <a:r>
              <a:rPr lang="pl-PL" dirty="0" smtClean="0"/>
              <a:t>(</a:t>
            </a:r>
            <a:r>
              <a:rPr lang="pl-PL" b="1" dirty="0" smtClean="0"/>
              <a:t>PGN</a:t>
            </a:r>
            <a:r>
              <a:rPr lang="pl-PL" dirty="0" smtClean="0"/>
              <a:t>)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en-US" sz="2600" dirty="0"/>
              <a:t>This document sets out courses of action </a:t>
            </a:r>
            <a:r>
              <a:rPr lang="en-US" sz="2600" dirty="0" err="1"/>
              <a:t>Rabka</a:t>
            </a:r>
            <a:r>
              <a:rPr lang="en-US" sz="2600" dirty="0"/>
              <a:t> -</a:t>
            </a:r>
            <a:r>
              <a:rPr lang="en-US" sz="2600" dirty="0" err="1"/>
              <a:t>Zdrój</a:t>
            </a:r>
            <a:r>
              <a:rPr lang="en-US" sz="2600" dirty="0"/>
              <a:t> in terms </a:t>
            </a:r>
            <a:r>
              <a:rPr lang="en-US" sz="2600" dirty="0" smtClean="0"/>
              <a:t>of</a:t>
            </a:r>
            <a:r>
              <a:rPr lang="pl-PL" sz="2600" dirty="0" smtClean="0"/>
              <a:t>:</a:t>
            </a:r>
          </a:p>
          <a:p>
            <a:pPr lvl="2" algn="just">
              <a:buClr>
                <a:srgbClr val="00B050"/>
              </a:buClr>
            </a:pPr>
            <a:r>
              <a:rPr lang="en-US" b="1" i="1" dirty="0"/>
              <a:t>the elimination of low emissions</a:t>
            </a:r>
            <a:r>
              <a:rPr lang="pl-PL" dirty="0" smtClean="0"/>
              <a:t>,</a:t>
            </a:r>
          </a:p>
          <a:p>
            <a:pPr lvl="2" algn="just">
              <a:buClr>
                <a:srgbClr val="00B050"/>
              </a:buClr>
            </a:pPr>
            <a:r>
              <a:rPr lang="en-US" b="1" i="1" dirty="0"/>
              <a:t>increasing the share of energy from renewable sources</a:t>
            </a:r>
            <a:r>
              <a:rPr lang="pl-PL" b="1" i="1" dirty="0" smtClean="0"/>
              <a:t>,</a:t>
            </a:r>
          </a:p>
          <a:p>
            <a:pPr lvl="2" algn="just">
              <a:buClr>
                <a:srgbClr val="00B050"/>
              </a:buClr>
            </a:pPr>
            <a:r>
              <a:rPr lang="en-US" b="1" i="1" dirty="0"/>
              <a:t>reduction in final energy consumption</a:t>
            </a:r>
            <a:r>
              <a:rPr lang="pl-PL" b="1" i="1" dirty="0" smtClean="0"/>
              <a:t>,</a:t>
            </a:r>
          </a:p>
          <a:p>
            <a:pPr lvl="2" algn="just">
              <a:buClr>
                <a:srgbClr val="00B050"/>
              </a:buClr>
            </a:pPr>
            <a:r>
              <a:rPr lang="en-US" b="1" i="1" dirty="0"/>
              <a:t>reductions in greenhouse gas emissions</a:t>
            </a:r>
            <a:r>
              <a:rPr lang="pl-PL" b="1" i="1" dirty="0" smtClean="0"/>
              <a:t>,</a:t>
            </a:r>
          </a:p>
          <a:p>
            <a:pPr lvl="2" algn="just">
              <a:buClr>
                <a:srgbClr val="00B050"/>
              </a:buClr>
            </a:pPr>
            <a:r>
              <a:rPr lang="pl-PL" b="1" i="1" dirty="0" err="1"/>
              <a:t>increase</a:t>
            </a:r>
            <a:r>
              <a:rPr lang="pl-PL" b="1" i="1" dirty="0"/>
              <a:t> in </a:t>
            </a:r>
            <a:r>
              <a:rPr lang="pl-PL" b="1" i="1" dirty="0" err="1"/>
              <a:t>energy</a:t>
            </a:r>
            <a:r>
              <a:rPr lang="pl-PL" b="1" i="1" dirty="0"/>
              <a:t> </a:t>
            </a:r>
            <a:r>
              <a:rPr lang="pl-PL" b="1" i="1" dirty="0" err="1"/>
              <a:t>efficiency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556792"/>
            <a:ext cx="8517632" cy="3600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The problem of air pollution occurs in most municipalities of </a:t>
            </a:r>
            <a:r>
              <a:rPr lang="en-US" dirty="0" err="1" smtClean="0"/>
              <a:t>Malopolska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lvl="1" algn="just">
              <a:buClr>
                <a:srgbClr val="00B050"/>
              </a:buClr>
            </a:pPr>
            <a:r>
              <a:rPr lang="en-US" dirty="0"/>
              <a:t>unfavorable structure of heating buildings based on solid fuel</a:t>
            </a:r>
            <a:r>
              <a:rPr lang="pl-PL" dirty="0" smtClean="0"/>
              <a:t>,</a:t>
            </a:r>
          </a:p>
          <a:p>
            <a:pPr lvl="1" algn="just">
              <a:buClr>
                <a:srgbClr val="00B050"/>
              </a:buClr>
              <a:buNone/>
            </a:pPr>
            <a:endParaRPr lang="pl-PL" dirty="0" smtClean="0"/>
          </a:p>
          <a:p>
            <a:pPr lvl="1" algn="just">
              <a:buClr>
                <a:srgbClr val="00B050"/>
              </a:buClr>
            </a:pPr>
            <a:r>
              <a:rPr lang="en-US" dirty="0"/>
              <a:t>burning in devices with low technical efficiency</a:t>
            </a:r>
            <a:r>
              <a:rPr lang="pl-PL" dirty="0" smtClean="0"/>
              <a:t>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/>
              <a:t>The </a:t>
            </a:r>
            <a:r>
              <a:rPr lang="pl-PL" dirty="0" err="1"/>
              <a:t>time</a:t>
            </a:r>
            <a:r>
              <a:rPr lang="pl-PL" dirty="0"/>
              <a:t> </a:t>
            </a:r>
            <a:r>
              <a:rPr lang="pl-PL" dirty="0" err="1"/>
              <a:t>horizon</a:t>
            </a:r>
            <a:r>
              <a:rPr lang="pl-PL" dirty="0"/>
              <a:t> </a:t>
            </a:r>
            <a:r>
              <a:rPr lang="pl-PL" dirty="0" smtClean="0"/>
              <a:t>for</a:t>
            </a:r>
          </a:p>
          <a:p>
            <a:pPr>
              <a:buNone/>
            </a:pPr>
            <a:r>
              <a:rPr lang="pl-PL" b="1" dirty="0" smtClean="0"/>
              <a:t>			</a:t>
            </a:r>
            <a:r>
              <a:rPr lang="en-US" b="1" dirty="0" smtClean="0"/>
              <a:t>The </a:t>
            </a:r>
            <a:r>
              <a:rPr lang="en-US" b="1" dirty="0"/>
              <a:t>Plan of Low-Carbon Economy </a:t>
            </a:r>
            <a:endParaRPr lang="pl-PL" b="1" dirty="0" smtClean="0"/>
          </a:p>
          <a:p>
            <a:pPr algn="ctr">
              <a:buNone/>
            </a:pPr>
            <a:r>
              <a:rPr lang="pl-PL" sz="2000" dirty="0" err="1"/>
              <a:t>determined</a:t>
            </a:r>
            <a:r>
              <a:rPr lang="pl-PL" sz="2000" dirty="0"/>
              <a:t> for a </a:t>
            </a:r>
            <a:r>
              <a:rPr lang="pl-PL" sz="2000" dirty="0" err="1" smtClean="0"/>
              <a:t>year</a:t>
            </a:r>
            <a:endParaRPr lang="pl-PL" sz="2000" dirty="0" smtClean="0"/>
          </a:p>
          <a:p>
            <a:pPr algn="ctr">
              <a:buNone/>
            </a:pPr>
            <a:r>
              <a:rPr lang="pl-PL" b="1" dirty="0" smtClean="0">
                <a:solidFill>
                  <a:srgbClr val="00B050"/>
                </a:solidFill>
              </a:rPr>
              <a:t>2023</a:t>
            </a:r>
            <a:r>
              <a:rPr lang="pl-PL" dirty="0" smtClean="0"/>
              <a:t>,</a:t>
            </a:r>
            <a:br>
              <a:rPr lang="pl-PL" dirty="0" smtClean="0"/>
            </a:br>
            <a:r>
              <a:rPr lang="en-US" sz="2000" dirty="0" smtClean="0"/>
              <a:t>which </a:t>
            </a:r>
            <a:r>
              <a:rPr lang="en-US" sz="2000" dirty="0"/>
              <a:t>corresponds to the horizon indicated in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b="1" dirty="0" smtClean="0"/>
              <a:t>Air </a:t>
            </a:r>
            <a:r>
              <a:rPr lang="en-US" b="1" dirty="0"/>
              <a:t>Protection </a:t>
            </a:r>
            <a:r>
              <a:rPr lang="en-US" b="1" dirty="0" err="1"/>
              <a:t>Programme</a:t>
            </a:r>
            <a:r>
              <a:rPr lang="en-US" b="1" dirty="0"/>
              <a:t> </a:t>
            </a:r>
            <a:endParaRPr lang="pl-PL" b="1" dirty="0" smtClean="0"/>
          </a:p>
          <a:p>
            <a:pPr algn="ctr">
              <a:buNone/>
            </a:pPr>
            <a:r>
              <a:rPr lang="en-US" dirty="0" smtClean="0"/>
              <a:t>for </a:t>
            </a:r>
            <a:r>
              <a:rPr lang="en-US" dirty="0"/>
              <a:t>the </a:t>
            </a:r>
            <a:r>
              <a:rPr lang="en-US" dirty="0" err="1"/>
              <a:t>Malopolska</a:t>
            </a:r>
            <a:r>
              <a:rPr lang="en-US" dirty="0"/>
              <a:t> </a:t>
            </a:r>
            <a:r>
              <a:rPr lang="en-US" dirty="0" smtClean="0"/>
              <a:t>Region</a:t>
            </a:r>
            <a:r>
              <a:rPr lang="pl-PL" dirty="0" smtClean="0"/>
              <a:t> – </a:t>
            </a:r>
            <a:r>
              <a:rPr lang="en-US" b="1" i="1" dirty="0" err="1">
                <a:solidFill>
                  <a:srgbClr val="00B050"/>
                </a:solidFill>
              </a:rPr>
              <a:t>Malopolska</a:t>
            </a:r>
            <a:r>
              <a:rPr lang="en-US" b="1" i="1" dirty="0">
                <a:solidFill>
                  <a:srgbClr val="00B050"/>
                </a:solidFill>
              </a:rPr>
              <a:t> Region 2023 in Healthy Atmosphere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en-US" dirty="0"/>
              <a:t>Currently, in the Municipality of </a:t>
            </a:r>
            <a:r>
              <a:rPr lang="en-US" dirty="0" err="1"/>
              <a:t>Rabka-Zdroj</a:t>
            </a:r>
            <a:r>
              <a:rPr lang="en-US" dirty="0"/>
              <a:t> is unfavorable structure of the supply of buildings with heat</a:t>
            </a:r>
            <a:r>
              <a:rPr lang="pl-PL" dirty="0" smtClean="0"/>
              <a:t>,</a:t>
            </a:r>
            <a:endParaRPr lang="pl-PL" dirty="0"/>
          </a:p>
          <a:p>
            <a:pPr algn="just">
              <a:buNone/>
            </a:pPr>
            <a:endParaRPr lang="pl-PL" dirty="0"/>
          </a:p>
          <a:p>
            <a:pPr>
              <a:buNone/>
            </a:pPr>
            <a:r>
              <a:rPr lang="en-US" dirty="0"/>
              <a:t>It is estimated that about </a:t>
            </a:r>
            <a:r>
              <a:rPr lang="en-US" b="1" dirty="0"/>
              <a:t>70% </a:t>
            </a:r>
            <a:r>
              <a:rPr lang="en-US" dirty="0"/>
              <a:t>of buildings heated with boilers for charging coal and wood</a:t>
            </a:r>
            <a:r>
              <a:rPr lang="pl-PL" dirty="0" smtClean="0"/>
              <a:t>,</a:t>
            </a:r>
          </a:p>
          <a:p>
            <a:pPr algn="just">
              <a:buNone/>
            </a:pPr>
            <a:endParaRPr lang="pl-PL" dirty="0"/>
          </a:p>
          <a:p>
            <a:pPr>
              <a:buNone/>
            </a:pPr>
            <a:r>
              <a:rPr lang="en-US" dirty="0"/>
              <a:t>Do not operate collective systems of a heat supply</a:t>
            </a:r>
            <a:r>
              <a:rPr lang="pl-PL" dirty="0" smtClean="0"/>
              <a:t>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548680"/>
            <a:ext cx="8964488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en-US" dirty="0"/>
              <a:t>Under the </a:t>
            </a:r>
            <a:r>
              <a:rPr lang="en-US" b="1" dirty="0"/>
              <a:t>Plan of Low Carbon Economy </a:t>
            </a:r>
            <a:r>
              <a:rPr lang="en-US" dirty="0" err="1" smtClean="0"/>
              <a:t>i</a:t>
            </a:r>
            <a:r>
              <a:rPr lang="pl-PL" dirty="0" smtClean="0"/>
              <a:t>t</a:t>
            </a:r>
            <a:r>
              <a:rPr lang="en-US" dirty="0" smtClean="0"/>
              <a:t> </a:t>
            </a:r>
            <a:r>
              <a:rPr lang="en-US" dirty="0"/>
              <a:t>is promoted the exchange of heat sources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en-US" dirty="0" smtClean="0"/>
              <a:t>and </a:t>
            </a:r>
            <a:r>
              <a:rPr lang="en-US" dirty="0"/>
              <a:t>hot water in the first place on </a:t>
            </a:r>
            <a:r>
              <a:rPr lang="pl-PL" dirty="0" smtClean="0"/>
              <a:t>: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pl-PL" dirty="0" smtClean="0"/>
              <a:t>devices </a:t>
            </a:r>
            <a:r>
              <a:rPr lang="pl-PL" dirty="0" err="1"/>
              <a:t>powered</a:t>
            </a:r>
            <a:r>
              <a:rPr lang="pl-PL" dirty="0"/>
              <a:t> with </a:t>
            </a:r>
            <a:r>
              <a:rPr lang="pl-PL" dirty="0" err="1"/>
              <a:t>gas</a:t>
            </a:r>
            <a:r>
              <a:rPr lang="pl-PL" dirty="0"/>
              <a:t>,</a:t>
            </a:r>
            <a:endParaRPr lang="pl-PL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en-US" dirty="0"/>
              <a:t>renewable energy sources including the heat pump</a:t>
            </a:r>
            <a:r>
              <a:rPr lang="pl-PL" dirty="0" smtClean="0"/>
              <a:t>,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pl-PL" dirty="0" err="1"/>
              <a:t>solar</a:t>
            </a:r>
            <a:r>
              <a:rPr lang="pl-PL" dirty="0"/>
              <a:t> devices,</a:t>
            </a:r>
            <a:endParaRPr lang="pl-PL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pl-PL" dirty="0" err="1"/>
              <a:t>p</a:t>
            </a:r>
            <a:r>
              <a:rPr lang="pl-PL" dirty="0" err="1" smtClean="0"/>
              <a:t>hotovoltaic</a:t>
            </a:r>
            <a:r>
              <a:rPr lang="pl-PL" dirty="0" smtClean="0"/>
              <a:t> devices,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§"/>
            </a:pPr>
            <a:r>
              <a:rPr lang="pl-PL" dirty="0" err="1"/>
              <a:t>biomass</a:t>
            </a:r>
            <a:r>
              <a:rPr lang="pl-PL" dirty="0"/>
              <a:t> </a:t>
            </a:r>
            <a:r>
              <a:rPr lang="pl-PL" dirty="0" err="1"/>
              <a:t>boilers</a:t>
            </a:r>
            <a:r>
              <a:rPr lang="pl-PL" dirty="0" smtClean="0"/>
              <a:t>. </a:t>
            </a:r>
            <a:br>
              <a:rPr lang="pl-PL" dirty="0" smtClean="0"/>
            </a:br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0324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/>
              <a:t>Another element that requires intervention is improving the energy efficiency of </a:t>
            </a:r>
            <a:r>
              <a:rPr lang="en-US" dirty="0" smtClean="0"/>
              <a:t>buildings</a:t>
            </a:r>
            <a:endParaRPr lang="pl-PL" dirty="0" smtClean="0"/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en-US" dirty="0"/>
              <a:t>Currently, the energy state of the buildings in the Municipality of </a:t>
            </a:r>
            <a:r>
              <a:rPr lang="en-US" dirty="0" err="1"/>
              <a:t>Rabka-Zdroj</a:t>
            </a:r>
            <a:r>
              <a:rPr lang="en-US" dirty="0"/>
              <a:t> is relatively low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68052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/>
              <a:t>An important issue is also introduction of an appropriate policy on local transport</a:t>
            </a:r>
            <a:r>
              <a:rPr lang="pl-PL" dirty="0" smtClean="0"/>
              <a:t>,</a:t>
            </a: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 err="1"/>
              <a:t>Desirable</a:t>
            </a:r>
            <a:r>
              <a:rPr lang="pl-PL" dirty="0"/>
              <a:t> </a:t>
            </a:r>
            <a:r>
              <a:rPr lang="pl-PL" dirty="0" err="1"/>
              <a:t>solutions</a:t>
            </a:r>
            <a:r>
              <a:rPr lang="pl-PL" dirty="0"/>
              <a:t> : </a:t>
            </a:r>
            <a:endParaRPr lang="pl-PL" dirty="0" smtClean="0"/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en-US" dirty="0"/>
              <a:t>increase the share of environmentally friendly means of transport, e.g. </a:t>
            </a:r>
            <a:r>
              <a:rPr lang="en-US" dirty="0" smtClean="0"/>
              <a:t>bikes</a:t>
            </a:r>
            <a:endParaRPr lang="pl-PL" dirty="0" smtClean="0"/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en-US" dirty="0"/>
              <a:t>solutions for public transport from the viewpoint of spa and tourist</a:t>
            </a:r>
            <a:r>
              <a:rPr lang="pl-PL" dirty="0" smtClean="0"/>
              <a:t>,</a:t>
            </a:r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en-US" dirty="0"/>
              <a:t>the need for proper communication with residents and reaching to them with information both about the existing problems and the impact of pollution on the health of residents and tourists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352B-0568-4503-88C6-022701FC4CCC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256</TotalTime>
  <Words>600</Words>
  <Application>Microsoft Office PowerPoint</Application>
  <PresentationFormat>On-screen Show (4:3)</PresentationFormat>
  <Paragraphs>136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Century Gothic</vt:lpstr>
      <vt:lpstr>Verdana</vt:lpstr>
      <vt:lpstr>Wingdings</vt:lpstr>
      <vt:lpstr>Wingdings 2</vt:lpstr>
      <vt:lpstr>Energetyczny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Robert Wójciak</dc:creator>
  <cp:lastModifiedBy>Anna Francis</cp:lastModifiedBy>
  <cp:revision>73</cp:revision>
  <dcterms:created xsi:type="dcterms:W3CDTF">2016-01-28T11:17:28Z</dcterms:created>
  <dcterms:modified xsi:type="dcterms:W3CDTF">2016-02-17T10:37:42Z</dcterms:modified>
</cp:coreProperties>
</file>