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1" r:id="rId2"/>
    <p:sldId id="312" r:id="rId3"/>
    <p:sldId id="313" r:id="rId4"/>
    <p:sldId id="314" r:id="rId5"/>
    <p:sldId id="315" r:id="rId6"/>
    <p:sldId id="317" r:id="rId7"/>
    <p:sldId id="318" r:id="rId8"/>
    <p:sldId id="316" r:id="rId9"/>
    <p:sldId id="319" r:id="rId10"/>
    <p:sldId id="320" r:id="rId11"/>
    <p:sldId id="321" r:id="rId12"/>
    <p:sldId id="322" r:id="rId13"/>
    <p:sldId id="323" r:id="rId14"/>
    <p:sldId id="324" r:id="rId15"/>
  </p:sldIdLst>
  <p:sldSz cx="9144000" cy="6858000" type="screen4x3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09" autoAdjust="0"/>
  </p:normalViewPr>
  <p:slideViewPr>
    <p:cSldViewPr>
      <p:cViewPr varScale="1">
        <p:scale>
          <a:sx n="57" d="100"/>
          <a:sy n="57" d="100"/>
        </p:scale>
        <p:origin x="17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940C2-B025-48BE-93F9-87F8B4E6DF18}" type="datetimeFigureOut">
              <a:rPr lang="en-GB" smtClean="0"/>
              <a:t>01/03/2016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81AA6-3ED1-42D4-8587-725A93C37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344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E2718-C594-424B-B8EB-BEB4C555B234}" type="datetimeFigureOut">
              <a:rPr lang="en-GB" smtClean="0"/>
              <a:t>01/03/2016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30F19-48DA-45C5-8084-5C598E3C6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1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928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210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23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51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2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089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88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163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34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87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598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970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71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30F19-48DA-45C5-8084-5C598E3C69A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61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D35E93-EFA3-47AC-8040-D194122087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15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370A957-30B8-40BF-BA7F-62B5C3C8FA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1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D65DEC-CDFB-4E97-8CB3-E072B77F7E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7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0E4C430-0E10-4B07-9CAF-036A8D384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9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0CC69E-576E-4DCD-A4F1-23F9FC310B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12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84B0CD-B177-4B68-B4F3-560D726D5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88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C80060E-E024-48F1-B4FB-646BDC425D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3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F64716-5D21-4E5E-9596-49D9DBA785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6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5CE0DAB-B9C3-40C1-8575-0F248978EF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EA52D6-E132-496F-ACF0-F90A1F0393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780F417-786D-4365-818F-E38E2C048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ACACCC-A1A4-4AE9-AF31-ECC749933B3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77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Why are some countries more able to establish Community Energy Schemes than </a:t>
            </a:r>
            <a:r>
              <a:rPr lang="en-GB" sz="3600" b="1" dirty="0" smtClean="0"/>
              <a:t>others? A </a:t>
            </a:r>
            <a:r>
              <a:rPr lang="en-GB" sz="3600" b="1" dirty="0"/>
              <a:t>cross-cultural perspective</a:t>
            </a:r>
          </a:p>
          <a:p>
            <a:endParaRPr lang="en-GB" dirty="0"/>
          </a:p>
          <a:p>
            <a:pPr algn="ctr"/>
            <a:r>
              <a:rPr lang="en-GB" sz="2400" dirty="0"/>
              <a:t>Axel Goodbody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‘Planning, Policy and Finance to Enable Carbon Reduction: Local, Regional and European Perspectives’, Frome, 4 March 2016</a:t>
            </a:r>
          </a:p>
        </p:txBody>
      </p:sp>
    </p:spTree>
    <p:extLst>
      <p:ext uri="{BB962C8B-B14F-4D97-AF65-F5344CB8AC3E}">
        <p14:creationId xmlns:p14="http://schemas.microsoft.com/office/powerpoint/2010/main" val="3615842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r>
              <a:rPr lang="en-GB" dirty="0" smtClean="0"/>
              <a:t>Germany 2</a:t>
            </a:r>
            <a:br>
              <a:rPr lang="en-GB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6" y="1268760"/>
            <a:ext cx="8964488" cy="499715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A second difference </a:t>
            </a:r>
            <a:r>
              <a:rPr lang="en-GB" sz="2800" dirty="0" smtClean="0"/>
              <a:t>from France </a:t>
            </a:r>
            <a:r>
              <a:rPr lang="en-GB" sz="2800" dirty="0"/>
              <a:t>and </a:t>
            </a:r>
            <a:r>
              <a:rPr lang="en-GB" sz="2800" dirty="0" smtClean="0"/>
              <a:t>Britain: strong </a:t>
            </a:r>
            <a:r>
              <a:rPr lang="en-GB" sz="2800" dirty="0"/>
              <a:t>regional and local </a:t>
            </a:r>
            <a:r>
              <a:rPr lang="en-GB" sz="2800" dirty="0" smtClean="0"/>
              <a:t>identities.</a:t>
            </a:r>
          </a:p>
          <a:p>
            <a:pPr marL="0" indent="0">
              <a:buNone/>
            </a:pPr>
            <a:r>
              <a:rPr lang="en-GB" sz="2800" dirty="0" smtClean="0"/>
              <a:t>Pride </a:t>
            </a:r>
            <a:r>
              <a:rPr lang="en-GB" sz="2800" dirty="0"/>
              <a:t>in the </a:t>
            </a:r>
            <a:r>
              <a:rPr lang="en-GB" sz="2800" dirty="0" smtClean="0"/>
              <a:t>city or region, especially in Bavaria </a:t>
            </a:r>
            <a:r>
              <a:rPr lang="en-GB" sz="2800" dirty="0"/>
              <a:t>and </a:t>
            </a:r>
            <a:r>
              <a:rPr lang="en-GB" sz="2800" dirty="0" smtClean="0"/>
              <a:t>Baden-Württemberg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Baden-Württemberg </a:t>
            </a:r>
            <a:r>
              <a:rPr lang="en-GB" sz="2800" dirty="0" smtClean="0"/>
              <a:t>the </a:t>
            </a:r>
            <a:r>
              <a:rPr lang="en-GB" sz="2800" dirty="0"/>
              <a:t>scene of </a:t>
            </a:r>
            <a:r>
              <a:rPr lang="en-GB" sz="2800" dirty="0" smtClean="0"/>
              <a:t>the </a:t>
            </a:r>
            <a:r>
              <a:rPr lang="en-GB" sz="2800" dirty="0"/>
              <a:t>anti-nuclear struggle in the </a:t>
            </a:r>
            <a:r>
              <a:rPr lang="en-GB" sz="2800" dirty="0" smtClean="0"/>
              <a:t>1970s</a:t>
            </a:r>
          </a:p>
          <a:p>
            <a:pPr marL="0" indent="0">
              <a:buNone/>
            </a:pPr>
            <a:r>
              <a:rPr lang="en-GB" sz="2800" dirty="0" smtClean="0"/>
              <a:t>Striking </a:t>
            </a:r>
            <a:r>
              <a:rPr lang="en-GB" sz="2800" dirty="0"/>
              <a:t>difference between German attitudes towards energy and British ones: </a:t>
            </a:r>
            <a:r>
              <a:rPr lang="en-GB" sz="2800" dirty="0" smtClean="0"/>
              <a:t>rejection </a:t>
            </a:r>
            <a:r>
              <a:rPr lang="en-GB" sz="2800" dirty="0"/>
              <a:t>of nuclear </a:t>
            </a:r>
            <a:r>
              <a:rPr lang="en-GB" sz="2800" dirty="0" smtClean="0"/>
              <a:t>power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9907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452" y="260648"/>
            <a:ext cx="8229600" cy="720080"/>
          </a:xfrm>
        </p:spPr>
        <p:txBody>
          <a:bodyPr/>
          <a:lstStyle/>
          <a:p>
            <a:r>
              <a:rPr lang="en-GB" dirty="0" smtClean="0"/>
              <a:t>Germany 3</a:t>
            </a:r>
            <a:br>
              <a:rPr lang="en-GB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452" y="980728"/>
            <a:ext cx="8388424" cy="532859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The </a:t>
            </a:r>
            <a:r>
              <a:rPr lang="en-GB" sz="2800" dirty="0"/>
              <a:t>environmental movement was dominated for its first decade by anti-nuclear </a:t>
            </a:r>
            <a:r>
              <a:rPr lang="en-GB" sz="2800" dirty="0" smtClean="0"/>
              <a:t>action</a:t>
            </a:r>
          </a:p>
          <a:p>
            <a:pPr marL="0" indent="0">
              <a:buNone/>
            </a:pPr>
            <a:r>
              <a:rPr lang="en-GB" sz="2800" dirty="0" smtClean="0"/>
              <a:t>Fears </a:t>
            </a:r>
            <a:r>
              <a:rPr lang="en-GB" sz="2800" dirty="0"/>
              <a:t>of the hazards of nuclear technology </a:t>
            </a:r>
            <a:r>
              <a:rPr lang="en-GB" sz="2800" dirty="0" smtClean="0"/>
              <a:t>revived </a:t>
            </a:r>
            <a:r>
              <a:rPr lang="en-GB" sz="2800" dirty="0"/>
              <a:t>by </a:t>
            </a:r>
            <a:r>
              <a:rPr lang="en-GB" sz="2800" dirty="0" smtClean="0"/>
              <a:t>Chernobyl, </a:t>
            </a:r>
            <a:r>
              <a:rPr lang="en-GB" sz="2800" dirty="0"/>
              <a:t>Fukushima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In </a:t>
            </a:r>
            <a:r>
              <a:rPr lang="en-GB" sz="2800" dirty="0"/>
              <a:t>Germany </a:t>
            </a:r>
            <a:r>
              <a:rPr lang="en-GB" sz="2800" dirty="0" smtClean="0"/>
              <a:t>and the Netherlands </a:t>
            </a:r>
            <a:r>
              <a:rPr lang="en-GB" sz="2800" dirty="0"/>
              <a:t>the strength of the anti-nuclear movement has undoubtedly contributed to the high level of interest in alternative </a:t>
            </a:r>
            <a:r>
              <a:rPr lang="en-GB" sz="2800" dirty="0" smtClean="0"/>
              <a:t>energy 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Anti-nuclear </a:t>
            </a:r>
            <a:r>
              <a:rPr lang="en-GB" sz="2800" dirty="0"/>
              <a:t>feeling in Germany </a:t>
            </a:r>
            <a:r>
              <a:rPr lang="en-GB" sz="2800" dirty="0" smtClean="0"/>
              <a:t>bound </a:t>
            </a:r>
            <a:r>
              <a:rPr lang="en-GB" sz="2800" dirty="0"/>
              <a:t>up with concern about monopolies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Also linked </a:t>
            </a:r>
            <a:r>
              <a:rPr lang="en-GB" sz="2800" dirty="0"/>
              <a:t>with Germany’s decentralised structures and tradition of municipal </a:t>
            </a:r>
            <a:r>
              <a:rPr lang="en-GB" sz="2800" dirty="0" smtClean="0"/>
              <a:t>autonomy </a:t>
            </a:r>
          </a:p>
        </p:txBody>
      </p:sp>
    </p:spTree>
    <p:extLst>
      <p:ext uri="{BB962C8B-B14F-4D97-AF65-F5344CB8AC3E}">
        <p14:creationId xmlns:p14="http://schemas.microsoft.com/office/powerpoint/2010/main" val="170629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452" y="332656"/>
            <a:ext cx="8229600" cy="720080"/>
          </a:xfrm>
        </p:spPr>
        <p:txBody>
          <a:bodyPr/>
          <a:lstStyle/>
          <a:p>
            <a:r>
              <a:rPr lang="en-GB" dirty="0" smtClean="0"/>
              <a:t>Germany 4</a:t>
            </a:r>
            <a:br>
              <a:rPr lang="en-GB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568863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Nuclear </a:t>
            </a:r>
            <a:r>
              <a:rPr lang="en-GB" sz="2800" dirty="0"/>
              <a:t>power </a:t>
            </a:r>
            <a:r>
              <a:rPr lang="en-GB" sz="2800" dirty="0" smtClean="0"/>
              <a:t>associated </a:t>
            </a:r>
            <a:r>
              <a:rPr lang="en-GB" sz="2800" dirty="0"/>
              <a:t>not only with the atom bomb, but also with </a:t>
            </a:r>
            <a:r>
              <a:rPr lang="en-GB" sz="2800" dirty="0" smtClean="0"/>
              <a:t>fascism 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In </a:t>
            </a:r>
            <a:r>
              <a:rPr lang="en-GB" sz="2800" dirty="0"/>
              <a:t>the second half of the 1970s, </a:t>
            </a:r>
            <a:r>
              <a:rPr lang="en-GB" sz="2800" dirty="0" smtClean="0"/>
              <a:t>fear </a:t>
            </a:r>
            <a:r>
              <a:rPr lang="en-GB" sz="2800" dirty="0"/>
              <a:t>that </a:t>
            </a:r>
            <a:r>
              <a:rPr lang="en-GB" sz="2800" dirty="0" smtClean="0"/>
              <a:t>nuclear </a:t>
            </a:r>
            <a:r>
              <a:rPr lang="en-GB" sz="2800" dirty="0"/>
              <a:t>power stations would turn the country into a police </a:t>
            </a:r>
            <a:r>
              <a:rPr lang="en-GB" sz="2800" dirty="0" smtClean="0"/>
              <a:t>state (Robert </a:t>
            </a:r>
            <a:r>
              <a:rPr lang="en-GB" sz="2800" dirty="0" err="1" smtClean="0"/>
              <a:t>Jungk</a:t>
            </a:r>
            <a:r>
              <a:rPr lang="en-GB" sz="2800" dirty="0" smtClean="0"/>
              <a:t>, </a:t>
            </a:r>
            <a:r>
              <a:rPr lang="en-GB" sz="2800" i="1" dirty="0"/>
              <a:t>The Atomic </a:t>
            </a:r>
            <a:r>
              <a:rPr lang="en-GB" sz="2800" i="1" dirty="0" smtClean="0"/>
              <a:t>State</a:t>
            </a:r>
            <a:r>
              <a:rPr lang="en-GB" sz="2800" dirty="0" smtClean="0"/>
              <a:t>, 1977</a:t>
            </a:r>
            <a:r>
              <a:rPr lang="en-GB" sz="2800" dirty="0"/>
              <a:t>)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err="1" smtClean="0"/>
              <a:t>Jungk</a:t>
            </a:r>
            <a:r>
              <a:rPr lang="en-GB" sz="2800" dirty="0" smtClean="0"/>
              <a:t> personified</a:t>
            </a:r>
            <a:r>
              <a:rPr lang="en-GB" sz="2800" dirty="0"/>
              <a:t>, as a Jew who </a:t>
            </a:r>
            <a:r>
              <a:rPr lang="en-GB" sz="2800" dirty="0" smtClean="0"/>
              <a:t>had been </a:t>
            </a:r>
            <a:r>
              <a:rPr lang="en-GB" sz="2800" dirty="0"/>
              <a:t>in the </a:t>
            </a:r>
            <a:r>
              <a:rPr lang="en-GB" sz="2800" dirty="0" smtClean="0"/>
              <a:t>Resistance, </a:t>
            </a:r>
            <a:r>
              <a:rPr lang="en-GB" sz="2800" dirty="0"/>
              <a:t>the link between anti-fascism and the anti-nuclear movement. </a:t>
            </a:r>
          </a:p>
          <a:p>
            <a:pPr marL="0" indent="0">
              <a:buNone/>
            </a:pPr>
            <a:r>
              <a:rPr lang="en-GB" sz="2800" dirty="0" smtClean="0"/>
              <a:t>Multiple </a:t>
            </a:r>
            <a:r>
              <a:rPr lang="en-GB" sz="2800" dirty="0"/>
              <a:t>historical reasons for the German fears of the dangers of nuclear </a:t>
            </a:r>
            <a:r>
              <a:rPr lang="en-GB" sz="2800" dirty="0" smtClean="0"/>
              <a:t>technology, which fed into opposition </a:t>
            </a:r>
            <a:r>
              <a:rPr lang="en-GB" sz="2800" dirty="0"/>
              <a:t>to centralised forms of energy production.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7403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en-GB" dirty="0" smtClean="0"/>
              <a:t>France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72" y="920099"/>
            <a:ext cx="8082644" cy="229287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Mirror </a:t>
            </a:r>
            <a:r>
              <a:rPr lang="en-GB" sz="2800" dirty="0"/>
              <a:t>image of </a:t>
            </a:r>
            <a:r>
              <a:rPr lang="en-GB" sz="2800" dirty="0" smtClean="0"/>
              <a:t>Germany</a:t>
            </a:r>
          </a:p>
          <a:p>
            <a:pPr marL="0" indent="0">
              <a:buNone/>
            </a:pPr>
            <a:r>
              <a:rPr lang="en-GB" sz="2800" dirty="0" smtClean="0"/>
              <a:t>Highly </a:t>
            </a:r>
            <a:r>
              <a:rPr lang="en-GB" sz="2800" dirty="0"/>
              <a:t>centralised nation with a centralised energy system, dominated by large </a:t>
            </a:r>
            <a:r>
              <a:rPr lang="en-GB" sz="2800" dirty="0" smtClean="0"/>
              <a:t>conglomerates, heavily </a:t>
            </a:r>
            <a:r>
              <a:rPr lang="en-GB" sz="2800" dirty="0"/>
              <a:t>into nuclear power. </a:t>
            </a:r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51520" y="3608246"/>
            <a:ext cx="82296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kern="0" dirty="0" smtClean="0"/>
              <a:t>Poland</a:t>
            </a:r>
            <a:endParaRPr lang="en-GB" sz="2400" kern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4156" y="4653136"/>
            <a:ext cx="8082644" cy="151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2800" kern="0" dirty="0" smtClean="0"/>
              <a:t>Renewables mainly wood and water</a:t>
            </a:r>
          </a:p>
          <a:p>
            <a:pPr marL="0" indent="0">
              <a:buFontTx/>
              <a:buNone/>
            </a:pPr>
            <a:r>
              <a:rPr lang="en-GB" sz="2800" kern="0" dirty="0" smtClean="0"/>
              <a:t>A </a:t>
            </a:r>
            <a:r>
              <a:rPr lang="en-GB" sz="2800" kern="0" dirty="0"/>
              <a:t>major coal </a:t>
            </a:r>
            <a:r>
              <a:rPr lang="en-GB" sz="2800" kern="0" dirty="0" smtClean="0"/>
              <a:t>producer</a:t>
            </a:r>
          </a:p>
        </p:txBody>
      </p:sp>
    </p:spTree>
    <p:extLst>
      <p:ext uri="{BB962C8B-B14F-4D97-AF65-F5344CB8AC3E}">
        <p14:creationId xmlns:p14="http://schemas.microsoft.com/office/powerpoint/2010/main" val="411809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GB" dirty="0" smtClean="0"/>
              <a:t>Denmark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59632"/>
            <a:ext cx="8244408" cy="499715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The success </a:t>
            </a:r>
            <a:r>
              <a:rPr lang="en-GB" sz="2800" dirty="0"/>
              <a:t>of community renewable energy </a:t>
            </a:r>
            <a:r>
              <a:rPr lang="en-GB" sz="2800" dirty="0" smtClean="0"/>
              <a:t>in </a:t>
            </a:r>
            <a:r>
              <a:rPr lang="en-GB" sz="2800" dirty="0"/>
              <a:t>Denmark </a:t>
            </a:r>
            <a:r>
              <a:rPr lang="en-GB" sz="2800" dirty="0" smtClean="0"/>
              <a:t>due to ownership by co-ops</a:t>
            </a:r>
          </a:p>
          <a:p>
            <a:pPr marL="0" indent="0">
              <a:buNone/>
            </a:pPr>
            <a:r>
              <a:rPr lang="en-GB" sz="2800" dirty="0" smtClean="0"/>
              <a:t>Strong </a:t>
            </a:r>
            <a:r>
              <a:rPr lang="en-GB" sz="2800" dirty="0"/>
              <a:t>organisational tradition going back to agricultural co-operatives </a:t>
            </a:r>
            <a:r>
              <a:rPr lang="en-GB" sz="2800" dirty="0" smtClean="0"/>
              <a:t>formed </a:t>
            </a:r>
            <a:r>
              <a:rPr lang="en-GB" sz="2800" dirty="0"/>
              <a:t>in </a:t>
            </a:r>
            <a:r>
              <a:rPr lang="en-GB" sz="2800" dirty="0" smtClean="0"/>
              <a:t>1880s </a:t>
            </a:r>
          </a:p>
          <a:p>
            <a:pPr marL="0" indent="0">
              <a:buNone/>
            </a:pPr>
            <a:r>
              <a:rPr lang="en-GB" sz="2800" dirty="0" smtClean="0"/>
              <a:t>Consequence of </a:t>
            </a:r>
            <a:r>
              <a:rPr lang="en-GB" sz="2800" dirty="0" err="1" smtClean="0"/>
              <a:t>Nikolaj</a:t>
            </a:r>
            <a:r>
              <a:rPr lang="en-GB" sz="2800" dirty="0" smtClean="0"/>
              <a:t> </a:t>
            </a:r>
            <a:r>
              <a:rPr lang="en-GB" sz="2800" dirty="0" err="1"/>
              <a:t>Grundtvig</a:t>
            </a:r>
            <a:r>
              <a:rPr lang="en-GB" sz="2800" dirty="0"/>
              <a:t> and the Danish folk high school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Attended by farmers</a:t>
            </a:r>
            <a:r>
              <a:rPr lang="en-GB" sz="2800" dirty="0"/>
              <a:t>' sons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Community </a:t>
            </a:r>
            <a:r>
              <a:rPr lang="en-GB" sz="2800" dirty="0"/>
              <a:t>energy in Denmark has benefited </a:t>
            </a:r>
            <a:r>
              <a:rPr lang="en-GB" sz="2800" dirty="0" smtClean="0"/>
              <a:t>from this tradition </a:t>
            </a:r>
            <a:r>
              <a:rPr lang="en-GB" sz="2800" dirty="0"/>
              <a:t>of cooperative production and marketing, and local entrepreneurship. (“We can do something in our locality”.) 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972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499715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UK still lags far behind </a:t>
            </a:r>
            <a:r>
              <a:rPr lang="en-GB" sz="2800" dirty="0" smtClean="0"/>
              <a:t>Germany</a:t>
            </a:r>
            <a:r>
              <a:rPr lang="en-GB" sz="2800" dirty="0"/>
              <a:t>, Austria and </a:t>
            </a:r>
            <a:r>
              <a:rPr lang="en-GB" sz="2800" dirty="0" smtClean="0"/>
              <a:t>Denmark </a:t>
            </a:r>
          </a:p>
          <a:p>
            <a:r>
              <a:rPr lang="en-GB" sz="2800" dirty="0" smtClean="0"/>
              <a:t>in </a:t>
            </a:r>
            <a:r>
              <a:rPr lang="en-GB" sz="2800" dirty="0"/>
              <a:t>terms of the percentage of energy consumption generated </a:t>
            </a:r>
            <a:r>
              <a:rPr lang="en-GB" sz="2800" dirty="0" smtClean="0"/>
              <a:t>renewably</a:t>
            </a:r>
          </a:p>
          <a:p>
            <a:r>
              <a:rPr lang="en-GB" sz="2800" dirty="0" smtClean="0"/>
              <a:t>in terms of the </a:t>
            </a:r>
            <a:r>
              <a:rPr lang="en-GB" sz="2800" dirty="0"/>
              <a:t>percentage of renewable energy generated in community-owned </a:t>
            </a:r>
            <a:r>
              <a:rPr lang="en-GB" sz="2800" dirty="0" smtClean="0"/>
              <a:t>schemes.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Germany 600+ cooperatives</a:t>
            </a:r>
          </a:p>
          <a:p>
            <a:pPr marL="0" indent="0">
              <a:buNone/>
            </a:pPr>
            <a:r>
              <a:rPr lang="en-GB" sz="2800" dirty="0" smtClean="0"/>
              <a:t>Britain 50</a:t>
            </a:r>
          </a:p>
        </p:txBody>
      </p:sp>
    </p:spTree>
    <p:extLst>
      <p:ext uri="{BB962C8B-B14F-4D97-AF65-F5344CB8AC3E}">
        <p14:creationId xmlns:p14="http://schemas.microsoft.com/office/powerpoint/2010/main" val="214300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30369" cy="5976664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This is due </a:t>
            </a:r>
            <a:r>
              <a:rPr lang="en-GB" sz="2800" dirty="0"/>
              <a:t>to </a:t>
            </a:r>
            <a:endParaRPr lang="en-GB" sz="2800" dirty="0" smtClean="0"/>
          </a:p>
          <a:p>
            <a:r>
              <a:rPr lang="en-GB" sz="2800" dirty="0" smtClean="0"/>
              <a:t>the </a:t>
            </a:r>
            <a:r>
              <a:rPr lang="en-GB" sz="2800" dirty="0"/>
              <a:t>way the energy market is organised in different </a:t>
            </a:r>
            <a:r>
              <a:rPr lang="en-GB" sz="2800" dirty="0" smtClean="0"/>
              <a:t>countries </a:t>
            </a:r>
          </a:p>
          <a:p>
            <a:r>
              <a:rPr lang="en-GB" sz="2800" dirty="0" smtClean="0"/>
              <a:t>differences </a:t>
            </a:r>
            <a:r>
              <a:rPr lang="en-GB" sz="2800" dirty="0"/>
              <a:t>in national </a:t>
            </a:r>
            <a:r>
              <a:rPr lang="en-GB" sz="2800" dirty="0" smtClean="0"/>
              <a:t>legislation</a:t>
            </a:r>
          </a:p>
          <a:p>
            <a:r>
              <a:rPr lang="en-GB" sz="2800" dirty="0" smtClean="0"/>
              <a:t>institutional obstacles.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In Germany, </a:t>
            </a:r>
            <a:r>
              <a:rPr lang="en-GB" sz="2800" dirty="0"/>
              <a:t>communities have </a:t>
            </a:r>
            <a:r>
              <a:rPr lang="en-GB" sz="2800" dirty="0" smtClean="0"/>
              <a:t>had </a:t>
            </a:r>
          </a:p>
          <a:p>
            <a:r>
              <a:rPr lang="en-GB" sz="2800" dirty="0" smtClean="0"/>
              <a:t>favourable </a:t>
            </a:r>
            <a:r>
              <a:rPr lang="en-GB" sz="2800" dirty="0"/>
              <a:t>feed-in </a:t>
            </a:r>
            <a:r>
              <a:rPr lang="en-GB" sz="2800" dirty="0" smtClean="0"/>
              <a:t>tariffs</a:t>
            </a:r>
          </a:p>
          <a:p>
            <a:r>
              <a:rPr lang="en-GB" sz="2800" dirty="0" smtClean="0"/>
              <a:t>the </a:t>
            </a:r>
            <a:r>
              <a:rPr lang="en-GB" sz="2800" dirty="0"/>
              <a:t>right to access the energy they produce at wholesale </a:t>
            </a:r>
            <a:r>
              <a:rPr lang="en-GB" sz="2800" dirty="0" smtClean="0"/>
              <a:t>price</a:t>
            </a:r>
          </a:p>
          <a:p>
            <a:r>
              <a:rPr lang="en-GB" sz="2800" dirty="0" smtClean="0"/>
              <a:t>control of distribution </a:t>
            </a:r>
            <a:r>
              <a:rPr lang="en-GB" sz="2800" dirty="0"/>
              <a:t>and grid </a:t>
            </a:r>
            <a:r>
              <a:rPr lang="en-GB" sz="2800" dirty="0" smtClean="0"/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91458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88424" cy="499715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A further </a:t>
            </a:r>
            <a:r>
              <a:rPr lang="en-GB" sz="2800" dirty="0"/>
              <a:t>factor determining the success of renewable energy cooperatives: societal norms, expectations and </a:t>
            </a:r>
            <a:r>
              <a:rPr lang="en-GB" sz="2800" dirty="0" smtClean="0"/>
              <a:t>values.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Significant </a:t>
            </a:r>
            <a:r>
              <a:rPr lang="en-GB" sz="2800" dirty="0"/>
              <a:t>differences between the cultures of local energy </a:t>
            </a:r>
            <a:r>
              <a:rPr lang="en-GB" sz="2800" dirty="0" smtClean="0"/>
              <a:t>activism, </a:t>
            </a:r>
            <a:r>
              <a:rPr lang="en-GB" sz="2800" dirty="0"/>
              <a:t>and the attitudes towards the co-operative model in different countries. </a:t>
            </a: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These </a:t>
            </a:r>
            <a:r>
              <a:rPr lang="en-GB" sz="2800" dirty="0"/>
              <a:t>derive from historical experience and cultural tradition.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2964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528849" cy="5976664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Two </a:t>
            </a:r>
            <a:r>
              <a:rPr lang="en-GB" sz="2800" dirty="0"/>
              <a:t>general </a:t>
            </a:r>
            <a:r>
              <a:rPr lang="en-GB" sz="2800" dirty="0" smtClean="0"/>
              <a:t>principles: the </a:t>
            </a:r>
            <a:r>
              <a:rPr lang="en-GB" sz="2800" dirty="0"/>
              <a:t>acceptability of local renewable energy initiatives is determined </a:t>
            </a:r>
            <a:r>
              <a:rPr lang="en-GB" sz="2800" dirty="0" smtClean="0"/>
              <a:t>by </a:t>
            </a:r>
          </a:p>
          <a:p>
            <a:r>
              <a:rPr lang="en-GB" sz="2800" dirty="0" smtClean="0"/>
              <a:t>the </a:t>
            </a:r>
            <a:r>
              <a:rPr lang="en-GB" sz="2800" u="sng" dirty="0"/>
              <a:t>scale </a:t>
            </a:r>
            <a:r>
              <a:rPr lang="en-GB" sz="2800" dirty="0"/>
              <a:t>of the proposed </a:t>
            </a:r>
            <a:r>
              <a:rPr lang="en-GB" sz="2800" dirty="0" smtClean="0"/>
              <a:t>plants</a:t>
            </a:r>
          </a:p>
          <a:p>
            <a:r>
              <a:rPr lang="en-GB" sz="2800" dirty="0" smtClean="0"/>
              <a:t>their </a:t>
            </a:r>
            <a:r>
              <a:rPr lang="en-GB" sz="2800" u="sng" dirty="0" smtClean="0"/>
              <a:t>ownership.</a:t>
            </a:r>
            <a:r>
              <a:rPr lang="en-GB" sz="2800" dirty="0" smtClean="0"/>
              <a:t> 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Large </a:t>
            </a:r>
            <a:r>
              <a:rPr lang="en-GB" sz="2800" dirty="0"/>
              <a:t>plants, whether wind farms or solar PV installations, </a:t>
            </a:r>
            <a:r>
              <a:rPr lang="en-GB" sz="2800" dirty="0" smtClean="0"/>
              <a:t>tend to alienate locals.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The extent of community ownership of the plant also determines the degree of local support. In Denmark they say “Your own pigs don’t stink”: this seems to apply to wind power. </a:t>
            </a:r>
          </a:p>
          <a:p>
            <a:pPr marL="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93034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7992888" cy="504056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In </a:t>
            </a:r>
            <a:r>
              <a:rPr lang="en-GB" sz="2800" dirty="0"/>
              <a:t>2004, in the UK 98% of capacity of wind power installations was owned by utilities/ large corporations; in Germany 55%, in Denmark a mere 12%. Farmers only owned 1% in the UK, but 63% in Denmark. </a:t>
            </a: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It </a:t>
            </a:r>
            <a:r>
              <a:rPr lang="en-GB" sz="2800" dirty="0"/>
              <a:t>seems likely that cooperative ownership at least partly accounts for the difference in the success of community energy schemes in the two countries. 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07454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ChangeAspect="1"/>
          </p:cNvGraphicFramePr>
          <p:nvPr>
            <p:extLst/>
          </p:nvPr>
        </p:nvGraphicFramePr>
        <p:xfrm>
          <a:off x="0" y="1700808"/>
          <a:ext cx="11268744" cy="489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cument" r:id="rId4" imgW="5647944" imgH="1975104" progId="Word.Document.8">
                  <p:embed/>
                </p:oleObj>
              </mc:Choice>
              <mc:Fallback>
                <p:oleObj name="Document" r:id="rId4" imgW="5647944" imgH="1975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00808"/>
                        <a:ext cx="11268744" cy="4890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772816"/>
            <a:ext cx="10801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Ownership of Onshore Wind Power Installations 2004, by % of total capacity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STRONG DIFFERENCES IN ‘ENERGY CULTURES’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21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8100392" cy="4536504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Attitudes towards renewable energy, the centralisation of power supply (which favours larger power plants) and shared ownership in co-operatives vary significantly from one country to another.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They depend </a:t>
            </a:r>
            <a:r>
              <a:rPr lang="en-GB" sz="2800" dirty="0"/>
              <a:t>on historical experience and its legacy in social values and cultural traditions.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Germany </a:t>
            </a:r>
            <a:r>
              <a:rPr lang="en-GB" sz="2800" dirty="0"/>
              <a:t>will be my main </a:t>
            </a:r>
            <a:r>
              <a:rPr lang="en-GB" sz="2800" dirty="0" smtClean="0"/>
              <a:t>example, followed by a </a:t>
            </a:r>
            <a:r>
              <a:rPr lang="en-GB" sz="2800" dirty="0"/>
              <a:t>briefer </a:t>
            </a:r>
            <a:r>
              <a:rPr lang="en-GB" sz="2800" dirty="0" smtClean="0"/>
              <a:t>comment </a:t>
            </a:r>
            <a:r>
              <a:rPr lang="en-GB" sz="2800" dirty="0"/>
              <a:t>on </a:t>
            </a:r>
            <a:r>
              <a:rPr lang="en-GB" sz="2800" dirty="0" smtClean="0"/>
              <a:t>Denmark. 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0267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GB" dirty="0" smtClean="0"/>
              <a:t>Germany 1</a:t>
            </a:r>
            <a:br>
              <a:rPr lang="en-GB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933" y="620688"/>
            <a:ext cx="8440134" cy="60932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Support for renewable energy derives from self-image </a:t>
            </a:r>
            <a:r>
              <a:rPr lang="en-GB" sz="2800" dirty="0"/>
              <a:t>as a people close to </a:t>
            </a:r>
            <a:r>
              <a:rPr lang="en-GB" sz="2800" dirty="0" smtClean="0"/>
              <a:t>nature</a:t>
            </a:r>
          </a:p>
          <a:p>
            <a:pPr marL="0" indent="0">
              <a:buNone/>
            </a:pPr>
            <a:r>
              <a:rPr lang="en-GB" sz="2800" dirty="0" smtClean="0"/>
              <a:t>Description </a:t>
            </a:r>
            <a:r>
              <a:rPr lang="en-GB" sz="2800" dirty="0"/>
              <a:t>of Germanic tribes </a:t>
            </a:r>
            <a:r>
              <a:rPr lang="en-GB" sz="2800" dirty="0" smtClean="0"/>
              <a:t>in Tacitus</a:t>
            </a:r>
            <a:r>
              <a:rPr lang="en-GB" sz="2800" dirty="0"/>
              <a:t>, </a:t>
            </a:r>
            <a:r>
              <a:rPr lang="en-GB" sz="2800" i="1" dirty="0" smtClean="0"/>
              <a:t>Germania </a:t>
            </a:r>
            <a:r>
              <a:rPr lang="en-GB" sz="2800" dirty="0"/>
              <a:t>(98 AD</a:t>
            </a:r>
            <a:r>
              <a:rPr lang="en-GB" sz="2800" dirty="0" smtClean="0"/>
              <a:t>) as </a:t>
            </a:r>
            <a:r>
              <a:rPr lang="en-GB" sz="2800" dirty="0"/>
              <a:t>leading a simple, natural </a:t>
            </a:r>
            <a:r>
              <a:rPr lang="en-GB" sz="2800" dirty="0" smtClean="0"/>
              <a:t>life</a:t>
            </a:r>
          </a:p>
          <a:p>
            <a:pPr marL="0" indent="0">
              <a:buNone/>
            </a:pPr>
            <a:r>
              <a:rPr lang="en-GB" sz="2800" dirty="0"/>
              <a:t>Powerful Romantic movement</a:t>
            </a:r>
          </a:p>
          <a:p>
            <a:pPr marL="0" indent="0">
              <a:buNone/>
            </a:pPr>
            <a:r>
              <a:rPr lang="en-GB" sz="2800" dirty="0" smtClean="0"/>
              <a:t>Late, </a:t>
            </a:r>
            <a:r>
              <a:rPr lang="en-GB" sz="2800" dirty="0"/>
              <a:t>rapid industrialisation after unification in 1871 left a polarisation between </a:t>
            </a:r>
            <a:r>
              <a:rPr lang="en-GB" sz="2800" dirty="0" smtClean="0"/>
              <a:t>supporters </a:t>
            </a:r>
            <a:r>
              <a:rPr lang="en-GB" sz="2800" dirty="0"/>
              <a:t>of </a:t>
            </a:r>
            <a:r>
              <a:rPr lang="en-GB" sz="2800" dirty="0" smtClean="0"/>
              <a:t>develop-</a:t>
            </a:r>
            <a:r>
              <a:rPr lang="en-GB" sz="2800" dirty="0" err="1" smtClean="0"/>
              <a:t>ment</a:t>
            </a:r>
            <a:r>
              <a:rPr lang="en-GB" sz="2800" dirty="0" smtClean="0"/>
              <a:t> </a:t>
            </a:r>
            <a:r>
              <a:rPr lang="en-GB" sz="2800" dirty="0"/>
              <a:t>and large technological projects, and </a:t>
            </a:r>
            <a:r>
              <a:rPr lang="en-GB" sz="2800" dirty="0" smtClean="0"/>
              <a:t>critics </a:t>
            </a:r>
            <a:r>
              <a:rPr lang="en-GB" sz="2800" dirty="0"/>
              <a:t>of </a:t>
            </a:r>
            <a:r>
              <a:rPr lang="en-GB" sz="2800" dirty="0" smtClean="0"/>
              <a:t>modernisation 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After the </a:t>
            </a:r>
            <a:r>
              <a:rPr lang="en-GB" sz="2800" dirty="0"/>
              <a:t>Second World War, national feeling in Germany </a:t>
            </a:r>
            <a:r>
              <a:rPr lang="en-GB" sz="2800" dirty="0" smtClean="0"/>
              <a:t>discredited</a:t>
            </a:r>
          </a:p>
          <a:p>
            <a:pPr marL="0" indent="0">
              <a:buNone/>
            </a:pPr>
            <a:r>
              <a:rPr lang="en-GB" sz="2800" dirty="0" smtClean="0"/>
              <a:t>Revival of pride </a:t>
            </a:r>
            <a:r>
              <a:rPr lang="en-GB" sz="2800" dirty="0"/>
              <a:t>in </a:t>
            </a:r>
            <a:r>
              <a:rPr lang="en-GB" sz="2800" dirty="0" smtClean="0"/>
              <a:t>the </a:t>
            </a:r>
            <a:r>
              <a:rPr lang="en-GB" sz="2800" dirty="0"/>
              <a:t>nation </a:t>
            </a:r>
            <a:r>
              <a:rPr lang="en-GB" sz="2800" dirty="0" smtClean="0"/>
              <a:t>in </a:t>
            </a:r>
            <a:r>
              <a:rPr lang="en-GB" sz="2800" dirty="0"/>
              <a:t>the </a:t>
            </a:r>
            <a:r>
              <a:rPr lang="en-GB" sz="2800" dirty="0" smtClean="0"/>
              <a:t>1970s associated with its record of environmental concern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017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</TotalTime>
  <Words>823</Words>
  <Application>Microsoft Office PowerPoint</Application>
  <PresentationFormat>On-screen Show (4:3)</PresentationFormat>
  <Paragraphs>94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2_Default Design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STRONG DIFFERENCES IN ‘ENERGY CULTURES’</vt:lpstr>
      <vt:lpstr>PowerPoint Presentation</vt:lpstr>
      <vt:lpstr>Germany 1 </vt:lpstr>
      <vt:lpstr>Germany 2 </vt:lpstr>
      <vt:lpstr>Germany 3 </vt:lpstr>
      <vt:lpstr>Germany 4 </vt:lpstr>
      <vt:lpstr>France</vt:lpstr>
      <vt:lpstr>Denmark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Harper</dc:creator>
  <cp:lastModifiedBy>Anna Francis</cp:lastModifiedBy>
  <cp:revision>101</cp:revision>
  <cp:lastPrinted>2016-02-26T17:44:33Z</cp:lastPrinted>
  <dcterms:created xsi:type="dcterms:W3CDTF">2015-02-13T17:03:18Z</dcterms:created>
  <dcterms:modified xsi:type="dcterms:W3CDTF">2016-03-01T11:03:47Z</dcterms:modified>
</cp:coreProperties>
</file>