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handoutMasterIdLst>
    <p:handoutMasterId r:id="rId38"/>
  </p:handoutMasterIdLst>
  <p:sldIdLst>
    <p:sldId id="256" r:id="rId2"/>
    <p:sldId id="345" r:id="rId3"/>
    <p:sldId id="311" r:id="rId4"/>
    <p:sldId id="346" r:id="rId5"/>
    <p:sldId id="325" r:id="rId6"/>
    <p:sldId id="347" r:id="rId7"/>
    <p:sldId id="319" r:id="rId8"/>
    <p:sldId id="349" r:id="rId9"/>
    <p:sldId id="320" r:id="rId10"/>
    <p:sldId id="350" r:id="rId11"/>
    <p:sldId id="321" r:id="rId12"/>
    <p:sldId id="354" r:id="rId13"/>
    <p:sldId id="326" r:id="rId14"/>
    <p:sldId id="355" r:id="rId15"/>
    <p:sldId id="327" r:id="rId16"/>
    <p:sldId id="351" r:id="rId17"/>
    <p:sldId id="328" r:id="rId18"/>
    <p:sldId id="352" r:id="rId19"/>
    <p:sldId id="329" r:id="rId20"/>
    <p:sldId id="353" r:id="rId21"/>
    <p:sldId id="330" r:id="rId22"/>
    <p:sldId id="331" r:id="rId23"/>
    <p:sldId id="332" r:id="rId24"/>
    <p:sldId id="333" r:id="rId25"/>
    <p:sldId id="334" r:id="rId26"/>
    <p:sldId id="340" r:id="rId27"/>
    <p:sldId id="335" r:id="rId28"/>
    <p:sldId id="342" r:id="rId29"/>
    <p:sldId id="343" r:id="rId30"/>
    <p:sldId id="344" r:id="rId31"/>
    <p:sldId id="337" r:id="rId32"/>
    <p:sldId id="341" r:id="rId33"/>
    <p:sldId id="336" r:id="rId34"/>
    <p:sldId id="338" r:id="rId35"/>
    <p:sldId id="324" r:id="rId36"/>
  </p:sldIdLst>
  <p:sldSz cx="12192000" cy="6858000"/>
  <p:notesSz cx="6797675" cy="9926638"/>
  <p:custShowLst>
    <p:custShow name="Zielgruppenpräsentation 1" id="0">
      <p:sldLst>
        <p:sld r:id="rId2"/>
        <p:sld r:id="rId4"/>
        <p:sld r:id="rId6"/>
        <p:sld r:id="rId8"/>
        <p:sld r:id="rId10"/>
        <p:sld r:id="rId12"/>
        <p:sld r:id="rId14"/>
        <p:sld r:id="rId16"/>
        <p:sld r:id="rId18"/>
        <p:sld r:id="rId20"/>
        <p:sld r:id="rId22"/>
        <p:sld r:id="rId23"/>
        <p:sld r:id="rId24"/>
        <p:sld r:id="rId25"/>
        <p:sld r:id="rId26"/>
        <p:sld r:id="rId27"/>
        <p:sld r:id="rId28"/>
        <p:sld r:id="rId29"/>
        <p:sld r:id="rId30"/>
        <p:sld r:id="rId31"/>
        <p:sld r:id="rId32"/>
        <p:sld r:id="rId33"/>
        <p:sld r:id="rId34"/>
        <p:sld r:id="rId35"/>
        <p:sld r:id="rId36"/>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AA2D"/>
    <a:srgbClr val="E2AD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240" autoAdjust="0"/>
    <p:restoredTop sz="94660"/>
  </p:normalViewPr>
  <p:slideViewPr>
    <p:cSldViewPr snapToGrid="0">
      <p:cViewPr varScale="1">
        <p:scale>
          <a:sx n="70" d="100"/>
          <a:sy n="70" d="100"/>
        </p:scale>
        <p:origin x="936"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18A59087-05BB-4AAC-B3C6-1B075B6D1F2F}" type="datetimeFigureOut">
              <a:rPr lang="en-GB" smtClean="0"/>
              <a:t>23/02/2016</a:t>
            </a:fld>
            <a:endParaRPr lang="en-GB"/>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8283B3A2-4490-4498-A077-FE0975795981}" type="slidenum">
              <a:rPr lang="en-GB" smtClean="0"/>
              <a:t>‹#›</a:t>
            </a:fld>
            <a:endParaRPr lang="en-GB"/>
          </a:p>
        </p:txBody>
      </p:sp>
    </p:spTree>
    <p:extLst>
      <p:ext uri="{BB962C8B-B14F-4D97-AF65-F5344CB8AC3E}">
        <p14:creationId xmlns:p14="http://schemas.microsoft.com/office/powerpoint/2010/main" val="12044332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906B18E7-6893-4CE3-899A-C62EBC489724}" type="datetimeFigureOut">
              <a:rPr lang="en-GB" smtClean="0"/>
              <a:t>23/02/2016</a:t>
            </a:fld>
            <a:endParaRPr lang="en-GB" dirty="0"/>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AC658758-D97F-4638-90EE-2B8AC5D327F0}" type="slidenum">
              <a:rPr lang="en-GB" smtClean="0"/>
              <a:t>‹#›</a:t>
            </a:fld>
            <a:endParaRPr lang="en-GB" dirty="0"/>
          </a:p>
        </p:txBody>
      </p:sp>
    </p:spTree>
    <p:extLst>
      <p:ext uri="{BB962C8B-B14F-4D97-AF65-F5344CB8AC3E}">
        <p14:creationId xmlns:p14="http://schemas.microsoft.com/office/powerpoint/2010/main" val="12244568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C658758-D97F-4638-90EE-2B8AC5D327F0}" type="slidenum">
              <a:rPr lang="en-GB" smtClean="0"/>
              <a:t>1</a:t>
            </a:fld>
            <a:endParaRPr lang="en-GB" dirty="0"/>
          </a:p>
        </p:txBody>
      </p:sp>
    </p:spTree>
    <p:extLst>
      <p:ext uri="{BB962C8B-B14F-4D97-AF65-F5344CB8AC3E}">
        <p14:creationId xmlns:p14="http://schemas.microsoft.com/office/powerpoint/2010/main" val="27314950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21730557-DAD2-424C-8BF9-DBC6CC168AEB}" type="datetimeFigureOut">
              <a:rPr lang="en-GB" smtClean="0"/>
              <a:t>23/02/2016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1D9C359-C8C1-4A03-9F4D-1118B79B02C6}" type="slidenum">
              <a:rPr lang="en-GB" smtClean="0"/>
              <a:t>‹#›</a:t>
            </a:fld>
            <a:endParaRPr lang="en-GB"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0126" y="5771866"/>
            <a:ext cx="4380931" cy="1047614"/>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35179" y="5771866"/>
            <a:ext cx="865036" cy="1003110"/>
          </a:xfrm>
          <a:prstGeom prst="rect">
            <a:avLst/>
          </a:prstGeom>
        </p:spPr>
      </p:pic>
      <p:pic>
        <p:nvPicPr>
          <p:cNvPr id="12" name="Picture 11"/>
          <p:cNvPicPr>
            <a:picLocks noChangeAspect="1"/>
          </p:cNvPicPr>
          <p:nvPr userDrawn="1"/>
        </p:nvPicPr>
        <p:blipFill>
          <a:blip r:embed="rId4"/>
          <a:stretch>
            <a:fillRect/>
          </a:stretch>
        </p:blipFill>
        <p:spPr>
          <a:xfrm>
            <a:off x="5875856" y="5578618"/>
            <a:ext cx="6085714" cy="1142857"/>
          </a:xfrm>
          <a:prstGeom prst="rect">
            <a:avLst/>
          </a:prstGeom>
        </p:spPr>
      </p:pic>
    </p:spTree>
    <p:extLst>
      <p:ext uri="{BB962C8B-B14F-4D97-AF65-F5344CB8AC3E}">
        <p14:creationId xmlns:p14="http://schemas.microsoft.com/office/powerpoint/2010/main" val="4224807951"/>
      </p:ext>
    </p:extLst>
  </p:cSld>
  <p:clrMapOvr>
    <a:masterClrMapping/>
  </p:clrMapOvr>
  <p:transition spd="slow"/>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1730557-DAD2-424C-8BF9-DBC6CC168AEB}" type="datetimeFigureOut">
              <a:rPr lang="en-GB" smtClean="0"/>
              <a:t>23/02/2016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1D9C359-C8C1-4A03-9F4D-1118B79B02C6}" type="slidenum">
              <a:rPr lang="en-GB" smtClean="0"/>
              <a:t>‹#›</a:t>
            </a:fld>
            <a:endParaRPr lang="en-GB" dirty="0"/>
          </a:p>
        </p:txBody>
      </p:sp>
    </p:spTree>
    <p:extLst>
      <p:ext uri="{BB962C8B-B14F-4D97-AF65-F5344CB8AC3E}">
        <p14:creationId xmlns:p14="http://schemas.microsoft.com/office/powerpoint/2010/main" val="3241032039"/>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1730557-DAD2-424C-8BF9-DBC6CC168AEB}" type="datetimeFigureOut">
              <a:rPr lang="en-GB" smtClean="0"/>
              <a:t>23/02/2016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1D9C359-C8C1-4A03-9F4D-1118B79B02C6}" type="slidenum">
              <a:rPr lang="en-GB" smtClean="0"/>
              <a:t>‹#›</a:t>
            </a:fld>
            <a:endParaRPr lang="en-GB" dirty="0"/>
          </a:p>
        </p:txBody>
      </p:sp>
    </p:spTree>
    <p:extLst>
      <p:ext uri="{BB962C8B-B14F-4D97-AF65-F5344CB8AC3E}">
        <p14:creationId xmlns:p14="http://schemas.microsoft.com/office/powerpoint/2010/main" val="3677768495"/>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1730557-DAD2-424C-8BF9-DBC6CC168AEB}" type="datetimeFigureOut">
              <a:rPr lang="en-GB" smtClean="0"/>
              <a:t>23/02/2016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1D9C359-C8C1-4A03-9F4D-1118B79B02C6}" type="slidenum">
              <a:rPr lang="en-GB" smtClean="0"/>
              <a:t>‹#›</a:t>
            </a:fld>
            <a:endParaRPr lang="en-GB"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0126" y="5771866"/>
            <a:ext cx="4380931" cy="104761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35179" y="5771866"/>
            <a:ext cx="865036" cy="1003110"/>
          </a:xfrm>
          <a:prstGeom prst="rect">
            <a:avLst/>
          </a:prstGeom>
        </p:spPr>
      </p:pic>
      <p:pic>
        <p:nvPicPr>
          <p:cNvPr id="9" name="Picture 8"/>
          <p:cNvPicPr>
            <a:picLocks noChangeAspect="1"/>
          </p:cNvPicPr>
          <p:nvPr userDrawn="1"/>
        </p:nvPicPr>
        <p:blipFill>
          <a:blip r:embed="rId4"/>
          <a:stretch>
            <a:fillRect/>
          </a:stretch>
        </p:blipFill>
        <p:spPr>
          <a:xfrm>
            <a:off x="5956160" y="5632119"/>
            <a:ext cx="6085714" cy="1142857"/>
          </a:xfrm>
          <a:prstGeom prst="rect">
            <a:avLst/>
          </a:prstGeom>
        </p:spPr>
      </p:pic>
      <p:sp>
        <p:nvSpPr>
          <p:cNvPr id="10" name="Rectangle 9"/>
          <p:cNvSpPr/>
          <p:nvPr userDrawn="1"/>
        </p:nvSpPr>
        <p:spPr>
          <a:xfrm>
            <a:off x="0" y="0"/>
            <a:ext cx="12192000" cy="5771866"/>
          </a:xfrm>
          <a:prstGeom prst="rect">
            <a:avLst/>
          </a:prstGeom>
          <a:solidFill>
            <a:srgbClr val="FFAA2D">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96019676"/>
      </p:ext>
    </p:extLst>
  </p:cSld>
  <p:clrMapOvr>
    <a:masterClrMapping/>
  </p:clrMapOvr>
  <p:transition spd="slow"/>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1730557-DAD2-424C-8BF9-DBC6CC168AEB}" type="datetimeFigureOut">
              <a:rPr lang="en-GB" smtClean="0"/>
              <a:t>23/02/2016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1D9C359-C8C1-4A03-9F4D-1118B79B02C6}" type="slidenum">
              <a:rPr lang="en-GB" smtClean="0"/>
              <a:t>‹#›</a:t>
            </a:fld>
            <a:endParaRPr lang="en-GB" dirty="0"/>
          </a:p>
        </p:txBody>
      </p:sp>
    </p:spTree>
    <p:extLst>
      <p:ext uri="{BB962C8B-B14F-4D97-AF65-F5344CB8AC3E}">
        <p14:creationId xmlns:p14="http://schemas.microsoft.com/office/powerpoint/2010/main" val="575536348"/>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21730557-DAD2-424C-8BF9-DBC6CC168AEB}" type="datetimeFigureOut">
              <a:rPr lang="en-GB" smtClean="0"/>
              <a:t>23/02/2016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E1D9C359-C8C1-4A03-9F4D-1118B79B02C6}" type="slidenum">
              <a:rPr lang="en-GB" smtClean="0"/>
              <a:t>‹#›</a:t>
            </a:fld>
            <a:endParaRPr lang="en-GB" dirty="0"/>
          </a:p>
        </p:txBody>
      </p:sp>
    </p:spTree>
    <p:extLst>
      <p:ext uri="{BB962C8B-B14F-4D97-AF65-F5344CB8AC3E}">
        <p14:creationId xmlns:p14="http://schemas.microsoft.com/office/powerpoint/2010/main" val="976650085"/>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21730557-DAD2-424C-8BF9-DBC6CC168AEB}" type="datetimeFigureOut">
              <a:rPr lang="en-GB" smtClean="0"/>
              <a:t>23/02/2016</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E1D9C359-C8C1-4A03-9F4D-1118B79B02C6}" type="slidenum">
              <a:rPr lang="en-GB" smtClean="0"/>
              <a:t>‹#›</a:t>
            </a:fld>
            <a:endParaRPr lang="en-GB" dirty="0"/>
          </a:p>
        </p:txBody>
      </p:sp>
    </p:spTree>
    <p:extLst>
      <p:ext uri="{BB962C8B-B14F-4D97-AF65-F5344CB8AC3E}">
        <p14:creationId xmlns:p14="http://schemas.microsoft.com/office/powerpoint/2010/main" val="702684857"/>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21730557-DAD2-424C-8BF9-DBC6CC168AEB}" type="datetimeFigureOut">
              <a:rPr lang="en-GB" smtClean="0"/>
              <a:t>23/02/2016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E1D9C359-C8C1-4A03-9F4D-1118B79B02C6}" type="slidenum">
              <a:rPr lang="en-GB" smtClean="0"/>
              <a:t>‹#›</a:t>
            </a:fld>
            <a:endParaRPr lang="en-GB" dirty="0"/>
          </a:p>
        </p:txBody>
      </p:sp>
    </p:spTree>
    <p:extLst>
      <p:ext uri="{BB962C8B-B14F-4D97-AF65-F5344CB8AC3E}">
        <p14:creationId xmlns:p14="http://schemas.microsoft.com/office/powerpoint/2010/main" val="1131067202"/>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730557-DAD2-424C-8BF9-DBC6CC168AEB}" type="datetimeFigureOut">
              <a:rPr lang="en-GB" smtClean="0"/>
              <a:t>23/02/2016</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E1D9C359-C8C1-4A03-9F4D-1118B79B02C6}" type="slidenum">
              <a:rPr lang="en-GB" smtClean="0"/>
              <a:t>‹#›</a:t>
            </a:fld>
            <a:endParaRPr lang="en-GB" dirty="0"/>
          </a:p>
        </p:txBody>
      </p:sp>
    </p:spTree>
    <p:extLst>
      <p:ext uri="{BB962C8B-B14F-4D97-AF65-F5344CB8AC3E}">
        <p14:creationId xmlns:p14="http://schemas.microsoft.com/office/powerpoint/2010/main" val="2930503850"/>
      </p:ext>
    </p:extLst>
  </p:cSld>
  <p:clrMapOvr>
    <a:masterClrMapping/>
  </p:clrMapOvr>
  <p:transition spd="slow"/>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1730557-DAD2-424C-8BF9-DBC6CC168AEB}" type="datetimeFigureOut">
              <a:rPr lang="en-GB" smtClean="0"/>
              <a:t>23/02/2016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E1D9C359-C8C1-4A03-9F4D-1118B79B02C6}" type="slidenum">
              <a:rPr lang="en-GB" smtClean="0"/>
              <a:t>‹#›</a:t>
            </a:fld>
            <a:endParaRPr lang="en-GB" dirty="0"/>
          </a:p>
        </p:txBody>
      </p:sp>
    </p:spTree>
    <p:extLst>
      <p:ext uri="{BB962C8B-B14F-4D97-AF65-F5344CB8AC3E}">
        <p14:creationId xmlns:p14="http://schemas.microsoft.com/office/powerpoint/2010/main" val="2792833496"/>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1730557-DAD2-424C-8BF9-DBC6CC168AEB}" type="datetimeFigureOut">
              <a:rPr lang="en-GB" smtClean="0"/>
              <a:t>23/02/2016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E1D9C359-C8C1-4A03-9F4D-1118B79B02C6}" type="slidenum">
              <a:rPr lang="en-GB" smtClean="0"/>
              <a:t>‹#›</a:t>
            </a:fld>
            <a:endParaRPr lang="en-GB" dirty="0"/>
          </a:p>
        </p:txBody>
      </p:sp>
    </p:spTree>
    <p:extLst>
      <p:ext uri="{BB962C8B-B14F-4D97-AF65-F5344CB8AC3E}">
        <p14:creationId xmlns:p14="http://schemas.microsoft.com/office/powerpoint/2010/main" val="3732642520"/>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730557-DAD2-424C-8BF9-DBC6CC168AEB}" type="datetimeFigureOut">
              <a:rPr lang="en-GB" smtClean="0"/>
              <a:t>23/02/2016</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D9C359-C8C1-4A03-9F4D-1118B79B02C6}" type="slidenum">
              <a:rPr lang="en-GB" smtClean="0"/>
              <a:t>‹#›</a:t>
            </a:fld>
            <a:endParaRPr lang="en-GB" dirty="0"/>
          </a:p>
        </p:txBody>
      </p:sp>
    </p:spTree>
    <p:extLst>
      <p:ext uri="{BB962C8B-B14F-4D97-AF65-F5344CB8AC3E}">
        <p14:creationId xmlns:p14="http://schemas.microsoft.com/office/powerpoint/2010/main" val="12598920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5703626"/>
          </a:xfrm>
          <a:prstGeom prst="rect">
            <a:avLst/>
          </a:prstGeom>
          <a:solidFill>
            <a:srgbClr val="FFAA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369455" y="3472873"/>
            <a:ext cx="11416145" cy="2678903"/>
          </a:xfrm>
        </p:spPr>
        <p:txBody>
          <a:bodyPr>
            <a:normAutofit/>
          </a:bodyPr>
          <a:lstStyle/>
          <a:p>
            <a:r>
              <a:rPr lang="en-GB" sz="4400" b="1" dirty="0" err="1" smtClean="0">
                <a:solidFill>
                  <a:srgbClr val="0070C0"/>
                </a:solidFill>
                <a:latin typeface="+mn-lt"/>
                <a:ea typeface="Tahoma" panose="020B0604030504040204" pitchFamily="34" charset="0"/>
                <a:cs typeface="Tahoma" panose="020B0604030504040204" pitchFamily="34" charset="0"/>
              </a:rPr>
              <a:t>Energetische</a:t>
            </a:r>
            <a:r>
              <a:rPr lang="en-GB" sz="4400" b="1" dirty="0" smtClean="0">
                <a:solidFill>
                  <a:srgbClr val="0070C0"/>
                </a:solidFill>
                <a:latin typeface="+mn-lt"/>
                <a:ea typeface="Tahoma" panose="020B0604030504040204" pitchFamily="34" charset="0"/>
                <a:cs typeface="Tahoma" panose="020B0604030504040204" pitchFamily="34" charset="0"/>
              </a:rPr>
              <a:t> </a:t>
            </a:r>
            <a:r>
              <a:rPr lang="en-GB" sz="4400" b="1" dirty="0" err="1" smtClean="0">
                <a:solidFill>
                  <a:srgbClr val="0070C0"/>
                </a:solidFill>
                <a:latin typeface="+mn-lt"/>
                <a:ea typeface="Tahoma" panose="020B0604030504040204" pitchFamily="34" charset="0"/>
                <a:cs typeface="Tahoma" panose="020B0604030504040204" pitchFamily="34" charset="0"/>
              </a:rPr>
              <a:t>Gebäudesanierung</a:t>
            </a:r>
            <a:r>
              <a:rPr lang="en-GB" sz="4400" b="1" dirty="0" smtClean="0">
                <a:solidFill>
                  <a:srgbClr val="0070C0"/>
                </a:solidFill>
                <a:latin typeface="+mn-lt"/>
                <a:ea typeface="Tahoma" panose="020B0604030504040204" pitchFamily="34" charset="0"/>
                <a:cs typeface="Tahoma" panose="020B0604030504040204" pitchFamily="34" charset="0"/>
              </a:rPr>
              <a:t/>
            </a:r>
            <a:br>
              <a:rPr lang="en-GB" sz="4400" b="1" dirty="0" smtClean="0">
                <a:solidFill>
                  <a:srgbClr val="0070C0"/>
                </a:solidFill>
                <a:latin typeface="+mn-lt"/>
                <a:ea typeface="Tahoma" panose="020B0604030504040204" pitchFamily="34" charset="0"/>
                <a:cs typeface="Tahoma" panose="020B0604030504040204" pitchFamily="34" charset="0"/>
              </a:rPr>
            </a:br>
            <a:r>
              <a:rPr lang="en-GB" sz="4400" b="1" dirty="0" smtClean="0">
                <a:solidFill>
                  <a:srgbClr val="0070C0"/>
                </a:solidFill>
                <a:latin typeface="+mn-lt"/>
                <a:ea typeface="Tahoma" panose="020B0604030504040204" pitchFamily="34" charset="0"/>
                <a:cs typeface="Tahoma" panose="020B0604030504040204" pitchFamily="34" charset="0"/>
              </a:rPr>
              <a:t>Lars </a:t>
            </a:r>
            <a:r>
              <a:rPr lang="en-GB" sz="4400" b="1" dirty="0">
                <a:solidFill>
                  <a:srgbClr val="0070C0"/>
                </a:solidFill>
                <a:latin typeface="+mn-lt"/>
                <a:ea typeface="Tahoma" panose="020B0604030504040204" pitchFamily="34" charset="0"/>
                <a:cs typeface="Tahoma" panose="020B0604030504040204" pitchFamily="34" charset="0"/>
              </a:rPr>
              <a:t>K</a:t>
            </a:r>
            <a:r>
              <a:rPr lang="en-GB" sz="4400" b="1" dirty="0" smtClean="0">
                <a:solidFill>
                  <a:srgbClr val="0070C0"/>
                </a:solidFill>
                <a:latin typeface="+mn-lt"/>
                <a:ea typeface="Tahoma" panose="020B0604030504040204" pitchFamily="34" charset="0"/>
                <a:cs typeface="Tahoma" panose="020B0604030504040204" pitchFamily="34" charset="0"/>
              </a:rPr>
              <a:t>altenleitner, </a:t>
            </a:r>
            <a:r>
              <a:rPr lang="en-GB" sz="4400" b="1" dirty="0" err="1" smtClean="0">
                <a:solidFill>
                  <a:srgbClr val="0070C0"/>
                </a:solidFill>
                <a:latin typeface="+mn-lt"/>
                <a:ea typeface="Tahoma" panose="020B0604030504040204" pitchFamily="34" charset="0"/>
                <a:cs typeface="Tahoma" panose="020B0604030504040204" pitchFamily="34" charset="0"/>
              </a:rPr>
              <a:t>Stadtbauamt</a:t>
            </a:r>
            <a:r>
              <a:rPr lang="en-GB" sz="4400" b="1" dirty="0" smtClean="0">
                <a:solidFill>
                  <a:srgbClr val="0070C0"/>
                </a:solidFill>
                <a:latin typeface="+mn-lt"/>
                <a:ea typeface="Tahoma" panose="020B0604030504040204" pitchFamily="34" charset="0"/>
                <a:cs typeface="Tahoma" panose="020B0604030504040204" pitchFamily="34" charset="0"/>
              </a:rPr>
              <a:t> Murrhardt</a:t>
            </a:r>
            <a:r>
              <a:rPr lang="en-GB" sz="2800" b="1" dirty="0" smtClean="0">
                <a:solidFill>
                  <a:schemeClr val="accent6">
                    <a:lumMod val="75000"/>
                  </a:schemeClr>
                </a:solidFill>
                <a:ea typeface="Tahoma" panose="020B0604030504040204" pitchFamily="34" charset="0"/>
                <a:cs typeface="Tahoma" panose="020B0604030504040204" pitchFamily="34" charset="0"/>
              </a:rPr>
              <a:t/>
            </a:r>
            <a:br>
              <a:rPr lang="en-GB" sz="2800" b="1" dirty="0" smtClean="0">
                <a:solidFill>
                  <a:schemeClr val="accent6">
                    <a:lumMod val="75000"/>
                  </a:schemeClr>
                </a:solidFill>
                <a:ea typeface="Tahoma" panose="020B0604030504040204" pitchFamily="34" charset="0"/>
                <a:cs typeface="Tahoma" panose="020B0604030504040204" pitchFamily="34" charset="0"/>
              </a:rPr>
            </a:br>
            <a:r>
              <a:rPr lang="en-GB" sz="2000" dirty="0">
                <a:ea typeface="Tahoma" panose="020B0604030504040204" pitchFamily="34" charset="0"/>
                <a:cs typeface="Tahoma" panose="020B0604030504040204" pitchFamily="34" charset="0"/>
              </a:rPr>
              <a:t/>
            </a:r>
            <a:br>
              <a:rPr lang="en-GB" sz="2000" dirty="0">
                <a:ea typeface="Tahoma" panose="020B0604030504040204" pitchFamily="34" charset="0"/>
                <a:cs typeface="Tahoma" panose="020B0604030504040204" pitchFamily="34" charset="0"/>
              </a:rPr>
            </a:br>
            <a:endParaRPr lang="en-GB" sz="2000" b="1" dirty="0">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9259" y="127000"/>
            <a:ext cx="6937004" cy="4278454"/>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126" y="5771866"/>
            <a:ext cx="4380931" cy="1047614"/>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35179" y="5771866"/>
            <a:ext cx="865036" cy="1003110"/>
          </a:xfrm>
          <a:prstGeom prst="rect">
            <a:avLst/>
          </a:prstGeom>
        </p:spPr>
      </p:pic>
    </p:spTree>
    <p:extLst>
      <p:ext uri="{BB962C8B-B14F-4D97-AF65-F5344CB8AC3E}">
        <p14:creationId xmlns:p14="http://schemas.microsoft.com/office/powerpoint/2010/main" val="1113428531"/>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914399" y="1447067"/>
            <a:ext cx="10104699" cy="4893647"/>
          </a:xfrm>
          <a:prstGeom prst="rect">
            <a:avLst/>
          </a:prstGeom>
        </p:spPr>
        <p:txBody>
          <a:bodyPr wrap="square">
            <a:spAutoFit/>
          </a:bodyPr>
          <a:lstStyle/>
          <a:p>
            <a:r>
              <a:rPr lang="de-DE" sz="2400" b="1" dirty="0" err="1" smtClean="0"/>
              <a:t>Investitionförderung</a:t>
            </a:r>
            <a:r>
              <a:rPr lang="de-DE" sz="2400" b="1" dirty="0" smtClean="0"/>
              <a:t> </a:t>
            </a:r>
            <a:r>
              <a:rPr lang="de-DE" sz="2400" b="1" dirty="0"/>
              <a:t>für </a:t>
            </a:r>
            <a:r>
              <a:rPr lang="de-DE" sz="2400" b="1" dirty="0" smtClean="0"/>
              <a:t>Kommunen:</a:t>
            </a:r>
            <a:endParaRPr lang="de-DE" sz="2400" b="1" dirty="0"/>
          </a:p>
          <a:p>
            <a:r>
              <a:rPr lang="de-DE" b="1" dirty="0" smtClean="0"/>
              <a:t>Gesetz </a:t>
            </a:r>
            <a:r>
              <a:rPr lang="de-DE" b="1" dirty="0"/>
              <a:t>zur Förderung von Investitionen </a:t>
            </a:r>
            <a:r>
              <a:rPr lang="de-DE" b="1" dirty="0" smtClean="0"/>
              <a:t>finanzschwacher Kommunen </a:t>
            </a:r>
            <a:r>
              <a:rPr lang="de-DE" b="1" dirty="0"/>
              <a:t>über pauschale Zuwendungen</a:t>
            </a:r>
          </a:p>
          <a:p>
            <a:endParaRPr lang="de-DE" dirty="0"/>
          </a:p>
          <a:p>
            <a:r>
              <a:rPr lang="de-DE" dirty="0"/>
              <a:t>Gefördert werden unter anderem:</a:t>
            </a:r>
          </a:p>
          <a:p>
            <a:r>
              <a:rPr lang="de-DE" dirty="0"/>
              <a:t> </a:t>
            </a:r>
          </a:p>
          <a:p>
            <a:r>
              <a:rPr lang="de-DE" dirty="0"/>
              <a:t>Energetische Sanierungen in  </a:t>
            </a:r>
            <a:r>
              <a:rPr lang="de-DE" b="1" dirty="0"/>
              <a:t>Verwaltungsgebäuden und Einrichtungen der Kommunen</a:t>
            </a:r>
            <a:r>
              <a:rPr lang="de-DE" dirty="0"/>
              <a:t> (zum Beispiel Rathäuser, öffentliche Büchereien, Begegnungsstätten, Jugendhäuser, Festhallen, Sporthallen, Hallenbäder, Feuerwehrgebäude).</a:t>
            </a:r>
          </a:p>
          <a:p>
            <a:endParaRPr lang="de-DE" dirty="0"/>
          </a:p>
          <a:p>
            <a:r>
              <a:rPr lang="de-DE" dirty="0"/>
              <a:t>Einrichtungen der frühkindlichen Infrastruktur (Tageseinrichtungen für Kinder bis zum Schuleintritt) </a:t>
            </a:r>
          </a:p>
          <a:p>
            <a:endParaRPr lang="de-DE" dirty="0"/>
          </a:p>
          <a:p>
            <a:r>
              <a:rPr lang="de-DE" dirty="0"/>
              <a:t>Energetische Sanierung von Einrichtungen der Schulinfrastruktur Schulgebäude und schulisch genutzte Sportanlagen wie z.B. Sporthallen und Lehrschwimmbecken.</a:t>
            </a:r>
          </a:p>
          <a:p>
            <a:endParaRPr lang="de-DE" dirty="0"/>
          </a:p>
          <a:p>
            <a:r>
              <a:rPr lang="de-DE" dirty="0"/>
              <a:t>Energetische Sanierung kommunaler oder gemeinnütziger Einrichtungen der Weiterbildung zum Beispiel Volkshochschulen, Familienbildungsstätten, Mütter und Familienzentren, Einrichtungen der Jugendbildung und Jugendarbeit sowie Musikschulen.</a:t>
            </a:r>
          </a:p>
        </p:txBody>
      </p:sp>
      <p:sp>
        <p:nvSpPr>
          <p:cNvPr id="3" name="Title 1"/>
          <p:cNvSpPr txBox="1">
            <a:spLocks/>
          </p:cNvSpPr>
          <p:nvPr/>
        </p:nvSpPr>
        <p:spPr>
          <a:xfrm>
            <a:off x="914399" y="599587"/>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smtClean="0">
                <a:solidFill>
                  <a:srgbClr val="0070C0"/>
                </a:solidFill>
                <a:latin typeface="+mn-lt"/>
              </a:rPr>
              <a:t>Förderprogramme-</a:t>
            </a:r>
            <a:r>
              <a:rPr lang="en-GB" sz="4000" b="1" smtClean="0">
                <a:solidFill>
                  <a:srgbClr val="0070C0"/>
                </a:solidFill>
              </a:rPr>
              <a:t> Slide 4</a:t>
            </a:r>
            <a:endParaRPr lang="en-GB" sz="4000" b="1" dirty="0">
              <a:solidFill>
                <a:srgbClr val="0070C0"/>
              </a:solidFill>
            </a:endParaRPr>
          </a:p>
        </p:txBody>
      </p:sp>
    </p:spTree>
    <p:extLst>
      <p:ext uri="{BB962C8B-B14F-4D97-AF65-F5344CB8AC3E}">
        <p14:creationId xmlns:p14="http://schemas.microsoft.com/office/powerpoint/2010/main" val="2584673801"/>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b="1" dirty="0">
                <a:solidFill>
                  <a:srgbClr val="0070C0"/>
                </a:solidFill>
                <a:latin typeface="+mn-lt"/>
              </a:rPr>
              <a:t>Förderprogramme</a:t>
            </a:r>
            <a:r>
              <a:rPr lang="en-GB" sz="4000" b="1" dirty="0" smtClean="0">
                <a:solidFill>
                  <a:srgbClr val="0070C0"/>
                </a:solidFill>
              </a:rPr>
              <a:t>- </a:t>
            </a:r>
            <a:r>
              <a:rPr lang="en-GB" sz="4000" b="1" dirty="0">
                <a:solidFill>
                  <a:srgbClr val="0070C0"/>
                </a:solidFill>
              </a:rPr>
              <a:t>Slide </a:t>
            </a:r>
            <a:r>
              <a:rPr lang="en-GB" sz="4000" b="1" dirty="0" smtClean="0">
                <a:solidFill>
                  <a:srgbClr val="0070C0"/>
                </a:solidFill>
              </a:rPr>
              <a:t>5</a:t>
            </a:r>
            <a:endParaRPr lang="en-GB" sz="4000" b="1" dirty="0">
              <a:solidFill>
                <a:srgbClr val="0070C0"/>
              </a:solidFill>
            </a:endParaRPr>
          </a:p>
        </p:txBody>
      </p:sp>
      <p:sp>
        <p:nvSpPr>
          <p:cNvPr id="4" name="Content Placeholder 3"/>
          <p:cNvSpPr>
            <a:spLocks noGrp="1"/>
          </p:cNvSpPr>
          <p:nvPr>
            <p:ph idx="1"/>
          </p:nvPr>
        </p:nvSpPr>
        <p:spPr>
          <a:xfrm>
            <a:off x="856672" y="1690688"/>
            <a:ext cx="6412345" cy="3824548"/>
          </a:xfrm>
        </p:spPr>
        <p:txBody>
          <a:bodyPr/>
          <a:lstStyle/>
          <a:p>
            <a:pPr marL="0" lvl="0" indent="0">
              <a:buNone/>
            </a:pPr>
            <a:r>
              <a:rPr lang="en-GB" b="1" dirty="0" smtClean="0">
                <a:solidFill>
                  <a:srgbClr val="5B9BD5">
                    <a:lumMod val="75000"/>
                  </a:srgbClr>
                </a:solidFill>
              </a:rPr>
              <a:t>Investitionförderung </a:t>
            </a:r>
            <a:r>
              <a:rPr lang="en-GB" b="1" dirty="0">
                <a:solidFill>
                  <a:srgbClr val="5B9BD5">
                    <a:lumMod val="75000"/>
                  </a:srgbClr>
                </a:solidFill>
              </a:rPr>
              <a:t>für Kommunen</a:t>
            </a:r>
          </a:p>
          <a:p>
            <a:endParaRPr lang="de-DE" sz="1600" dirty="0">
              <a:solidFill>
                <a:schemeClr val="accent1">
                  <a:lumMod val="75000"/>
                </a:schemeClr>
              </a:solidFill>
            </a:endParaRPr>
          </a:p>
          <a:p>
            <a:r>
              <a:rPr lang="de-DE" sz="1800" dirty="0" smtClean="0">
                <a:solidFill>
                  <a:schemeClr val="accent1">
                    <a:lumMod val="75000"/>
                  </a:schemeClr>
                </a:solidFill>
              </a:rPr>
              <a:t>Die </a:t>
            </a:r>
            <a:r>
              <a:rPr lang="de-DE" sz="1800" dirty="0">
                <a:solidFill>
                  <a:schemeClr val="accent1">
                    <a:lumMod val="75000"/>
                  </a:schemeClr>
                </a:solidFill>
              </a:rPr>
              <a:t>Zuwendungen werden als Festbetrag gewährt</a:t>
            </a:r>
            <a:r>
              <a:rPr lang="de-DE" sz="1800" dirty="0" smtClean="0">
                <a:solidFill>
                  <a:schemeClr val="accent1">
                    <a:lumMod val="75000"/>
                  </a:schemeClr>
                </a:solidFill>
              </a:rPr>
              <a:t>.</a:t>
            </a:r>
          </a:p>
          <a:p>
            <a:endParaRPr lang="de-DE" sz="1800" dirty="0">
              <a:solidFill>
                <a:schemeClr val="accent1">
                  <a:lumMod val="75000"/>
                </a:schemeClr>
              </a:solidFill>
            </a:endParaRPr>
          </a:p>
          <a:p>
            <a:r>
              <a:rPr lang="de-DE" sz="1800" dirty="0" smtClean="0">
                <a:solidFill>
                  <a:schemeClr val="accent1">
                    <a:lumMod val="75000"/>
                  </a:schemeClr>
                </a:solidFill>
              </a:rPr>
              <a:t>Der </a:t>
            </a:r>
            <a:r>
              <a:rPr lang="de-DE" sz="1800" dirty="0">
                <a:solidFill>
                  <a:schemeClr val="accent1">
                    <a:lumMod val="75000"/>
                  </a:schemeClr>
                </a:solidFill>
              </a:rPr>
              <a:t>Zuwendungsempfänger beteiligt sich an den förderfähigen Investitionsausgaben mit mindestens 10%. </a:t>
            </a:r>
            <a:endParaRPr lang="de-DE" sz="1800" dirty="0" smtClean="0">
              <a:solidFill>
                <a:schemeClr val="accent1">
                  <a:lumMod val="75000"/>
                </a:schemeClr>
              </a:solidFill>
            </a:endParaRPr>
          </a:p>
          <a:p>
            <a:endParaRPr lang="de-DE" sz="1800" dirty="0" smtClean="0">
              <a:solidFill>
                <a:schemeClr val="accent1">
                  <a:lumMod val="75000"/>
                </a:schemeClr>
              </a:solidFill>
            </a:endParaRPr>
          </a:p>
          <a:p>
            <a:r>
              <a:rPr lang="de-DE" sz="1800" dirty="0">
                <a:solidFill>
                  <a:schemeClr val="accent1">
                    <a:lumMod val="75000"/>
                  </a:schemeClr>
                </a:solidFill>
              </a:rPr>
              <a:t>Anspruchsberechtigt sind Kommunen mit unterdurchschnittlicher Steuerkraft und/oder überdurchschnittlicher Arbeitslosenzahl</a:t>
            </a:r>
          </a:p>
          <a:p>
            <a:endParaRPr lang="de-DE" sz="1600" dirty="0">
              <a:solidFill>
                <a:schemeClr val="accent1">
                  <a:lumMod val="75000"/>
                </a:schemeClr>
              </a:solidFill>
            </a:endParaRPr>
          </a:p>
          <a:p>
            <a:endParaRPr lang="en-GB" dirty="0"/>
          </a:p>
        </p:txBody>
      </p:sp>
      <p:sp>
        <p:nvSpPr>
          <p:cNvPr id="5" name="TextBox 4"/>
          <p:cNvSpPr txBox="1"/>
          <p:nvPr/>
        </p:nvSpPr>
        <p:spPr>
          <a:xfrm>
            <a:off x="7424382" y="1690688"/>
            <a:ext cx="3057099" cy="2585323"/>
          </a:xfrm>
          <a:prstGeom prst="rect">
            <a:avLst/>
          </a:prstGeom>
          <a:noFill/>
          <a:ln>
            <a:solidFill>
              <a:schemeClr val="accent1"/>
            </a:solidFill>
          </a:ln>
        </p:spPr>
        <p:txBody>
          <a:bodyPr wrap="square" rtlCol="0">
            <a:spAutoFit/>
          </a:bodyPr>
          <a:lstStyle/>
          <a:p>
            <a:r>
              <a:rPr lang="en-GB" dirty="0" smtClean="0"/>
              <a:t>Photo / picture</a:t>
            </a:r>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4382" y="1690688"/>
            <a:ext cx="3987800" cy="298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1171920"/>
      </p:ext>
    </p:extLst>
  </p:cSld>
  <p:clrMapOvr>
    <a:masterClrMapping/>
  </p:clrMapOvr>
  <p:transition spd="slow" advTm="6000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1111170" y="1569180"/>
            <a:ext cx="9664860" cy="4801314"/>
          </a:xfrm>
          <a:prstGeom prst="rect">
            <a:avLst/>
          </a:prstGeom>
        </p:spPr>
        <p:txBody>
          <a:bodyPr wrap="square">
            <a:spAutoFit/>
          </a:bodyPr>
          <a:lstStyle/>
          <a:p>
            <a:r>
              <a:rPr lang="de-DE" dirty="0" smtClean="0"/>
              <a:t>Investitionsförderung für Kommunen:</a:t>
            </a:r>
          </a:p>
          <a:p>
            <a:endParaRPr lang="de-DE" dirty="0"/>
          </a:p>
          <a:p>
            <a:r>
              <a:rPr lang="de-DE" dirty="0" smtClean="0"/>
              <a:t>Zum </a:t>
            </a:r>
            <a:r>
              <a:rPr lang="de-DE" dirty="0"/>
              <a:t>Ausgleich unterschiedlicher Wirtschaftskraft im Bundesgebiet unterstützt der Bund die Länder </a:t>
            </a:r>
            <a:r>
              <a:rPr lang="de-DE" dirty="0" smtClean="0"/>
              <a:t>die Investitionstätigkeit </a:t>
            </a:r>
            <a:r>
              <a:rPr lang="de-DE" dirty="0"/>
              <a:t>finanzschwacher </a:t>
            </a:r>
            <a:r>
              <a:rPr lang="de-DE" dirty="0" smtClean="0"/>
              <a:t>Gemeinden. </a:t>
            </a:r>
            <a:r>
              <a:rPr lang="de-DE" dirty="0"/>
              <a:t>Hierzu gewährt der Bund aus dem Sondervermögen „Kommunalinvestitionsförderungsfonds“ den Ländern </a:t>
            </a:r>
            <a:r>
              <a:rPr lang="de-DE" b="1" dirty="0"/>
              <a:t>Finanzhilfen für Investitionen finanzschwacher Gemeinden und Gemeindeverbände </a:t>
            </a:r>
            <a:r>
              <a:rPr lang="de-DE" b="1" dirty="0" smtClean="0"/>
              <a:t>in </a:t>
            </a:r>
            <a:r>
              <a:rPr lang="de-DE" b="1" dirty="0"/>
              <a:t>Höhe von insgesamt 3,5 Milliarden Euro</a:t>
            </a:r>
            <a:r>
              <a:rPr lang="de-DE" b="1" dirty="0" smtClean="0"/>
              <a:t>.</a:t>
            </a:r>
          </a:p>
          <a:p>
            <a:endParaRPr lang="de-DE" dirty="0"/>
          </a:p>
          <a:p>
            <a:r>
              <a:rPr lang="de-DE" dirty="0"/>
              <a:t>Der </a:t>
            </a:r>
            <a:r>
              <a:rPr lang="de-DE" dirty="0" smtClean="0"/>
              <a:t> </a:t>
            </a:r>
            <a:r>
              <a:rPr lang="de-DE" dirty="0"/>
              <a:t>Betrag wird nach </a:t>
            </a:r>
            <a:r>
              <a:rPr lang="de-DE" dirty="0" smtClean="0"/>
              <a:t>festgelegten </a:t>
            </a:r>
            <a:r>
              <a:rPr lang="de-DE" dirty="0"/>
              <a:t>Prozentsätzen auf die </a:t>
            </a:r>
            <a:r>
              <a:rPr lang="de-DE" dirty="0" smtClean="0"/>
              <a:t>Bundesländer aufgeteilt. Nach diesem Zuteilungsschlüssel erhält Baden-Württemberg 248 Mio. €. Die </a:t>
            </a:r>
            <a:r>
              <a:rPr lang="de-DE" b="1" dirty="0" smtClean="0"/>
              <a:t>Stadt Murrhardt </a:t>
            </a:r>
            <a:r>
              <a:rPr lang="de-DE" dirty="0" smtClean="0"/>
              <a:t>erhält für das Jahr 2016 einen</a:t>
            </a:r>
            <a:r>
              <a:rPr lang="de-DE" b="1" dirty="0" smtClean="0"/>
              <a:t> Festbetrag von ca.  428.000 </a:t>
            </a:r>
            <a:r>
              <a:rPr lang="de-DE" dirty="0" smtClean="0"/>
              <a:t>€ für energetische Sanierungsprogramme.</a:t>
            </a:r>
          </a:p>
          <a:p>
            <a:endParaRPr lang="de-DE" dirty="0"/>
          </a:p>
          <a:p>
            <a:r>
              <a:rPr lang="de-DE" dirty="0" smtClean="0"/>
              <a:t>Murrhardt als </a:t>
            </a:r>
            <a:r>
              <a:rPr lang="de-DE" dirty="0"/>
              <a:t>Zuwendungsempfänger beteiligt sich an den förderfähigen Investitionsausgaben mit mindestens 10%. </a:t>
            </a:r>
          </a:p>
          <a:p>
            <a:endParaRPr lang="de-DE" dirty="0"/>
          </a:p>
          <a:p>
            <a:r>
              <a:rPr lang="de-DE" dirty="0" smtClean="0"/>
              <a:t>Die Stadt Murrhardt ist eine anspruchsberechtigte Kommune, da eine </a:t>
            </a:r>
            <a:r>
              <a:rPr lang="de-DE" dirty="0"/>
              <a:t>unterdurchschnittlicher Steuerkraft </a:t>
            </a:r>
            <a:r>
              <a:rPr lang="de-DE" dirty="0" smtClean="0"/>
              <a:t>und eine überdurchschnittlicher Arbeitslosenzahl vorgewiesen werden kann.</a:t>
            </a:r>
            <a:endParaRPr lang="de-DE" dirty="0"/>
          </a:p>
          <a:p>
            <a:endParaRPr lang="de-DE" dirty="0"/>
          </a:p>
        </p:txBody>
      </p:sp>
      <p:sp>
        <p:nvSpPr>
          <p:cNvPr id="3" name="Title 1"/>
          <p:cNvSpPr txBox="1">
            <a:spLocks/>
          </p:cNvSpPr>
          <p:nvPr/>
        </p:nvSpPr>
        <p:spPr>
          <a:xfrm>
            <a:off x="1111170" y="611870"/>
            <a:ext cx="10515600" cy="74604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smtClean="0">
                <a:solidFill>
                  <a:srgbClr val="0070C0"/>
                </a:solidFill>
                <a:latin typeface="+mn-lt"/>
              </a:rPr>
              <a:t>Förderprogramme</a:t>
            </a:r>
            <a:r>
              <a:rPr lang="en-GB" sz="4000" b="1" smtClean="0">
                <a:solidFill>
                  <a:srgbClr val="0070C0"/>
                </a:solidFill>
              </a:rPr>
              <a:t>- Slide 5</a:t>
            </a:r>
            <a:endParaRPr lang="en-GB" sz="4000" b="1" dirty="0">
              <a:solidFill>
                <a:srgbClr val="0070C0"/>
              </a:solidFill>
            </a:endParaRPr>
          </a:p>
        </p:txBody>
      </p:sp>
    </p:spTree>
    <p:extLst>
      <p:ext uri="{BB962C8B-B14F-4D97-AF65-F5344CB8AC3E}">
        <p14:creationId xmlns:p14="http://schemas.microsoft.com/office/powerpoint/2010/main" val="2250849423"/>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b="1" dirty="0">
                <a:solidFill>
                  <a:srgbClr val="0070C0"/>
                </a:solidFill>
                <a:latin typeface="+mn-lt"/>
              </a:rPr>
              <a:t>Gesetze/ Verordnungen </a:t>
            </a:r>
            <a:r>
              <a:rPr lang="en-GB" sz="4000" b="1" dirty="0" smtClean="0">
                <a:solidFill>
                  <a:srgbClr val="0070C0"/>
                </a:solidFill>
              </a:rPr>
              <a:t>- </a:t>
            </a:r>
            <a:r>
              <a:rPr lang="en-GB" sz="4000" b="1" dirty="0">
                <a:solidFill>
                  <a:srgbClr val="0070C0"/>
                </a:solidFill>
              </a:rPr>
              <a:t>Slide </a:t>
            </a:r>
            <a:r>
              <a:rPr lang="en-GB" sz="4000" b="1" dirty="0" smtClean="0">
                <a:solidFill>
                  <a:srgbClr val="0070C0"/>
                </a:solidFill>
              </a:rPr>
              <a:t>6</a:t>
            </a:r>
            <a:endParaRPr lang="en-GB" sz="4000" b="1" dirty="0">
              <a:solidFill>
                <a:srgbClr val="0070C0"/>
              </a:solidFill>
            </a:endParaRPr>
          </a:p>
        </p:txBody>
      </p:sp>
      <p:sp>
        <p:nvSpPr>
          <p:cNvPr id="4" name="Content Placeholder 3"/>
          <p:cNvSpPr>
            <a:spLocks noGrp="1"/>
          </p:cNvSpPr>
          <p:nvPr>
            <p:ph idx="1"/>
          </p:nvPr>
        </p:nvSpPr>
        <p:spPr>
          <a:xfrm>
            <a:off x="838200" y="1690688"/>
            <a:ext cx="6477000" cy="3959485"/>
          </a:xfrm>
        </p:spPr>
        <p:txBody>
          <a:bodyPr>
            <a:normAutofit/>
          </a:bodyPr>
          <a:lstStyle/>
          <a:p>
            <a:r>
              <a:rPr lang="de-DE" sz="3100" b="1" dirty="0">
                <a:solidFill>
                  <a:schemeClr val="accent1">
                    <a:lumMod val="75000"/>
                  </a:schemeClr>
                </a:solidFill>
              </a:rPr>
              <a:t>Das Energieeinsparungsgesetz (EnEG) </a:t>
            </a:r>
          </a:p>
          <a:p>
            <a:pPr marL="0" indent="0">
              <a:buNone/>
            </a:pPr>
            <a:endParaRPr lang="de-DE" dirty="0">
              <a:solidFill>
                <a:schemeClr val="accent1">
                  <a:lumMod val="75000"/>
                </a:schemeClr>
              </a:solidFill>
            </a:endParaRPr>
          </a:p>
          <a:p>
            <a:r>
              <a:rPr lang="de-DE" sz="1800" dirty="0" smtClean="0">
                <a:solidFill>
                  <a:schemeClr val="accent1">
                    <a:lumMod val="75000"/>
                  </a:schemeClr>
                </a:solidFill>
              </a:rPr>
              <a:t>Gesetz </a:t>
            </a:r>
            <a:r>
              <a:rPr lang="de-DE" sz="1800" dirty="0">
                <a:solidFill>
                  <a:schemeClr val="accent1">
                    <a:lumMod val="75000"/>
                  </a:schemeClr>
                </a:solidFill>
              </a:rPr>
              <a:t>zur Einsparung von Energie in Gebäuden</a:t>
            </a:r>
            <a:r>
              <a:rPr lang="de-DE" sz="1800" dirty="0" smtClean="0">
                <a:solidFill>
                  <a:schemeClr val="accent1">
                    <a:lumMod val="75000"/>
                  </a:schemeClr>
                </a:solidFill>
              </a:rPr>
              <a:t>.</a:t>
            </a:r>
            <a:endParaRPr lang="de-DE" sz="1800" dirty="0">
              <a:solidFill>
                <a:schemeClr val="accent1">
                  <a:lumMod val="75000"/>
                </a:schemeClr>
              </a:solidFill>
            </a:endParaRPr>
          </a:p>
          <a:p>
            <a:r>
              <a:rPr lang="de-DE" sz="1800" dirty="0" smtClean="0">
                <a:solidFill>
                  <a:schemeClr val="accent1">
                    <a:lumMod val="75000"/>
                  </a:schemeClr>
                </a:solidFill>
              </a:rPr>
              <a:t>1976 </a:t>
            </a:r>
            <a:r>
              <a:rPr lang="de-DE" sz="1800" dirty="0">
                <a:solidFill>
                  <a:schemeClr val="accent1">
                    <a:lumMod val="75000"/>
                  </a:schemeClr>
                </a:solidFill>
              </a:rPr>
              <a:t>verabschiedet, zuletzt 2005 neu bekannt gemacht. </a:t>
            </a:r>
            <a:endParaRPr lang="de-DE" sz="1800" dirty="0" smtClean="0">
              <a:solidFill>
                <a:schemeClr val="accent1">
                  <a:lumMod val="75000"/>
                </a:schemeClr>
              </a:solidFill>
            </a:endParaRPr>
          </a:p>
          <a:p>
            <a:r>
              <a:rPr lang="de-DE" sz="1800" dirty="0" smtClean="0">
                <a:solidFill>
                  <a:schemeClr val="accent1">
                    <a:lumMod val="75000"/>
                  </a:schemeClr>
                </a:solidFill>
              </a:rPr>
              <a:t>Ziel </a:t>
            </a:r>
            <a:r>
              <a:rPr lang="de-DE" sz="1800" dirty="0">
                <a:solidFill>
                  <a:schemeClr val="accent1">
                    <a:lumMod val="75000"/>
                  </a:schemeClr>
                </a:solidFill>
              </a:rPr>
              <a:t>ist die </a:t>
            </a:r>
            <a:r>
              <a:rPr lang="de-DE" sz="1800" dirty="0" smtClean="0">
                <a:solidFill>
                  <a:schemeClr val="accent1">
                    <a:lumMod val="75000"/>
                  </a:schemeClr>
                </a:solidFill>
              </a:rPr>
              <a:t>Energieeinsparung </a:t>
            </a:r>
            <a:r>
              <a:rPr lang="de-DE" sz="1800" dirty="0">
                <a:solidFill>
                  <a:schemeClr val="accent1">
                    <a:lumMod val="75000"/>
                  </a:schemeClr>
                </a:solidFill>
              </a:rPr>
              <a:t>bei Gebäuden. </a:t>
            </a:r>
            <a:endParaRPr lang="de-DE" sz="1800" dirty="0" smtClean="0">
              <a:solidFill>
                <a:schemeClr val="accent1">
                  <a:lumMod val="75000"/>
                </a:schemeClr>
              </a:solidFill>
            </a:endParaRPr>
          </a:p>
          <a:p>
            <a:r>
              <a:rPr lang="de-DE" sz="1800" dirty="0" smtClean="0">
                <a:solidFill>
                  <a:schemeClr val="accent1">
                    <a:lumMod val="75000"/>
                  </a:schemeClr>
                </a:solidFill>
              </a:rPr>
              <a:t>Gesetz, Energieeinsparverordnung </a:t>
            </a:r>
            <a:r>
              <a:rPr lang="de-DE" sz="1800" dirty="0">
                <a:solidFill>
                  <a:schemeClr val="accent1">
                    <a:lumMod val="75000"/>
                  </a:schemeClr>
                </a:solidFill>
              </a:rPr>
              <a:t>so zu regeln, dass beim Heizen und Kühlen vermeidbare Energieverluste unterbleiben</a:t>
            </a:r>
            <a:r>
              <a:rPr lang="de-DE" sz="1800" dirty="0" smtClean="0">
                <a:solidFill>
                  <a:schemeClr val="accent1">
                    <a:lumMod val="75000"/>
                  </a:schemeClr>
                </a:solidFill>
              </a:rPr>
              <a:t>.</a:t>
            </a:r>
            <a:endParaRPr lang="de-DE" sz="1800" dirty="0">
              <a:solidFill>
                <a:schemeClr val="accent1">
                  <a:lumMod val="75000"/>
                </a:schemeClr>
              </a:solidFill>
            </a:endParaRPr>
          </a:p>
        </p:txBody>
      </p:sp>
      <p:sp>
        <p:nvSpPr>
          <p:cNvPr id="5" name="TextBox 4"/>
          <p:cNvSpPr txBox="1"/>
          <p:nvPr/>
        </p:nvSpPr>
        <p:spPr>
          <a:xfrm>
            <a:off x="7424382" y="1690688"/>
            <a:ext cx="3057099" cy="2585323"/>
          </a:xfrm>
          <a:prstGeom prst="rect">
            <a:avLst/>
          </a:prstGeom>
          <a:noFill/>
          <a:ln>
            <a:solidFill>
              <a:schemeClr val="accent1"/>
            </a:solidFill>
          </a:ln>
        </p:spPr>
        <p:txBody>
          <a:bodyPr wrap="square" rtlCol="0">
            <a:spAutoFit/>
          </a:bodyPr>
          <a:lstStyle/>
          <a:p>
            <a:r>
              <a:rPr lang="en-GB" dirty="0" smtClean="0"/>
              <a:t>Photo / picture</a:t>
            </a:r>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a:p>
        </p:txBody>
      </p:sp>
      <p:pic>
        <p:nvPicPr>
          <p:cNvPr id="7" name="Grafi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7959" y="1690688"/>
            <a:ext cx="5081763" cy="3286426"/>
          </a:xfrm>
          <a:prstGeom prst="rect">
            <a:avLst/>
          </a:prstGeom>
        </p:spPr>
      </p:pic>
    </p:spTree>
    <p:extLst>
      <p:ext uri="{BB962C8B-B14F-4D97-AF65-F5344CB8AC3E}">
        <p14:creationId xmlns:p14="http://schemas.microsoft.com/office/powerpoint/2010/main" val="2256727077"/>
      </p:ext>
    </p:extLst>
  </p:cSld>
  <p:clrMapOvr>
    <a:masterClrMapping/>
  </p:clrMapOvr>
  <p:transition spd="slow" advTm="6000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690160"/>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smtClean="0">
                <a:solidFill>
                  <a:srgbClr val="0070C0"/>
                </a:solidFill>
                <a:latin typeface="+mn-lt"/>
              </a:rPr>
              <a:t>Gesetze/ Verordnungen </a:t>
            </a:r>
            <a:r>
              <a:rPr lang="en-GB" sz="4000" b="1" dirty="0" smtClean="0">
                <a:solidFill>
                  <a:srgbClr val="0070C0"/>
                </a:solidFill>
              </a:rPr>
              <a:t>- Slide 6</a:t>
            </a:r>
            <a:endParaRPr lang="en-GB" sz="4000" b="1" dirty="0">
              <a:solidFill>
                <a:srgbClr val="0070C0"/>
              </a:solidFill>
            </a:endParaRPr>
          </a:p>
        </p:txBody>
      </p:sp>
      <p:sp>
        <p:nvSpPr>
          <p:cNvPr id="3" name="Rechteck 2"/>
          <p:cNvSpPr/>
          <p:nvPr/>
        </p:nvSpPr>
        <p:spPr>
          <a:xfrm>
            <a:off x="838200" y="1789495"/>
            <a:ext cx="10319795" cy="3200876"/>
          </a:xfrm>
          <a:prstGeom prst="rect">
            <a:avLst/>
          </a:prstGeom>
        </p:spPr>
        <p:txBody>
          <a:bodyPr wrap="square">
            <a:spAutoFit/>
          </a:bodyPr>
          <a:lstStyle/>
          <a:p>
            <a:r>
              <a:rPr lang="de-DE" sz="2400" dirty="0"/>
              <a:t>Das Energieeinsparungsgesetz (EnEG) </a:t>
            </a:r>
            <a:endParaRPr lang="de-DE" dirty="0"/>
          </a:p>
          <a:p>
            <a:endParaRPr lang="de-DE" dirty="0" smtClean="0"/>
          </a:p>
          <a:p>
            <a:r>
              <a:rPr lang="de-DE" sz="1600" dirty="0" smtClean="0"/>
              <a:t>Das </a:t>
            </a:r>
            <a:r>
              <a:rPr lang="de-DE" sz="1600" dirty="0"/>
              <a:t>EnEG ist ein Teil des deutschen Wirtschaftsverwaltungsrechtes. Sein vollständiger Titel lautet Gesetz zur Einsparung von Energie in Gebäuden</a:t>
            </a:r>
            <a:r>
              <a:rPr lang="de-DE" sz="1600" dirty="0" smtClean="0"/>
              <a:t>.</a:t>
            </a:r>
          </a:p>
          <a:p>
            <a:endParaRPr lang="de-DE" sz="1600" dirty="0"/>
          </a:p>
          <a:p>
            <a:r>
              <a:rPr lang="de-DE" sz="1600" dirty="0"/>
              <a:t>Das Gesetz wurde im Zuge der ersten Ölkrise im Jahre 1976 verabschiedet, zuletzt 2005 neu bekannt gemacht. Ziel ist die Energieeinsparverordnung bei Gebäuden. </a:t>
            </a:r>
            <a:endParaRPr lang="de-DE" sz="1600" dirty="0" smtClean="0"/>
          </a:p>
          <a:p>
            <a:endParaRPr lang="de-DE" sz="1600" dirty="0"/>
          </a:p>
          <a:p>
            <a:r>
              <a:rPr lang="de-DE" sz="1600" dirty="0"/>
              <a:t>Das Gesetz ermächtigt die Bundesregierung, Details des Wärmeschutzes durch die Energieeinsparverordnung so zu regeln, dass beim Heizen und Kühlen vermeidbare Energieverluste unterbleiben</a:t>
            </a:r>
            <a:r>
              <a:rPr lang="de-DE" sz="1600" dirty="0" smtClean="0"/>
              <a:t>.</a:t>
            </a:r>
          </a:p>
          <a:p>
            <a:endParaRPr lang="de-DE" sz="1600" dirty="0"/>
          </a:p>
          <a:p>
            <a:r>
              <a:rPr lang="de-DE" sz="1600" dirty="0" smtClean="0"/>
              <a:t>Bild: Prozentuale Wärmeverluste an einem unsanierten Gebäude.</a:t>
            </a:r>
            <a:endParaRPr lang="de-DE" sz="1600" dirty="0"/>
          </a:p>
        </p:txBody>
      </p:sp>
    </p:spTree>
    <p:extLst>
      <p:ext uri="{BB962C8B-B14F-4D97-AF65-F5344CB8AC3E}">
        <p14:creationId xmlns:p14="http://schemas.microsoft.com/office/powerpoint/2010/main" val="1149840081"/>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b="1" dirty="0">
                <a:solidFill>
                  <a:srgbClr val="0070C0"/>
                </a:solidFill>
                <a:latin typeface="+mn-lt"/>
              </a:rPr>
              <a:t>Gesetze/ Verordnungen  </a:t>
            </a:r>
            <a:r>
              <a:rPr lang="en-GB" sz="4000" b="1" dirty="0">
                <a:solidFill>
                  <a:srgbClr val="0070C0"/>
                </a:solidFill>
              </a:rPr>
              <a:t>- Slide </a:t>
            </a:r>
            <a:r>
              <a:rPr lang="en-GB" sz="4000" b="1" dirty="0" smtClean="0">
                <a:solidFill>
                  <a:srgbClr val="0070C0"/>
                </a:solidFill>
              </a:rPr>
              <a:t>7</a:t>
            </a:r>
            <a:endParaRPr lang="en-GB" sz="4000" b="1" dirty="0">
              <a:solidFill>
                <a:srgbClr val="0070C0"/>
              </a:solidFill>
            </a:endParaRPr>
          </a:p>
        </p:txBody>
      </p:sp>
      <p:sp>
        <p:nvSpPr>
          <p:cNvPr id="4" name="Content Placeholder 3"/>
          <p:cNvSpPr>
            <a:spLocks noGrp="1"/>
          </p:cNvSpPr>
          <p:nvPr>
            <p:ph idx="1"/>
          </p:nvPr>
        </p:nvSpPr>
        <p:spPr>
          <a:xfrm>
            <a:off x="976747" y="1816388"/>
            <a:ext cx="5294744" cy="3824548"/>
          </a:xfrm>
        </p:spPr>
        <p:txBody>
          <a:bodyPr>
            <a:normAutofit/>
          </a:bodyPr>
          <a:lstStyle/>
          <a:p>
            <a:pPr marL="0" indent="0">
              <a:buNone/>
            </a:pPr>
            <a:r>
              <a:rPr lang="en-GB" sz="2400" b="1" dirty="0">
                <a:solidFill>
                  <a:schemeClr val="accent1">
                    <a:lumMod val="75000"/>
                  </a:schemeClr>
                </a:solidFill>
              </a:rPr>
              <a:t>Die </a:t>
            </a:r>
            <a:r>
              <a:rPr lang="en-GB" sz="2400" b="1" dirty="0" err="1">
                <a:solidFill>
                  <a:schemeClr val="accent1">
                    <a:lumMod val="75000"/>
                  </a:schemeClr>
                </a:solidFill>
              </a:rPr>
              <a:t>Energie-Einspar-Verordnung</a:t>
            </a:r>
            <a:r>
              <a:rPr lang="en-GB" sz="2400" b="1" dirty="0">
                <a:solidFill>
                  <a:schemeClr val="accent1">
                    <a:lumMod val="75000"/>
                  </a:schemeClr>
                </a:solidFill>
              </a:rPr>
              <a:t> (</a:t>
            </a:r>
            <a:r>
              <a:rPr lang="en-GB" sz="2400" b="1" dirty="0" err="1">
                <a:solidFill>
                  <a:schemeClr val="accent1">
                    <a:lumMod val="75000"/>
                  </a:schemeClr>
                </a:solidFill>
              </a:rPr>
              <a:t>EnEV</a:t>
            </a:r>
            <a:r>
              <a:rPr lang="en-GB" sz="2400" b="1" dirty="0" smtClean="0">
                <a:solidFill>
                  <a:schemeClr val="accent1">
                    <a:lumMod val="75000"/>
                  </a:schemeClr>
                </a:solidFill>
              </a:rPr>
              <a:t>)</a:t>
            </a:r>
          </a:p>
          <a:p>
            <a:pPr marL="0" indent="0">
              <a:buNone/>
            </a:pPr>
            <a:endParaRPr lang="de-DE" sz="1700" dirty="0" smtClean="0">
              <a:solidFill>
                <a:schemeClr val="accent1">
                  <a:lumMod val="75000"/>
                </a:schemeClr>
              </a:solidFill>
            </a:endParaRPr>
          </a:p>
          <a:p>
            <a:r>
              <a:rPr lang="de-DE" sz="1800" dirty="0" smtClean="0">
                <a:solidFill>
                  <a:schemeClr val="accent1">
                    <a:lumMod val="75000"/>
                  </a:schemeClr>
                </a:solidFill>
              </a:rPr>
              <a:t>Seit 2002: Regelung Mindestqualität </a:t>
            </a:r>
            <a:r>
              <a:rPr lang="de-DE" sz="1800" dirty="0">
                <a:solidFill>
                  <a:schemeClr val="accent1">
                    <a:lumMod val="75000"/>
                  </a:schemeClr>
                </a:solidFill>
              </a:rPr>
              <a:t>von </a:t>
            </a:r>
            <a:r>
              <a:rPr lang="de-DE" sz="1800" b="1" dirty="0">
                <a:solidFill>
                  <a:schemeClr val="accent1">
                    <a:lumMod val="75000"/>
                  </a:schemeClr>
                </a:solidFill>
              </a:rPr>
              <a:t>Neubauten</a:t>
            </a:r>
            <a:r>
              <a:rPr lang="de-DE" sz="1800" dirty="0">
                <a:solidFill>
                  <a:schemeClr val="accent1">
                    <a:lumMod val="75000"/>
                  </a:schemeClr>
                </a:solidFill>
              </a:rPr>
              <a:t> fest. </a:t>
            </a:r>
            <a:endParaRPr lang="de-DE" sz="1800" dirty="0" smtClean="0">
              <a:solidFill>
                <a:schemeClr val="accent1">
                  <a:lumMod val="75000"/>
                </a:schemeClr>
              </a:solidFill>
            </a:endParaRPr>
          </a:p>
          <a:p>
            <a:pPr marL="0" indent="0">
              <a:buNone/>
            </a:pPr>
            <a:endParaRPr lang="de-DE" sz="1800" dirty="0" smtClean="0">
              <a:solidFill>
                <a:schemeClr val="accent1">
                  <a:lumMod val="75000"/>
                </a:schemeClr>
              </a:solidFill>
            </a:endParaRPr>
          </a:p>
          <a:p>
            <a:r>
              <a:rPr lang="de-DE" sz="1800" dirty="0" smtClean="0">
                <a:solidFill>
                  <a:schemeClr val="accent1">
                    <a:lumMod val="75000"/>
                  </a:schemeClr>
                </a:solidFill>
              </a:rPr>
              <a:t>Mindestanforderungen </a:t>
            </a:r>
            <a:r>
              <a:rPr lang="de-DE" sz="1800" dirty="0">
                <a:solidFill>
                  <a:schemeClr val="accent1">
                    <a:lumMod val="75000"/>
                  </a:schemeClr>
                </a:solidFill>
              </a:rPr>
              <a:t>an </a:t>
            </a:r>
            <a:r>
              <a:rPr lang="de-DE" sz="1800" b="1" dirty="0" smtClean="0">
                <a:solidFill>
                  <a:schemeClr val="accent1">
                    <a:lumMod val="75000"/>
                  </a:schemeClr>
                </a:solidFill>
              </a:rPr>
              <a:t>Sanierungen</a:t>
            </a:r>
            <a:r>
              <a:rPr lang="de-DE" sz="1800" dirty="0" smtClean="0">
                <a:solidFill>
                  <a:schemeClr val="accent1">
                    <a:lumMod val="75000"/>
                  </a:schemeClr>
                </a:solidFill>
              </a:rPr>
              <a:t>.</a:t>
            </a:r>
          </a:p>
          <a:p>
            <a:pPr marL="0" indent="0">
              <a:buNone/>
            </a:pPr>
            <a:endParaRPr lang="de-DE" sz="1800" dirty="0" smtClean="0">
              <a:solidFill>
                <a:schemeClr val="accent1">
                  <a:lumMod val="75000"/>
                </a:schemeClr>
              </a:solidFill>
            </a:endParaRPr>
          </a:p>
          <a:p>
            <a:r>
              <a:rPr lang="de-DE" sz="1800" dirty="0" smtClean="0">
                <a:solidFill>
                  <a:schemeClr val="accent1">
                    <a:lumMod val="75000"/>
                  </a:schemeClr>
                </a:solidFill>
              </a:rPr>
              <a:t>Beispiel </a:t>
            </a:r>
            <a:r>
              <a:rPr lang="de-DE" sz="1800" dirty="0">
                <a:solidFill>
                  <a:schemeClr val="accent1">
                    <a:lumMod val="75000"/>
                  </a:schemeClr>
                </a:solidFill>
              </a:rPr>
              <a:t>eines Niedrigenergiehauses: </a:t>
            </a:r>
            <a:r>
              <a:rPr lang="de-DE" sz="1800" b="1" dirty="0">
                <a:solidFill>
                  <a:schemeClr val="accent1">
                    <a:lumMod val="75000"/>
                  </a:schemeClr>
                </a:solidFill>
              </a:rPr>
              <a:t>Das Passivhaus</a:t>
            </a:r>
          </a:p>
          <a:p>
            <a:pPr marL="0" indent="0">
              <a:buNone/>
            </a:pPr>
            <a:endParaRPr lang="en-GB" dirty="0" smtClean="0">
              <a:solidFill>
                <a:schemeClr val="accent1">
                  <a:lumMod val="75000"/>
                </a:schemeClr>
              </a:solidFill>
            </a:endParaRPr>
          </a:p>
          <a:p>
            <a:pPr marL="0" indent="0">
              <a:buNone/>
            </a:pPr>
            <a:endParaRPr lang="en-GB" dirty="0">
              <a:solidFill>
                <a:schemeClr val="accent1">
                  <a:lumMod val="75000"/>
                </a:schemeClr>
              </a:solidFill>
            </a:endParaRPr>
          </a:p>
          <a:p>
            <a:endParaRPr lang="en-GB" dirty="0"/>
          </a:p>
        </p:txBody>
      </p:sp>
      <p:sp>
        <p:nvSpPr>
          <p:cNvPr id="5" name="TextBox 4"/>
          <p:cNvSpPr txBox="1"/>
          <p:nvPr/>
        </p:nvSpPr>
        <p:spPr>
          <a:xfrm>
            <a:off x="7424382" y="1690688"/>
            <a:ext cx="3057099" cy="2585323"/>
          </a:xfrm>
          <a:prstGeom prst="rect">
            <a:avLst/>
          </a:prstGeom>
          <a:noFill/>
          <a:ln>
            <a:solidFill>
              <a:schemeClr val="accent1"/>
            </a:solidFill>
          </a:ln>
        </p:spPr>
        <p:txBody>
          <a:bodyPr wrap="square" rtlCol="0">
            <a:spAutoFit/>
          </a:bodyPr>
          <a:lstStyle/>
          <a:p>
            <a:r>
              <a:rPr lang="en-GB" dirty="0" smtClean="0"/>
              <a:t>Photo / picture</a:t>
            </a:r>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7761" y="1350717"/>
            <a:ext cx="5837720" cy="4381867"/>
          </a:xfrm>
          <a:prstGeom prst="rect">
            <a:avLst/>
          </a:prstGeom>
          <a:solidFill>
            <a:schemeClr val="bg1"/>
          </a:solidFill>
          <a:ln>
            <a:noFill/>
          </a:ln>
          <a:effectLst/>
        </p:spPr>
      </p:pic>
    </p:spTree>
    <p:extLst>
      <p:ext uri="{BB962C8B-B14F-4D97-AF65-F5344CB8AC3E}">
        <p14:creationId xmlns:p14="http://schemas.microsoft.com/office/powerpoint/2010/main" val="1251033391"/>
      </p:ext>
    </p:extLst>
  </p:cSld>
  <p:clrMapOvr>
    <a:masterClrMapping/>
  </p:clrMapOvr>
  <p:transition spd="slow" advTm="6000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838200" y="1024914"/>
            <a:ext cx="10771208" cy="4924425"/>
          </a:xfrm>
          <a:prstGeom prst="rect">
            <a:avLst/>
          </a:prstGeom>
        </p:spPr>
        <p:txBody>
          <a:bodyPr wrap="square">
            <a:spAutoFit/>
          </a:bodyPr>
          <a:lstStyle/>
          <a:p>
            <a:pPr lvl="0"/>
            <a:r>
              <a:rPr lang="de-DE" sz="2400" b="1" dirty="0">
                <a:solidFill>
                  <a:prstClr val="black"/>
                </a:solidFill>
              </a:rPr>
              <a:t>Die Energie-Einspar-Verordnung (EnEV</a:t>
            </a:r>
            <a:r>
              <a:rPr lang="de-DE" sz="2400" b="1" dirty="0" smtClean="0">
                <a:solidFill>
                  <a:prstClr val="black"/>
                </a:solidFill>
              </a:rPr>
              <a:t>)</a:t>
            </a:r>
          </a:p>
          <a:p>
            <a:pPr lvl="0"/>
            <a:endParaRPr lang="de-DE" sz="1600" b="1" dirty="0">
              <a:solidFill>
                <a:prstClr val="black"/>
              </a:solidFill>
            </a:endParaRPr>
          </a:p>
          <a:p>
            <a:r>
              <a:rPr lang="de-DE" sz="1600" dirty="0"/>
              <a:t>Die EnEV legt seit 2002 die energetische Mindestqualität von Neubauten fest. Neubauten „nach EnEV“ heißen Niedrigenergiehäuser. </a:t>
            </a:r>
            <a:r>
              <a:rPr lang="de-DE" sz="1600" dirty="0" smtClean="0"/>
              <a:t> </a:t>
            </a:r>
          </a:p>
          <a:p>
            <a:r>
              <a:rPr lang="de-DE" sz="1600" dirty="0" smtClean="0"/>
              <a:t>Außerdem </a:t>
            </a:r>
            <a:r>
              <a:rPr lang="de-DE" sz="1600" dirty="0"/>
              <a:t>enthält die EnEV Mindestanforderungen an Sanierungen: Bei Sanierungen darf der Heizwärmebedarf  danach bis zu 40% über dem Wert für Neubauten liegen. </a:t>
            </a:r>
          </a:p>
          <a:p>
            <a:endParaRPr lang="de-DE" dirty="0"/>
          </a:p>
          <a:p>
            <a:r>
              <a:rPr lang="de-DE" sz="1600" b="1" dirty="0"/>
              <a:t>Die EnEV gilt  für: </a:t>
            </a:r>
            <a:r>
              <a:rPr lang="de-DE" sz="1600" dirty="0"/>
              <a:t>Gebäude mit normalen Innentemperaturen (19 °C) die jährlich mehr als vier Monate beheizt </a:t>
            </a:r>
            <a:r>
              <a:rPr lang="de-DE" sz="1600" dirty="0" smtClean="0"/>
              <a:t>werden. Für </a:t>
            </a:r>
            <a:r>
              <a:rPr lang="de-DE" sz="1600" dirty="0"/>
              <a:t>Gebäude mit niedrigen Innentemperaturen (12 °C - 19 °C) und jährlich mehr als vier Monate beheizt werden. Einschließlich ihrer Heizungs-, raumlufttechnischen und zur </a:t>
            </a:r>
            <a:r>
              <a:rPr lang="de-DE" sz="1600" dirty="0" smtClean="0"/>
              <a:t>Trinkwarmwasserbereitung </a:t>
            </a:r>
            <a:r>
              <a:rPr lang="de-DE" sz="1600" dirty="0"/>
              <a:t>dienenden Anlagen.</a:t>
            </a:r>
          </a:p>
          <a:p>
            <a:endParaRPr lang="de-DE" sz="1600" b="1" dirty="0"/>
          </a:p>
          <a:p>
            <a:r>
              <a:rPr lang="de-DE" sz="1600" b="1" dirty="0"/>
              <a:t>Die EnEV gilt nicht für: </a:t>
            </a:r>
            <a:r>
              <a:rPr lang="de-DE" sz="1600" dirty="0"/>
              <a:t>Denkmalgebäude, Betriebsgebäude der Tierhaltung, großflächige Betriebsgebäude, die lang anhaltend offen gehalten werden müssen (Gewächshäuser, etc.), Traglufthallen, Zelte und ähnliche </a:t>
            </a:r>
            <a:r>
              <a:rPr lang="de-DE" sz="1600" dirty="0" smtClean="0"/>
              <a:t>Gebäude. Gebäude</a:t>
            </a:r>
            <a:r>
              <a:rPr lang="de-DE" sz="1600" dirty="0"/>
              <a:t>, wenn sie weniger als 4 Monate pro Jahr beheizt </a:t>
            </a:r>
            <a:r>
              <a:rPr lang="de-DE" sz="1600" dirty="0" smtClean="0"/>
              <a:t>werden</a:t>
            </a:r>
          </a:p>
          <a:p>
            <a:endParaRPr lang="de-DE" sz="1600" dirty="0"/>
          </a:p>
          <a:p>
            <a:r>
              <a:rPr lang="de-DE" sz="1600" b="1" dirty="0" smtClean="0"/>
              <a:t>Bild: </a:t>
            </a:r>
            <a:r>
              <a:rPr lang="de-DE" sz="1600" dirty="0" smtClean="0"/>
              <a:t> Passivhaus: Ein </a:t>
            </a:r>
            <a:r>
              <a:rPr lang="de-DE" sz="1600" dirty="0"/>
              <a:t>Gebäude, das "passiv" von der Sonne, von inneren Wärmequellen und von zurückgewonnener Wärme behaglich warm gehalten wird - deshalb benötigt es kein konventionelles Heizsystem mit Heizkörpern in jedem Raum. Im Vergleich zum Niedrigenergiehaus (NEH) benötigt ein Passivhaus ca. 75% weniger Heizenergie, im Vergleich zu einem durchschnittlichen Bestandsgebäude über 90 %.</a:t>
            </a:r>
          </a:p>
        </p:txBody>
      </p:sp>
      <p:sp>
        <p:nvSpPr>
          <p:cNvPr id="3" name="Title 1"/>
          <p:cNvSpPr txBox="1">
            <a:spLocks/>
          </p:cNvSpPr>
          <p:nvPr/>
        </p:nvSpPr>
        <p:spPr>
          <a:xfrm>
            <a:off x="838200" y="365125"/>
            <a:ext cx="10515600" cy="109328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smtClean="0">
                <a:solidFill>
                  <a:srgbClr val="0070C0"/>
                </a:solidFill>
                <a:latin typeface="+mn-lt"/>
              </a:rPr>
              <a:t>Gesetze/ Verordnungen  </a:t>
            </a:r>
            <a:r>
              <a:rPr lang="en-GB" sz="4000" b="1" dirty="0" smtClean="0">
                <a:solidFill>
                  <a:srgbClr val="0070C0"/>
                </a:solidFill>
              </a:rPr>
              <a:t>- Slide 7</a:t>
            </a:r>
            <a:endParaRPr lang="en-GB" sz="4000" b="1" dirty="0">
              <a:solidFill>
                <a:srgbClr val="0070C0"/>
              </a:solidFill>
            </a:endParaRPr>
          </a:p>
        </p:txBody>
      </p:sp>
    </p:spTree>
    <p:extLst>
      <p:ext uri="{BB962C8B-B14F-4D97-AF65-F5344CB8AC3E}">
        <p14:creationId xmlns:p14="http://schemas.microsoft.com/office/powerpoint/2010/main" val="1449986733"/>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3425" y="346678"/>
            <a:ext cx="10430164" cy="1168111"/>
          </a:xfrm>
        </p:spPr>
        <p:txBody>
          <a:bodyPr vert="horz">
            <a:normAutofit/>
          </a:bodyPr>
          <a:lstStyle/>
          <a:p>
            <a:r>
              <a:rPr lang="en-GB" sz="4000" b="1" dirty="0">
                <a:solidFill>
                  <a:srgbClr val="0070C0"/>
                </a:solidFill>
                <a:latin typeface="+mn-lt"/>
              </a:rPr>
              <a:t>Gesetze/ </a:t>
            </a:r>
            <a:r>
              <a:rPr lang="en-GB" sz="4000" b="1" dirty="0" smtClean="0">
                <a:solidFill>
                  <a:srgbClr val="0070C0"/>
                </a:solidFill>
                <a:latin typeface="+mn-lt"/>
              </a:rPr>
              <a:t>Verordnungen </a:t>
            </a:r>
            <a:r>
              <a:rPr lang="en-GB" sz="4000" dirty="0" smtClean="0">
                <a:solidFill>
                  <a:srgbClr val="0070C0"/>
                </a:solidFill>
                <a:latin typeface="+mn-lt"/>
              </a:rPr>
              <a:t>-</a:t>
            </a:r>
            <a:r>
              <a:rPr lang="en-GB" sz="4000" b="1" dirty="0" smtClean="0">
                <a:solidFill>
                  <a:srgbClr val="0070C0"/>
                </a:solidFill>
                <a:latin typeface="+mn-lt"/>
              </a:rPr>
              <a:t> </a:t>
            </a:r>
            <a:r>
              <a:rPr lang="en-GB" sz="4000" b="1" dirty="0">
                <a:solidFill>
                  <a:srgbClr val="0070C0"/>
                </a:solidFill>
              </a:rPr>
              <a:t>Slide </a:t>
            </a:r>
            <a:r>
              <a:rPr lang="en-GB" sz="4000" b="1" dirty="0" smtClean="0">
                <a:solidFill>
                  <a:srgbClr val="0070C0"/>
                </a:solidFill>
              </a:rPr>
              <a:t>8</a:t>
            </a:r>
            <a:endParaRPr lang="en-GB" sz="4000" b="1" dirty="0">
              <a:solidFill>
                <a:srgbClr val="0070C0"/>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4381" y="1139347"/>
            <a:ext cx="7140600" cy="4636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4448036"/>
      </p:ext>
    </p:extLst>
  </p:cSld>
  <p:clrMapOvr>
    <a:masterClrMapping/>
  </p:clrMapOvr>
  <p:transition spd="slow" advTm="6000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733425" y="1308914"/>
            <a:ext cx="10463514" cy="4524315"/>
          </a:xfrm>
          <a:prstGeom prst="rect">
            <a:avLst/>
          </a:prstGeom>
        </p:spPr>
        <p:txBody>
          <a:bodyPr wrap="square">
            <a:spAutoFit/>
          </a:bodyPr>
          <a:lstStyle/>
          <a:p>
            <a:r>
              <a:rPr lang="de-DE" b="1" dirty="0">
                <a:solidFill>
                  <a:prstClr val="black"/>
                </a:solidFill>
              </a:rPr>
              <a:t>Öffentliche und private Gebäude </a:t>
            </a:r>
            <a:r>
              <a:rPr lang="de-DE" dirty="0">
                <a:solidFill>
                  <a:prstClr val="black"/>
                </a:solidFill>
              </a:rPr>
              <a:t>in Deutschland verbuchen für Heizung, Warmwasser und Beleuchtung einen Anteil von </a:t>
            </a:r>
            <a:r>
              <a:rPr lang="de-DE" b="1" dirty="0">
                <a:solidFill>
                  <a:prstClr val="black"/>
                </a:solidFill>
              </a:rPr>
              <a:t>40 Prozent des Gesamt-Energieverbrauchs </a:t>
            </a:r>
            <a:r>
              <a:rPr lang="de-DE" dirty="0">
                <a:solidFill>
                  <a:prstClr val="black"/>
                </a:solidFill>
              </a:rPr>
              <a:t>und stehen für fast 30 Prozent des gesamten CO2-Ausstoßes.</a:t>
            </a:r>
          </a:p>
          <a:p>
            <a:pPr lvl="0"/>
            <a:endParaRPr lang="de-DE" dirty="0">
              <a:solidFill>
                <a:prstClr val="black"/>
              </a:solidFill>
            </a:endParaRPr>
          </a:p>
          <a:p>
            <a:r>
              <a:rPr lang="de-DE" dirty="0">
                <a:solidFill>
                  <a:prstClr val="black"/>
                </a:solidFill>
              </a:rPr>
              <a:t>Zugleich werden in privaten Haushalten rund </a:t>
            </a:r>
            <a:r>
              <a:rPr lang="de-DE" b="1" dirty="0">
                <a:solidFill>
                  <a:prstClr val="black"/>
                </a:solidFill>
              </a:rPr>
              <a:t>85 Prozent des gesamten Energiebedarfs für Heizung und Warmwasser</a:t>
            </a:r>
            <a:r>
              <a:rPr lang="de-DE" dirty="0">
                <a:solidFill>
                  <a:prstClr val="black"/>
                </a:solidFill>
              </a:rPr>
              <a:t> eingesetzt. Hier liegen große Energieeinsparpotenziale, insbesondere im Gebäudebestand mit 18 Millionen Wohngebäuden und rund 1,7 Millionen Nichtwohngebäuden. 75 Prozent dieser Gebäude sind vor der ersten Wärmeschutzverordnung 1978 errichtet worden, vielfach noch unsaniert und daher oftmals in einem energetisch schlechten Zustand.</a:t>
            </a:r>
          </a:p>
          <a:p>
            <a:pPr lvl="0"/>
            <a:endParaRPr lang="de-DE" dirty="0">
              <a:solidFill>
                <a:prstClr val="black"/>
              </a:solidFill>
            </a:endParaRPr>
          </a:p>
          <a:p>
            <a:r>
              <a:rPr lang="de-DE" dirty="0" smtClean="0">
                <a:solidFill>
                  <a:prstClr val="black"/>
                </a:solidFill>
              </a:rPr>
              <a:t>Durch fachgerechtes Sanieren und moderne Gebäudetechnik können teilweise </a:t>
            </a:r>
            <a:r>
              <a:rPr lang="de-DE" b="1" dirty="0" smtClean="0">
                <a:solidFill>
                  <a:prstClr val="black"/>
                </a:solidFill>
              </a:rPr>
              <a:t>bis zu 80 Prozent des Energiebedarfs eingespart werden</a:t>
            </a:r>
            <a:r>
              <a:rPr lang="de-DE" dirty="0" smtClean="0">
                <a:solidFill>
                  <a:prstClr val="black"/>
                </a:solidFill>
              </a:rPr>
              <a:t>. </a:t>
            </a:r>
          </a:p>
          <a:p>
            <a:endParaRPr lang="de-DE" dirty="0">
              <a:solidFill>
                <a:prstClr val="black"/>
              </a:solidFill>
            </a:endParaRPr>
          </a:p>
          <a:p>
            <a:r>
              <a:rPr lang="de-DE" dirty="0" smtClean="0">
                <a:solidFill>
                  <a:prstClr val="black"/>
                </a:solidFill>
              </a:rPr>
              <a:t>Bild: Das Diagramm stellt den Energieverbrauch nach Nutzungsbereichen dar. Bis 2050 soll eine Reduzierung des Endenergiebedarfs  gegenüber 2010 von 49 % erreicht werden. Gleichzeitig soll der Anteil an erneuerbarer Energien auf 78 % ansteigen. </a:t>
            </a:r>
            <a:endParaRPr lang="de-DE" dirty="0"/>
          </a:p>
        </p:txBody>
      </p:sp>
      <p:sp>
        <p:nvSpPr>
          <p:cNvPr id="3" name="Title 1"/>
          <p:cNvSpPr txBox="1">
            <a:spLocks/>
          </p:cNvSpPr>
          <p:nvPr/>
        </p:nvSpPr>
        <p:spPr>
          <a:xfrm>
            <a:off x="733425" y="346678"/>
            <a:ext cx="10430164" cy="1168111"/>
          </a:xfrm>
          <a:prstGeom prst="rect">
            <a:avLst/>
          </a:prstGeom>
        </p:spPr>
        <p:txBody>
          <a:bodyPr vert="horz">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smtClean="0">
                <a:solidFill>
                  <a:srgbClr val="0070C0"/>
                </a:solidFill>
                <a:latin typeface="+mn-lt"/>
              </a:rPr>
              <a:t>Gesetze/ Verordnungen </a:t>
            </a:r>
            <a:r>
              <a:rPr lang="en-GB" sz="4000" dirty="0" smtClean="0">
                <a:solidFill>
                  <a:srgbClr val="0070C0"/>
                </a:solidFill>
                <a:latin typeface="+mn-lt"/>
              </a:rPr>
              <a:t>-</a:t>
            </a:r>
            <a:r>
              <a:rPr lang="en-GB" sz="4000" b="1" dirty="0" smtClean="0">
                <a:solidFill>
                  <a:srgbClr val="0070C0"/>
                </a:solidFill>
                <a:latin typeface="+mn-lt"/>
              </a:rPr>
              <a:t> </a:t>
            </a:r>
            <a:r>
              <a:rPr lang="en-GB" sz="4000" b="1" dirty="0" smtClean="0">
                <a:solidFill>
                  <a:srgbClr val="0070C0"/>
                </a:solidFill>
              </a:rPr>
              <a:t>Slide 8</a:t>
            </a:r>
            <a:endParaRPr lang="en-GB" sz="4000" b="1" dirty="0">
              <a:solidFill>
                <a:srgbClr val="0070C0"/>
              </a:solidFill>
            </a:endParaRPr>
          </a:p>
        </p:txBody>
      </p:sp>
    </p:spTree>
    <p:extLst>
      <p:ext uri="{BB962C8B-B14F-4D97-AF65-F5344CB8AC3E}">
        <p14:creationId xmlns:p14="http://schemas.microsoft.com/office/powerpoint/2010/main" val="1154287769"/>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6673" y="0"/>
            <a:ext cx="10515600" cy="1325563"/>
          </a:xfrm>
        </p:spPr>
        <p:txBody>
          <a:bodyPr>
            <a:normAutofit/>
          </a:bodyPr>
          <a:lstStyle/>
          <a:p>
            <a:pPr>
              <a:lnSpc>
                <a:spcPct val="100000"/>
              </a:lnSpc>
            </a:pPr>
            <a:r>
              <a:rPr lang="en-GB" sz="4000" b="1" dirty="0">
                <a:solidFill>
                  <a:srgbClr val="0070C0"/>
                </a:solidFill>
                <a:latin typeface="+mn-lt"/>
              </a:rPr>
              <a:t>Gesetze/ </a:t>
            </a:r>
            <a:r>
              <a:rPr lang="en-GB" sz="4000" b="1" dirty="0" smtClean="0">
                <a:solidFill>
                  <a:srgbClr val="0070C0"/>
                </a:solidFill>
                <a:latin typeface="+mn-lt"/>
              </a:rPr>
              <a:t>Verordnungen </a:t>
            </a:r>
            <a:r>
              <a:rPr lang="en-GB" sz="4000" dirty="0" smtClean="0">
                <a:solidFill>
                  <a:srgbClr val="0070C0"/>
                </a:solidFill>
                <a:latin typeface="+mn-lt"/>
              </a:rPr>
              <a:t>-</a:t>
            </a:r>
            <a:r>
              <a:rPr lang="en-GB" sz="4000" b="1" dirty="0" smtClean="0">
                <a:solidFill>
                  <a:srgbClr val="0070C0"/>
                </a:solidFill>
                <a:latin typeface="+mn-lt"/>
              </a:rPr>
              <a:t> </a:t>
            </a:r>
            <a:r>
              <a:rPr lang="en-GB" sz="4000" b="1" dirty="0">
                <a:solidFill>
                  <a:srgbClr val="0070C0"/>
                </a:solidFill>
              </a:rPr>
              <a:t>Slide 9</a:t>
            </a:r>
          </a:p>
        </p:txBody>
      </p:sp>
      <p:sp>
        <p:nvSpPr>
          <p:cNvPr id="4" name="Content Placeholder 3"/>
          <p:cNvSpPr>
            <a:spLocks noGrp="1"/>
          </p:cNvSpPr>
          <p:nvPr>
            <p:ph idx="1"/>
          </p:nvPr>
        </p:nvSpPr>
        <p:spPr>
          <a:xfrm>
            <a:off x="856673" y="1690688"/>
            <a:ext cx="4380346" cy="3824548"/>
          </a:xfrm>
        </p:spPr>
        <p:txBody>
          <a:bodyPr/>
          <a:lstStyle/>
          <a:p>
            <a:pPr marL="0" lvl="0" indent="0">
              <a:buNone/>
            </a:pPr>
            <a:r>
              <a:rPr lang="en-GB" b="1" dirty="0" smtClean="0">
                <a:solidFill>
                  <a:srgbClr val="5B9BD5">
                    <a:lumMod val="75000"/>
                  </a:srgbClr>
                </a:solidFill>
              </a:rPr>
              <a:t>Erneuerbare-Wärme-Gesetz</a:t>
            </a:r>
            <a:endParaRPr lang="de-DE" sz="1600" dirty="0">
              <a:solidFill>
                <a:schemeClr val="accent1">
                  <a:lumMod val="75000"/>
                </a:schemeClr>
              </a:solidFill>
            </a:endParaRPr>
          </a:p>
          <a:p>
            <a:pPr marL="0" indent="0">
              <a:buNone/>
            </a:pPr>
            <a:endParaRPr lang="de-DE" sz="1800" dirty="0" smtClean="0">
              <a:solidFill>
                <a:schemeClr val="accent1">
                  <a:lumMod val="75000"/>
                </a:schemeClr>
              </a:solidFill>
            </a:endParaRPr>
          </a:p>
          <a:p>
            <a:pPr marL="0" indent="0">
              <a:buNone/>
            </a:pPr>
            <a:r>
              <a:rPr lang="de-DE" sz="1800" dirty="0" smtClean="0">
                <a:solidFill>
                  <a:schemeClr val="accent1">
                    <a:lumMod val="75000"/>
                  </a:schemeClr>
                </a:solidFill>
              </a:rPr>
              <a:t>Das </a:t>
            </a:r>
            <a:r>
              <a:rPr lang="de-DE" sz="1800" dirty="0">
                <a:solidFill>
                  <a:schemeClr val="accent1">
                    <a:lumMod val="75000"/>
                  </a:schemeClr>
                </a:solidFill>
              </a:rPr>
              <a:t>Erneuerbare-Wärme-Gesetz ist ein Landesgesetz für Baden-Württemberg. </a:t>
            </a:r>
            <a:endParaRPr lang="de-DE" sz="1800" dirty="0" smtClean="0">
              <a:solidFill>
                <a:schemeClr val="accent1">
                  <a:lumMod val="75000"/>
                </a:schemeClr>
              </a:solidFill>
            </a:endParaRPr>
          </a:p>
          <a:p>
            <a:pPr marL="0" indent="0">
              <a:buNone/>
            </a:pPr>
            <a:endParaRPr lang="de-DE" sz="1800" dirty="0" smtClean="0">
              <a:solidFill>
                <a:schemeClr val="accent1">
                  <a:lumMod val="75000"/>
                </a:schemeClr>
              </a:solidFill>
            </a:endParaRPr>
          </a:p>
          <a:p>
            <a:pPr marL="0" indent="0">
              <a:buNone/>
            </a:pPr>
            <a:r>
              <a:rPr lang="de-DE" sz="1800" dirty="0" smtClean="0">
                <a:solidFill>
                  <a:schemeClr val="accent1">
                    <a:lumMod val="75000"/>
                  </a:schemeClr>
                </a:solidFill>
              </a:rPr>
              <a:t>Es </a:t>
            </a:r>
            <a:r>
              <a:rPr lang="de-DE" sz="1800" dirty="0">
                <a:solidFill>
                  <a:schemeClr val="accent1">
                    <a:lumMod val="75000"/>
                  </a:schemeClr>
                </a:solidFill>
              </a:rPr>
              <a:t>verpflichtet seit dem </a:t>
            </a:r>
            <a:r>
              <a:rPr lang="de-DE" sz="1800" dirty="0" smtClean="0">
                <a:solidFill>
                  <a:schemeClr val="accent1">
                    <a:lumMod val="75000"/>
                  </a:schemeClr>
                </a:solidFill>
              </a:rPr>
              <a:t>1</a:t>
            </a:r>
            <a:r>
              <a:rPr lang="de-DE" sz="1800" dirty="0">
                <a:solidFill>
                  <a:schemeClr val="accent1">
                    <a:lumMod val="75000"/>
                  </a:schemeClr>
                </a:solidFill>
              </a:rPr>
              <a:t>. Januar 2010 Eigentümer bestehender Wohngebäude, erneuerbare Energien einzusetzen, sobald sie ihre Heizungsanlage austauschen.</a:t>
            </a:r>
          </a:p>
          <a:p>
            <a:endParaRPr lang="de-DE" sz="1600" dirty="0">
              <a:solidFill>
                <a:schemeClr val="accent1">
                  <a:lumMod val="75000"/>
                </a:schemeClr>
              </a:solidFill>
            </a:endParaRPr>
          </a:p>
          <a:p>
            <a:endParaRPr lang="en-GB" dirty="0"/>
          </a:p>
        </p:txBody>
      </p:sp>
      <p:sp>
        <p:nvSpPr>
          <p:cNvPr id="5" name="TextBox 4"/>
          <p:cNvSpPr txBox="1"/>
          <p:nvPr/>
        </p:nvSpPr>
        <p:spPr>
          <a:xfrm>
            <a:off x="7424382" y="1690688"/>
            <a:ext cx="3057099" cy="2585323"/>
          </a:xfrm>
          <a:prstGeom prst="rect">
            <a:avLst/>
          </a:prstGeom>
          <a:noFill/>
          <a:ln>
            <a:solidFill>
              <a:schemeClr val="accent1"/>
            </a:solidFill>
          </a:ln>
        </p:spPr>
        <p:txBody>
          <a:bodyPr wrap="square" rtlCol="0">
            <a:spAutoFit/>
          </a:bodyPr>
          <a:lstStyle/>
          <a:p>
            <a:r>
              <a:rPr lang="en-GB" dirty="0" smtClean="0"/>
              <a:t>Photo / picture</a:t>
            </a:r>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2485" y="1325563"/>
            <a:ext cx="5856089" cy="4384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3656433"/>
      </p:ext>
    </p:extLst>
  </p:cSld>
  <p:clrMapOvr>
    <a:masterClrMapping/>
  </p:clrMapOvr>
  <p:transition spd="slow" advTm="6000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199" y="1805651"/>
            <a:ext cx="10515600" cy="3472405"/>
          </a:xfrm>
        </p:spPr>
        <p:txBody>
          <a:bodyPr>
            <a:normAutofit fontScale="90000"/>
          </a:bodyPr>
          <a:lstStyle/>
          <a:p>
            <a:r>
              <a:rPr lang="de-DE" b="1" dirty="0">
                <a:solidFill>
                  <a:srgbClr val="0070C0"/>
                </a:solidFill>
                <a:latin typeface="+mn-lt"/>
              </a:rPr>
              <a:t>Einleitung</a:t>
            </a:r>
            <a:r>
              <a:rPr lang="de-DE" sz="1800" dirty="0" smtClean="0"/>
              <a:t/>
            </a:r>
            <a:br>
              <a:rPr lang="de-DE" sz="1800" dirty="0" smtClean="0"/>
            </a:br>
            <a:r>
              <a:rPr lang="de-DE" sz="1800" dirty="0"/>
              <a:t/>
            </a:r>
            <a:br>
              <a:rPr lang="de-DE" sz="1800" dirty="0"/>
            </a:br>
            <a:r>
              <a:rPr lang="de-DE" sz="2700" b="1" dirty="0" smtClean="0">
                <a:latin typeface="+mn-lt"/>
              </a:rPr>
              <a:t>Vorstellung:</a:t>
            </a:r>
            <a:r>
              <a:rPr lang="de-DE" sz="2000" b="1" dirty="0" smtClean="0">
                <a:latin typeface="+mn-lt"/>
              </a:rPr>
              <a:t/>
            </a:r>
            <a:br>
              <a:rPr lang="de-DE" sz="2000" b="1" dirty="0" smtClean="0">
                <a:latin typeface="+mn-lt"/>
              </a:rPr>
            </a:br>
            <a:r>
              <a:rPr lang="de-DE" sz="2000" b="1" dirty="0">
                <a:latin typeface="+mn-lt"/>
              </a:rPr>
              <a:t/>
            </a:r>
            <a:br>
              <a:rPr lang="de-DE" sz="2000" b="1" dirty="0">
                <a:latin typeface="+mn-lt"/>
              </a:rPr>
            </a:br>
            <a:r>
              <a:rPr lang="de-DE" sz="2000" dirty="0" smtClean="0">
                <a:latin typeface="+mn-lt"/>
              </a:rPr>
              <a:t>Lars Kaltenleitner</a:t>
            </a:r>
            <a:br>
              <a:rPr lang="de-DE" sz="2000" dirty="0" smtClean="0">
                <a:latin typeface="+mn-lt"/>
              </a:rPr>
            </a:br>
            <a:r>
              <a:rPr lang="de-DE" sz="2000" dirty="0" smtClean="0">
                <a:latin typeface="+mn-lt"/>
              </a:rPr>
              <a:t>Stadtbaumeister </a:t>
            </a:r>
            <a:br>
              <a:rPr lang="de-DE" sz="2000" dirty="0" smtClean="0">
                <a:latin typeface="+mn-lt"/>
              </a:rPr>
            </a:br>
            <a:r>
              <a:rPr lang="de-DE" sz="2000" dirty="0" smtClean="0">
                <a:latin typeface="+mn-lt"/>
              </a:rPr>
              <a:t>Stadt </a:t>
            </a:r>
            <a:r>
              <a:rPr lang="de-DE" sz="2000" dirty="0">
                <a:latin typeface="+mn-lt"/>
                <a:ea typeface="+mn-ea"/>
                <a:cs typeface="+mn-cs"/>
              </a:rPr>
              <a:t>Murrhardt</a:t>
            </a:r>
            <a:r>
              <a:rPr lang="de-DE" sz="2000" dirty="0" smtClean="0">
                <a:latin typeface="+mn-lt"/>
              </a:rPr>
              <a:t/>
            </a:r>
            <a:br>
              <a:rPr lang="de-DE" sz="2000" dirty="0" smtClean="0">
                <a:latin typeface="+mn-lt"/>
              </a:rPr>
            </a:br>
            <a:r>
              <a:rPr lang="de-DE" sz="2000" dirty="0" smtClean="0">
                <a:latin typeface="+mn-lt"/>
              </a:rPr>
              <a:t/>
            </a:r>
            <a:br>
              <a:rPr lang="de-DE" sz="2000" dirty="0" smtClean="0">
                <a:latin typeface="+mn-lt"/>
              </a:rPr>
            </a:br>
            <a:r>
              <a:rPr lang="de-DE" sz="2000" dirty="0" smtClean="0">
                <a:latin typeface="+mn-lt"/>
              </a:rPr>
              <a:t>Leiter des Stadtbauamtes: Zuständig für die Unterhaltung und Ausbau der städtischen Infrastruktur: Gebäude, Straßen und Abwasserbeseitigung</a:t>
            </a:r>
            <a:br>
              <a:rPr lang="de-DE" sz="2000" dirty="0" smtClean="0">
                <a:latin typeface="+mn-lt"/>
              </a:rPr>
            </a:br>
            <a:r>
              <a:rPr lang="de-DE" sz="2000" dirty="0" smtClean="0">
                <a:latin typeface="+mn-lt"/>
              </a:rPr>
              <a:t/>
            </a:r>
            <a:br>
              <a:rPr lang="de-DE" sz="2000" dirty="0" smtClean="0">
                <a:latin typeface="+mn-lt"/>
              </a:rPr>
            </a:br>
            <a:r>
              <a:rPr lang="de-DE" sz="2000" dirty="0">
                <a:latin typeface="+mn-lt"/>
              </a:rPr>
              <a:t/>
            </a:r>
            <a:br>
              <a:rPr lang="de-DE" sz="2000" dirty="0">
                <a:latin typeface="+mn-lt"/>
              </a:rPr>
            </a:br>
            <a:r>
              <a:rPr lang="de-DE" sz="2000" dirty="0" smtClean="0">
                <a:latin typeface="+mn-lt"/>
              </a:rPr>
              <a:t>Thema: Energetischen Gebäudesanierung </a:t>
            </a:r>
            <a:r>
              <a:rPr lang="de-DE" sz="2000" dirty="0">
                <a:latin typeface="+mn-lt"/>
              </a:rPr>
              <a:t>anhand </a:t>
            </a:r>
            <a:r>
              <a:rPr lang="de-DE" sz="2000" dirty="0" smtClean="0">
                <a:latin typeface="+mn-lt"/>
              </a:rPr>
              <a:t>von  Beispielen aus der Stadt Murrhardt.</a:t>
            </a:r>
            <a:r>
              <a:rPr lang="de-DE" sz="2000" dirty="0">
                <a:latin typeface="+mn-lt"/>
              </a:rPr>
              <a:t/>
            </a:r>
            <a:br>
              <a:rPr lang="de-DE" sz="2000" dirty="0">
                <a:latin typeface="+mn-lt"/>
              </a:rPr>
            </a:br>
            <a:r>
              <a:rPr lang="de-DE" sz="2000" dirty="0" smtClean="0">
                <a:latin typeface="+mn-lt"/>
              </a:rPr>
              <a:t/>
            </a:r>
            <a:br>
              <a:rPr lang="de-DE" sz="2000" dirty="0" smtClean="0">
                <a:latin typeface="+mn-lt"/>
              </a:rPr>
            </a:br>
            <a:r>
              <a:rPr lang="de-DE" sz="1800" dirty="0"/>
              <a:t/>
            </a:r>
            <a:br>
              <a:rPr lang="de-DE" sz="1800" dirty="0"/>
            </a:br>
            <a:r>
              <a:rPr lang="de-DE" sz="1800" dirty="0" smtClean="0"/>
              <a:t/>
            </a:r>
            <a:br>
              <a:rPr lang="de-DE" sz="1800" dirty="0" smtClean="0"/>
            </a:br>
            <a:r>
              <a:rPr lang="de-DE" sz="1800" dirty="0"/>
              <a:t/>
            </a:r>
            <a:br>
              <a:rPr lang="de-DE" sz="1800" dirty="0"/>
            </a:br>
            <a:endParaRPr lang="de-DE" sz="1800" dirty="0"/>
          </a:p>
        </p:txBody>
      </p:sp>
    </p:spTree>
    <p:extLst>
      <p:ext uri="{BB962C8B-B14F-4D97-AF65-F5344CB8AC3E}">
        <p14:creationId xmlns:p14="http://schemas.microsoft.com/office/powerpoint/2010/main" val="755602563"/>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706056" y="1185954"/>
            <a:ext cx="10810754" cy="5139869"/>
          </a:xfrm>
          <a:prstGeom prst="rect">
            <a:avLst/>
          </a:prstGeom>
        </p:spPr>
        <p:txBody>
          <a:bodyPr wrap="square">
            <a:spAutoFit/>
          </a:bodyPr>
          <a:lstStyle/>
          <a:p>
            <a:r>
              <a:rPr lang="de-DE" sz="2400" b="1" dirty="0" smtClean="0"/>
              <a:t>Erneuerbare-Energien-Wärmegesetz</a:t>
            </a:r>
            <a:endParaRPr lang="de-DE" sz="2400" b="1" dirty="0"/>
          </a:p>
          <a:p>
            <a:endParaRPr lang="de-DE" sz="1600" b="1" dirty="0"/>
          </a:p>
          <a:p>
            <a:r>
              <a:rPr lang="de-DE" sz="1600" dirty="0"/>
              <a:t>Das Gesetz </a:t>
            </a:r>
            <a:r>
              <a:rPr lang="de-DE" sz="1600" dirty="0" smtClean="0"/>
              <a:t>- </a:t>
            </a:r>
            <a:r>
              <a:rPr lang="de-DE" sz="1600" dirty="0"/>
              <a:t>Erneuerbare-Energien-Wärmegesetz (EEWärmeG) - stellt einen wichtigen Baustein im Fördersystem für erneuerbare Energien dar. Es ist am 1.1.2009 in Kraft getreten.</a:t>
            </a:r>
          </a:p>
          <a:p>
            <a:endParaRPr lang="de-DE" sz="1600" dirty="0"/>
          </a:p>
          <a:p>
            <a:r>
              <a:rPr lang="de-DE" sz="1600" dirty="0"/>
              <a:t>Zweck des EEWärmeG ist es, im Interesse des Klimaschutzes, der Schonung fossiler Ressourcen und der Minderung der Abhängigkeit von Energieimporten eine nachhaltige Entwicklung der Wärme- und Kälteversorgung zu ermöglichen und die Weiterentwicklung der Technologien zur Nutzung erneuerbarer Energien zu fördern. Das Gesetz soll außerdem dazu beitragen, den Anteil erneuerbarer Energien am Endenergieverbrauch für Wärme und Kälte bis zum Jahr 2020 auf 14 Prozent zu steigern.</a:t>
            </a:r>
          </a:p>
          <a:p>
            <a:endParaRPr lang="de-DE" sz="1600" dirty="0"/>
          </a:p>
          <a:p>
            <a:r>
              <a:rPr lang="de-DE" sz="1600" dirty="0" smtClean="0"/>
              <a:t>Für </a:t>
            </a:r>
            <a:r>
              <a:rPr lang="de-DE" sz="1600" dirty="0"/>
              <a:t>die öffentliche Hand besteht eine Pflicht zum anteiligen Einsatz erneuerbarer Energien auch für den Fall, dass bestehende Gebäude grundlegend renoviert werden. Diese Verpflichtung unterstreicht die Vorbildfunktion des öffentlichen Sektors und geht auf die Erneuerbare-Energien-Richtlinie aus dem Jahr 2009 </a:t>
            </a:r>
            <a:r>
              <a:rPr lang="de-DE" sz="1600" dirty="0" smtClean="0"/>
              <a:t>zurück</a:t>
            </a:r>
            <a:r>
              <a:rPr lang="de-DE" sz="1600" dirty="0"/>
              <a:t>.</a:t>
            </a:r>
          </a:p>
          <a:p>
            <a:endParaRPr lang="de-DE" sz="1600" dirty="0"/>
          </a:p>
          <a:p>
            <a:r>
              <a:rPr lang="de-DE" sz="1600" dirty="0"/>
              <a:t>Kommunen und Gemeindeverbände haben durch das EEWärmeG zudem eine erleichterte Möglichkeit, zum Zweck des Klima- und Ressourcenschutzes einen Anschluss- und Benutzungszwang der öffentlichen Nah- oder Fernwärmeversorgung </a:t>
            </a:r>
            <a:r>
              <a:rPr lang="de-DE" sz="1600" dirty="0" smtClean="0"/>
              <a:t>einzurichten.</a:t>
            </a:r>
          </a:p>
          <a:p>
            <a:endParaRPr lang="de-DE" sz="1600" dirty="0"/>
          </a:p>
          <a:p>
            <a:r>
              <a:rPr lang="de-DE" sz="1600" dirty="0" smtClean="0"/>
              <a:t>Bild: Darstellung von „Erfüllungsoptionen“  beim Austausch einer  alten Heizungsanlage. 1. Einsatz von 15% erneuerbaren Energien. 2. Baulicher Wärmeschutz der Gebäudehülle. 3. Erstellung eines Gebäudesanierungsplanes. 4. Einsatz von Kraft-Wärmekopplung, Anschluss an ein Nahwärmenetz, Nutzung von Photovoltaik, Wärmerückgewinnung und Abwärmenutzung.</a:t>
            </a:r>
          </a:p>
        </p:txBody>
      </p:sp>
      <p:sp>
        <p:nvSpPr>
          <p:cNvPr id="3" name="Title 1"/>
          <p:cNvSpPr txBox="1">
            <a:spLocks/>
          </p:cNvSpPr>
          <p:nvPr/>
        </p:nvSpPr>
        <p:spPr>
          <a:xfrm>
            <a:off x="706056" y="365124"/>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smtClean="0">
                <a:solidFill>
                  <a:srgbClr val="0070C0"/>
                </a:solidFill>
                <a:latin typeface="+mn-lt"/>
              </a:rPr>
              <a:t>Gesetze/ Verordnungen </a:t>
            </a:r>
            <a:r>
              <a:rPr lang="en-GB" sz="4000" dirty="0" smtClean="0">
                <a:solidFill>
                  <a:srgbClr val="0070C0"/>
                </a:solidFill>
                <a:latin typeface="+mn-lt"/>
              </a:rPr>
              <a:t>-</a:t>
            </a:r>
            <a:r>
              <a:rPr lang="en-GB" sz="4000" b="1" dirty="0" smtClean="0">
                <a:solidFill>
                  <a:srgbClr val="0070C0"/>
                </a:solidFill>
                <a:latin typeface="+mn-lt"/>
              </a:rPr>
              <a:t> </a:t>
            </a:r>
            <a:r>
              <a:rPr lang="en-GB" sz="4000" b="1" dirty="0" smtClean="0">
                <a:solidFill>
                  <a:srgbClr val="0070C0"/>
                </a:solidFill>
              </a:rPr>
              <a:t>Slide 9</a:t>
            </a:r>
            <a:endParaRPr lang="en-GB" sz="4000" b="1" dirty="0">
              <a:solidFill>
                <a:srgbClr val="0070C0"/>
              </a:solidFill>
            </a:endParaRPr>
          </a:p>
        </p:txBody>
      </p:sp>
    </p:spTree>
    <p:extLst>
      <p:ext uri="{BB962C8B-B14F-4D97-AF65-F5344CB8AC3E}">
        <p14:creationId xmlns:p14="http://schemas.microsoft.com/office/powerpoint/2010/main" val="1560890375"/>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b="1" dirty="0">
                <a:solidFill>
                  <a:srgbClr val="0070C0"/>
                </a:solidFill>
                <a:latin typeface="+mn-lt"/>
              </a:rPr>
              <a:t>Sanierungsbeispiele: Amtshaus- </a:t>
            </a:r>
            <a:r>
              <a:rPr lang="en-GB" sz="4000" b="1" dirty="0" smtClean="0">
                <a:solidFill>
                  <a:srgbClr val="0070C0"/>
                </a:solidFill>
              </a:rPr>
              <a:t>Slide 10</a:t>
            </a:r>
            <a:endParaRPr lang="en-GB" sz="4000" b="1" dirty="0">
              <a:solidFill>
                <a:srgbClr val="0070C0"/>
              </a:solidFill>
            </a:endParaRPr>
          </a:p>
        </p:txBody>
      </p:sp>
      <p:sp>
        <p:nvSpPr>
          <p:cNvPr id="4" name="Content Placeholder 3"/>
          <p:cNvSpPr>
            <a:spLocks noGrp="1"/>
          </p:cNvSpPr>
          <p:nvPr>
            <p:ph idx="1"/>
          </p:nvPr>
        </p:nvSpPr>
        <p:spPr>
          <a:xfrm>
            <a:off x="856672" y="1690688"/>
            <a:ext cx="5231611" cy="3824548"/>
          </a:xfrm>
        </p:spPr>
        <p:txBody>
          <a:bodyPr>
            <a:normAutofit fontScale="62500" lnSpcReduction="20000"/>
          </a:bodyPr>
          <a:lstStyle/>
          <a:p>
            <a:pPr marL="0" lvl="0" indent="0">
              <a:buNone/>
            </a:pPr>
            <a:r>
              <a:rPr lang="de-DE" b="1" dirty="0">
                <a:solidFill>
                  <a:srgbClr val="5B9BD5">
                    <a:lumMod val="75000"/>
                  </a:srgbClr>
                </a:solidFill>
              </a:rPr>
              <a:t>Baujahr:			</a:t>
            </a:r>
            <a:r>
              <a:rPr lang="de-DE" b="1" dirty="0" smtClean="0">
                <a:solidFill>
                  <a:srgbClr val="5B9BD5">
                    <a:lumMod val="75000"/>
                  </a:srgbClr>
                </a:solidFill>
              </a:rPr>
              <a:t>1871</a:t>
            </a:r>
            <a:endParaRPr lang="de-DE" b="1" dirty="0">
              <a:solidFill>
                <a:srgbClr val="5B9BD5">
                  <a:lumMod val="75000"/>
                </a:srgbClr>
              </a:solidFill>
            </a:endParaRPr>
          </a:p>
          <a:p>
            <a:pPr marL="0" lvl="0" indent="0">
              <a:buNone/>
            </a:pPr>
            <a:r>
              <a:rPr lang="de-DE" b="1" dirty="0" smtClean="0">
                <a:solidFill>
                  <a:srgbClr val="5B9BD5">
                    <a:lumMod val="75000"/>
                  </a:srgbClr>
                </a:solidFill>
              </a:rPr>
              <a:t>Sanierungsjahr</a:t>
            </a:r>
            <a:r>
              <a:rPr lang="de-DE" b="1" dirty="0">
                <a:solidFill>
                  <a:srgbClr val="5B9BD5">
                    <a:lumMod val="75000"/>
                  </a:srgbClr>
                </a:solidFill>
              </a:rPr>
              <a:t>:		2010	</a:t>
            </a:r>
          </a:p>
          <a:p>
            <a:pPr marL="0" lvl="0" indent="0">
              <a:buNone/>
            </a:pPr>
            <a:r>
              <a:rPr lang="de-DE" b="1" dirty="0" smtClean="0">
                <a:solidFill>
                  <a:srgbClr val="5B9BD5">
                    <a:lumMod val="75000"/>
                  </a:srgbClr>
                </a:solidFill>
              </a:rPr>
              <a:t>Sanierungsprogramm</a:t>
            </a:r>
            <a:r>
              <a:rPr lang="de-DE" b="1" dirty="0">
                <a:solidFill>
                  <a:srgbClr val="5B9BD5">
                    <a:lumMod val="75000"/>
                  </a:srgbClr>
                </a:solidFill>
              </a:rPr>
              <a:t>:	Konjunkturpaket 2009</a:t>
            </a:r>
          </a:p>
          <a:p>
            <a:pPr marL="0" lvl="0" indent="0">
              <a:buNone/>
            </a:pPr>
            <a:r>
              <a:rPr lang="de-DE" b="1" dirty="0" smtClean="0">
                <a:solidFill>
                  <a:srgbClr val="5B9BD5">
                    <a:lumMod val="75000"/>
                  </a:srgbClr>
                </a:solidFill>
              </a:rPr>
              <a:t>Gesamtkosten</a:t>
            </a:r>
            <a:r>
              <a:rPr lang="de-DE" b="1" dirty="0">
                <a:solidFill>
                  <a:srgbClr val="5B9BD5">
                    <a:lumMod val="75000"/>
                  </a:srgbClr>
                </a:solidFill>
              </a:rPr>
              <a:t>:		235.600 €</a:t>
            </a:r>
          </a:p>
          <a:p>
            <a:pPr marL="0" lvl="0" indent="0">
              <a:buNone/>
            </a:pPr>
            <a:r>
              <a:rPr lang="de-DE" b="1" dirty="0" smtClean="0">
                <a:solidFill>
                  <a:srgbClr val="5B9BD5">
                    <a:lumMod val="75000"/>
                  </a:srgbClr>
                </a:solidFill>
              </a:rPr>
              <a:t>Förderung</a:t>
            </a:r>
            <a:r>
              <a:rPr lang="de-DE" b="1" dirty="0">
                <a:solidFill>
                  <a:srgbClr val="5B9BD5">
                    <a:lumMod val="75000"/>
                  </a:srgbClr>
                </a:solidFill>
              </a:rPr>
              <a:t>:		</a:t>
            </a:r>
            <a:r>
              <a:rPr lang="de-DE" b="1" dirty="0" smtClean="0">
                <a:solidFill>
                  <a:srgbClr val="5B9BD5">
                    <a:lumMod val="75000"/>
                  </a:srgbClr>
                </a:solidFill>
              </a:rPr>
              <a:t>144.600 </a:t>
            </a:r>
            <a:r>
              <a:rPr lang="de-DE" b="1" dirty="0">
                <a:solidFill>
                  <a:srgbClr val="5B9BD5">
                    <a:lumMod val="75000"/>
                  </a:srgbClr>
                </a:solidFill>
              </a:rPr>
              <a:t>€</a:t>
            </a:r>
          </a:p>
          <a:p>
            <a:pPr marL="0" lvl="0" indent="0">
              <a:buNone/>
            </a:pPr>
            <a:r>
              <a:rPr lang="de-DE" b="1" dirty="0" smtClean="0">
                <a:solidFill>
                  <a:srgbClr val="5B9BD5">
                    <a:lumMod val="75000"/>
                  </a:srgbClr>
                </a:solidFill>
              </a:rPr>
              <a:t>Eigenanteil</a:t>
            </a:r>
            <a:r>
              <a:rPr lang="de-DE" b="1" dirty="0">
                <a:solidFill>
                  <a:srgbClr val="5B9BD5">
                    <a:lumMod val="75000"/>
                  </a:srgbClr>
                </a:solidFill>
              </a:rPr>
              <a:t>:		</a:t>
            </a:r>
            <a:r>
              <a:rPr lang="de-DE" b="1" dirty="0" smtClean="0">
                <a:solidFill>
                  <a:srgbClr val="5B9BD5">
                    <a:lumMod val="75000"/>
                  </a:srgbClr>
                </a:solidFill>
              </a:rPr>
              <a:t>  </a:t>
            </a:r>
            <a:r>
              <a:rPr lang="de-DE" b="1" dirty="0">
                <a:solidFill>
                  <a:srgbClr val="5B9BD5">
                    <a:lumMod val="75000"/>
                  </a:srgbClr>
                </a:solidFill>
              </a:rPr>
              <a:t>91.000 €</a:t>
            </a:r>
          </a:p>
          <a:p>
            <a:pPr marL="0" lvl="0" indent="0">
              <a:buNone/>
            </a:pPr>
            <a:endParaRPr lang="de-DE" b="1" dirty="0">
              <a:solidFill>
                <a:srgbClr val="5B9BD5">
                  <a:lumMod val="75000"/>
                </a:srgbClr>
              </a:solidFill>
            </a:endParaRPr>
          </a:p>
          <a:p>
            <a:pPr marL="0" lvl="0" indent="0">
              <a:buNone/>
            </a:pPr>
            <a:r>
              <a:rPr lang="de-DE" b="1" dirty="0" smtClean="0">
                <a:solidFill>
                  <a:srgbClr val="5B9BD5">
                    <a:lumMod val="75000"/>
                  </a:srgbClr>
                </a:solidFill>
              </a:rPr>
              <a:t>Herausforderung</a:t>
            </a:r>
            <a:r>
              <a:rPr lang="de-DE" b="1" dirty="0">
                <a:solidFill>
                  <a:srgbClr val="5B9BD5">
                    <a:lumMod val="75000"/>
                  </a:srgbClr>
                </a:solidFill>
              </a:rPr>
              <a:t>: </a:t>
            </a:r>
            <a:endParaRPr lang="de-DE" b="1" dirty="0" smtClean="0">
              <a:solidFill>
                <a:srgbClr val="5B9BD5">
                  <a:lumMod val="75000"/>
                </a:srgbClr>
              </a:solidFill>
            </a:endParaRPr>
          </a:p>
          <a:p>
            <a:pPr marL="0" lvl="0" indent="0">
              <a:buNone/>
            </a:pPr>
            <a:r>
              <a:rPr lang="de-DE" b="1" dirty="0" smtClean="0">
                <a:solidFill>
                  <a:srgbClr val="5B9BD5">
                    <a:lumMod val="75000"/>
                  </a:srgbClr>
                </a:solidFill>
              </a:rPr>
              <a:t>Das </a:t>
            </a:r>
            <a:r>
              <a:rPr lang="de-DE" b="1" dirty="0">
                <a:solidFill>
                  <a:srgbClr val="5B9BD5">
                    <a:lumMod val="75000"/>
                  </a:srgbClr>
                </a:solidFill>
              </a:rPr>
              <a:t>historische </a:t>
            </a:r>
            <a:r>
              <a:rPr lang="de-DE" b="1" dirty="0" smtClean="0">
                <a:solidFill>
                  <a:srgbClr val="5B9BD5">
                    <a:lumMod val="75000"/>
                  </a:srgbClr>
                </a:solidFill>
              </a:rPr>
              <a:t>Gebäude unter </a:t>
            </a:r>
            <a:r>
              <a:rPr lang="de-DE" b="1" dirty="0">
                <a:solidFill>
                  <a:srgbClr val="5B9BD5">
                    <a:lumMod val="75000"/>
                  </a:srgbClr>
                </a:solidFill>
              </a:rPr>
              <a:t>Beachtung der der geltenden </a:t>
            </a:r>
            <a:r>
              <a:rPr lang="de-DE" b="1" dirty="0" smtClean="0">
                <a:solidFill>
                  <a:srgbClr val="5B9BD5">
                    <a:lumMod val="75000"/>
                  </a:srgbClr>
                </a:solidFill>
              </a:rPr>
              <a:t>Gestaltungssatzung </a:t>
            </a:r>
            <a:r>
              <a:rPr lang="de-DE" b="1" dirty="0">
                <a:solidFill>
                  <a:srgbClr val="5B9BD5">
                    <a:lumMod val="75000"/>
                  </a:srgbClr>
                </a:solidFill>
              </a:rPr>
              <a:t>energetisch zu sanieren.</a:t>
            </a:r>
          </a:p>
          <a:p>
            <a:pPr marL="0" lvl="0" indent="0">
              <a:buNone/>
            </a:pPr>
            <a:r>
              <a:rPr lang="de-DE" b="1" dirty="0">
                <a:solidFill>
                  <a:srgbClr val="5B9BD5">
                    <a:lumMod val="75000"/>
                  </a:srgbClr>
                </a:solidFill>
              </a:rPr>
              <a:t>								 </a:t>
            </a:r>
          </a:p>
          <a:p>
            <a:pPr marL="0" indent="0">
              <a:buNone/>
            </a:pPr>
            <a:endParaRPr lang="de-DE" sz="1800" dirty="0" smtClean="0">
              <a:solidFill>
                <a:schemeClr val="accent1">
                  <a:lumMod val="75000"/>
                </a:schemeClr>
              </a:solidFill>
            </a:endParaRPr>
          </a:p>
          <a:p>
            <a:endParaRPr lang="de-DE" sz="1600" dirty="0">
              <a:solidFill>
                <a:schemeClr val="accent1">
                  <a:lumMod val="75000"/>
                </a:schemeClr>
              </a:solidFill>
            </a:endParaRPr>
          </a:p>
          <a:p>
            <a:endParaRPr lang="en-GB" dirty="0"/>
          </a:p>
        </p:txBody>
      </p:sp>
      <p:sp>
        <p:nvSpPr>
          <p:cNvPr id="5" name="TextBox 4"/>
          <p:cNvSpPr txBox="1"/>
          <p:nvPr/>
        </p:nvSpPr>
        <p:spPr>
          <a:xfrm>
            <a:off x="7424382" y="1690688"/>
            <a:ext cx="3057099" cy="2585323"/>
          </a:xfrm>
          <a:prstGeom prst="rect">
            <a:avLst/>
          </a:prstGeom>
          <a:noFill/>
          <a:ln>
            <a:solidFill>
              <a:schemeClr val="accent1"/>
            </a:solidFill>
          </a:ln>
        </p:spPr>
        <p:txBody>
          <a:bodyPr wrap="square" rtlCol="0">
            <a:spAutoFit/>
          </a:bodyPr>
          <a:lstStyle/>
          <a:p>
            <a:r>
              <a:rPr lang="en-GB" dirty="0" smtClean="0"/>
              <a:t>Photo / picture</a:t>
            </a:r>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3742" y="1614488"/>
            <a:ext cx="3817011" cy="3976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7412080"/>
      </p:ext>
    </p:extLst>
  </p:cSld>
  <p:clrMapOvr>
    <a:masterClrMapping/>
  </p:clrMapOvr>
  <p:transition spd="slow" advTm="6000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b="1" dirty="0">
                <a:solidFill>
                  <a:srgbClr val="0070C0"/>
                </a:solidFill>
                <a:latin typeface="+mn-lt"/>
              </a:rPr>
              <a:t>Sanierungsbeispiele: Amtshaus- </a:t>
            </a:r>
            <a:r>
              <a:rPr lang="en-GB" sz="4000" b="1" dirty="0" smtClean="0">
                <a:solidFill>
                  <a:srgbClr val="0070C0"/>
                </a:solidFill>
              </a:rPr>
              <a:t/>
            </a:r>
            <a:br>
              <a:rPr lang="en-GB" sz="4000" b="1" dirty="0" smtClean="0">
                <a:solidFill>
                  <a:srgbClr val="0070C0"/>
                </a:solidFill>
              </a:rPr>
            </a:br>
            <a:r>
              <a:rPr lang="en-GB" sz="4000" b="1" dirty="0">
                <a:solidFill>
                  <a:srgbClr val="0070C0"/>
                </a:solidFill>
              </a:rPr>
              <a:t>	</a:t>
            </a:r>
            <a:r>
              <a:rPr lang="en-GB" sz="4000" b="1" dirty="0" smtClean="0">
                <a:solidFill>
                  <a:srgbClr val="0070C0"/>
                </a:solidFill>
              </a:rPr>
              <a:t>				Slide 11</a:t>
            </a:r>
            <a:endParaRPr lang="en-GB" sz="4000" b="1" dirty="0">
              <a:solidFill>
                <a:srgbClr val="0070C0"/>
              </a:solidFill>
            </a:endParaRPr>
          </a:p>
        </p:txBody>
      </p:sp>
      <p:sp>
        <p:nvSpPr>
          <p:cNvPr id="4" name="Content Placeholder 3"/>
          <p:cNvSpPr>
            <a:spLocks noGrp="1"/>
          </p:cNvSpPr>
          <p:nvPr>
            <p:ph idx="1"/>
          </p:nvPr>
        </p:nvSpPr>
        <p:spPr>
          <a:xfrm>
            <a:off x="1009812" y="4444678"/>
            <a:ext cx="4569187" cy="1388962"/>
          </a:xfrm>
        </p:spPr>
        <p:txBody>
          <a:bodyPr>
            <a:normAutofit/>
          </a:bodyPr>
          <a:lstStyle/>
          <a:p>
            <a:pPr marL="0" lvl="0" indent="0">
              <a:buNone/>
            </a:pPr>
            <a:r>
              <a:rPr lang="de-DE" sz="2100" dirty="0">
                <a:solidFill>
                  <a:srgbClr val="5B9BD5">
                    <a:lumMod val="75000"/>
                  </a:srgbClr>
                </a:solidFill>
              </a:rPr>
              <a:t>Vorher: Die Farben des Amtshauses sind in dezenten Brauntönen gehalten. Die </a:t>
            </a:r>
            <a:r>
              <a:rPr lang="de-DE" sz="2100" dirty="0" smtClean="0">
                <a:solidFill>
                  <a:srgbClr val="5B9BD5">
                    <a:lumMod val="75000"/>
                  </a:srgbClr>
                </a:solidFill>
              </a:rPr>
              <a:t>Innenstadt-Gestaltungssatzung </a:t>
            </a:r>
            <a:r>
              <a:rPr lang="de-DE" sz="2100" dirty="0">
                <a:solidFill>
                  <a:srgbClr val="5B9BD5">
                    <a:lumMod val="75000"/>
                  </a:srgbClr>
                </a:solidFill>
              </a:rPr>
              <a:t>lässt hier wenig Spielraum.</a:t>
            </a:r>
          </a:p>
          <a:p>
            <a:pPr marL="0" indent="0">
              <a:buNone/>
            </a:pPr>
            <a:endParaRPr lang="de-DE" sz="1800" dirty="0" smtClean="0">
              <a:solidFill>
                <a:schemeClr val="accent1">
                  <a:lumMod val="75000"/>
                </a:schemeClr>
              </a:solidFill>
            </a:endParaRPr>
          </a:p>
          <a:p>
            <a:endParaRPr lang="de-DE" sz="1600" dirty="0">
              <a:solidFill>
                <a:schemeClr val="accent1">
                  <a:lumMod val="75000"/>
                </a:schemeClr>
              </a:solidFill>
            </a:endParaRPr>
          </a:p>
          <a:p>
            <a:endParaRPr lang="en-GB"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7328" y="582272"/>
            <a:ext cx="3365500" cy="293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8707" y="1424489"/>
            <a:ext cx="3895725" cy="292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feld 7"/>
          <p:cNvSpPr txBox="1"/>
          <p:nvPr/>
        </p:nvSpPr>
        <p:spPr>
          <a:xfrm>
            <a:off x="6951515" y="3625014"/>
            <a:ext cx="5137150" cy="2031325"/>
          </a:xfrm>
          <a:prstGeom prst="rect">
            <a:avLst/>
          </a:prstGeom>
          <a:noFill/>
        </p:spPr>
        <p:txBody>
          <a:bodyPr wrap="square" rtlCol="0">
            <a:spAutoFit/>
          </a:bodyPr>
          <a:lstStyle/>
          <a:p>
            <a:r>
              <a:rPr lang="de-DE" sz="2100" dirty="0">
                <a:solidFill>
                  <a:srgbClr val="5B9BD5">
                    <a:lumMod val="75000"/>
                  </a:srgbClr>
                </a:solidFill>
              </a:rPr>
              <a:t>Nachher: der neue Anstrich wurde nach aufwendiger Farbauswahl wieder dem ehemaligen Gebäude angeglichen. Oberhalb des 1. EG verläuft wieder ein aufgesetzter Stuckfries. Die Verschattung erfolgt durch innenliegende Jalousien.</a:t>
            </a:r>
          </a:p>
        </p:txBody>
      </p:sp>
    </p:spTree>
    <p:extLst>
      <p:ext uri="{BB962C8B-B14F-4D97-AF65-F5344CB8AC3E}">
        <p14:creationId xmlns:p14="http://schemas.microsoft.com/office/powerpoint/2010/main" val="3019384734"/>
      </p:ext>
    </p:extLst>
  </p:cSld>
  <p:clrMapOvr>
    <a:masterClrMapping/>
  </p:clrMapOvr>
  <p:transition spd="slow" advTm="6000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424382" y="1690688"/>
            <a:ext cx="3057099" cy="2585323"/>
          </a:xfrm>
          <a:prstGeom prst="rect">
            <a:avLst/>
          </a:prstGeom>
          <a:noFill/>
          <a:ln>
            <a:solidFill>
              <a:schemeClr val="accent1"/>
            </a:solidFill>
          </a:ln>
        </p:spPr>
        <p:txBody>
          <a:bodyPr wrap="square" rtlCol="0">
            <a:spAutoFit/>
          </a:bodyPr>
          <a:lstStyle/>
          <a:p>
            <a:r>
              <a:rPr lang="en-GB" dirty="0" smtClean="0"/>
              <a:t>Photo / picture</a:t>
            </a:r>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a:p>
        </p:txBody>
      </p:sp>
      <p:sp>
        <p:nvSpPr>
          <p:cNvPr id="6" name="Titel 1"/>
          <p:cNvSpPr txBox="1">
            <a:spLocks/>
          </p:cNvSpPr>
          <p:nvPr/>
        </p:nvSpPr>
        <p:spPr>
          <a:xfrm>
            <a:off x="573940" y="274638"/>
            <a:ext cx="9392856"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solidFill>
                  <a:srgbClr val="0070C0"/>
                </a:solidFill>
                <a:latin typeface="+mn-lt"/>
              </a:rPr>
              <a:t>Sanierungsbeispiele: Amtshaus </a:t>
            </a:r>
            <a:r>
              <a:rPr lang="en-GB" b="1" dirty="0" smtClean="0">
                <a:solidFill>
                  <a:srgbClr val="0070C0"/>
                </a:solidFill>
              </a:rPr>
              <a:t>– </a:t>
            </a:r>
            <a:r>
              <a:rPr lang="en-GB" sz="4000" b="1" dirty="0" smtClean="0">
                <a:solidFill>
                  <a:srgbClr val="0070C0"/>
                </a:solidFill>
              </a:rPr>
              <a:t>Slide 12</a:t>
            </a:r>
            <a:endParaRPr lang="de-DE" sz="4000" dirty="0"/>
          </a:p>
        </p:txBody>
      </p:sp>
      <p:sp>
        <p:nvSpPr>
          <p:cNvPr id="7" name="Datumsplatzhalter 3"/>
          <p:cNvSpPr>
            <a:spLocks noGrp="1"/>
          </p:cNvSpPr>
          <p:nvPr>
            <p:ph type="dt" sz="half" idx="10"/>
          </p:nvPr>
        </p:nvSpPr>
        <p:spPr>
          <a:xfrm>
            <a:off x="457200" y="6495031"/>
            <a:ext cx="2133600" cy="365125"/>
          </a:xfrm>
        </p:spPr>
        <p:txBody>
          <a:bodyPr/>
          <a:lstStyle/>
          <a:p>
            <a:fld id="{116A746F-7980-CE44-9C01-5807E63564A7}" type="datetime1">
              <a:rPr lang="de-DE" smtClean="0"/>
              <a:t>23.02.2016</a:t>
            </a:fld>
            <a:endParaRPr lang="de-DE"/>
          </a:p>
        </p:txBody>
      </p:sp>
      <p:sp>
        <p:nvSpPr>
          <p:cNvPr id="8" name="Foliennummernplatzhalter 4"/>
          <p:cNvSpPr>
            <a:spLocks noGrp="1"/>
          </p:cNvSpPr>
          <p:nvPr>
            <p:ph type="sldNum" sz="quarter" idx="12"/>
          </p:nvPr>
        </p:nvSpPr>
        <p:spPr>
          <a:xfrm>
            <a:off x="6553200" y="6495031"/>
            <a:ext cx="2133600" cy="365125"/>
          </a:xfrm>
        </p:spPr>
        <p:txBody>
          <a:bodyPr/>
          <a:lstStyle/>
          <a:p>
            <a:fld id="{16F2BFE2-CFA0-664D-BA9A-BE6A4437F947}" type="slidenum">
              <a:rPr lang="de-DE" smtClean="0"/>
              <a:t>23</a:t>
            </a:fld>
            <a:endParaRPr lang="de-DE"/>
          </a:p>
        </p:txBody>
      </p:sp>
      <p:sp>
        <p:nvSpPr>
          <p:cNvPr id="9" name="Fußzeilenplatzhalter 6"/>
          <p:cNvSpPr>
            <a:spLocks noGrp="1"/>
          </p:cNvSpPr>
          <p:nvPr>
            <p:ph type="ftr" sz="quarter" idx="11"/>
          </p:nvPr>
        </p:nvSpPr>
        <p:spPr>
          <a:xfrm>
            <a:off x="3124200" y="6495031"/>
            <a:ext cx="2895600" cy="365125"/>
          </a:xfrm>
        </p:spPr>
        <p:txBody>
          <a:bodyPr/>
          <a:lstStyle/>
          <a:p>
            <a:r>
              <a:rPr lang="de-DE" smtClean="0"/>
              <a:t>Stadt Murrhardt · Rems-Murr-Kreis</a:t>
            </a:r>
            <a:endParaRPr lang="de-DE"/>
          </a:p>
        </p:txBody>
      </p:sp>
      <p:pic>
        <p:nvPicPr>
          <p:cNvPr id="10" name="Picture 5" descr="M:\Fotos-Hoch-u.Tiefbau\1200-Murrhardt\000-Murrhardt\Amtshaus\Konjunkturpaket 2\SDC1036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78754" y="1417638"/>
            <a:ext cx="3902728" cy="292704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539" y="1417638"/>
            <a:ext cx="3859162" cy="2894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feld 11"/>
          <p:cNvSpPr txBox="1"/>
          <p:nvPr/>
        </p:nvSpPr>
        <p:spPr>
          <a:xfrm>
            <a:off x="573940" y="4397574"/>
            <a:ext cx="4866159" cy="1200329"/>
          </a:xfrm>
          <a:prstGeom prst="rect">
            <a:avLst/>
          </a:prstGeom>
          <a:noFill/>
        </p:spPr>
        <p:txBody>
          <a:bodyPr wrap="square" rtlCol="0">
            <a:spAutoFit/>
          </a:bodyPr>
          <a:lstStyle/>
          <a:p>
            <a:r>
              <a:rPr lang="de-DE" dirty="0">
                <a:solidFill>
                  <a:srgbClr val="5B9BD5">
                    <a:lumMod val="75000"/>
                  </a:srgbClr>
                </a:solidFill>
              </a:rPr>
              <a:t>Isolierung des Daches mit Holzfaserplatten 180 mm WLG 040 und einer Holzfaserplatte 18 mm als regensichere Abdeckung. Diese Dämmung hat eine hervorragende Wärmespeicherkapazität </a:t>
            </a:r>
          </a:p>
        </p:txBody>
      </p:sp>
      <p:sp>
        <p:nvSpPr>
          <p:cNvPr id="13" name="Textfeld 12"/>
          <p:cNvSpPr txBox="1"/>
          <p:nvPr/>
        </p:nvSpPr>
        <p:spPr>
          <a:xfrm>
            <a:off x="6506364" y="4397574"/>
            <a:ext cx="4893133" cy="1200329"/>
          </a:xfrm>
          <a:prstGeom prst="rect">
            <a:avLst/>
          </a:prstGeom>
          <a:noFill/>
        </p:spPr>
        <p:txBody>
          <a:bodyPr wrap="square" rtlCol="0">
            <a:spAutoFit/>
          </a:bodyPr>
          <a:lstStyle/>
          <a:p>
            <a:r>
              <a:rPr lang="de-DE" dirty="0">
                <a:solidFill>
                  <a:srgbClr val="5B9BD5">
                    <a:lumMod val="75000"/>
                  </a:srgbClr>
                </a:solidFill>
              </a:rPr>
              <a:t>Isolierung der Fassade mit Dämmplatten EPS 140 mm WLG 035 Wichtig hierbei war der fachgerechte Anschluss der Dämmung an die Fenster und an die Dachdämmung.</a:t>
            </a:r>
          </a:p>
        </p:txBody>
      </p:sp>
    </p:spTree>
    <p:extLst>
      <p:ext uri="{BB962C8B-B14F-4D97-AF65-F5344CB8AC3E}">
        <p14:creationId xmlns:p14="http://schemas.microsoft.com/office/powerpoint/2010/main" val="2944986456"/>
      </p:ext>
    </p:extLst>
  </p:cSld>
  <p:clrMapOvr>
    <a:masterClrMapping/>
  </p:clrMapOvr>
  <p:transition spd="slow" advTm="6000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a:spLocks/>
          </p:cNvSpPr>
          <p:nvPr/>
        </p:nvSpPr>
        <p:spPr>
          <a:xfrm>
            <a:off x="711843" y="274638"/>
            <a:ext cx="9392856"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solidFill>
                  <a:srgbClr val="0070C0"/>
                </a:solidFill>
                <a:latin typeface="+mn-lt"/>
              </a:rPr>
              <a:t>Sanierungsbeispiele: Amtshaus </a:t>
            </a:r>
            <a:r>
              <a:rPr lang="en-GB" b="1" dirty="0" smtClean="0">
                <a:solidFill>
                  <a:srgbClr val="0070C0"/>
                </a:solidFill>
              </a:rPr>
              <a:t>– </a:t>
            </a:r>
            <a:r>
              <a:rPr lang="en-GB" sz="4000" b="1" dirty="0" smtClean="0">
                <a:solidFill>
                  <a:srgbClr val="0070C0"/>
                </a:solidFill>
              </a:rPr>
              <a:t>Slide 13</a:t>
            </a:r>
            <a:endParaRPr lang="de-DE" sz="4000" dirty="0"/>
          </a:p>
        </p:txBody>
      </p:sp>
      <p:sp>
        <p:nvSpPr>
          <p:cNvPr id="7" name="Datumsplatzhalter 3"/>
          <p:cNvSpPr>
            <a:spLocks noGrp="1"/>
          </p:cNvSpPr>
          <p:nvPr>
            <p:ph type="dt" sz="half" idx="10"/>
          </p:nvPr>
        </p:nvSpPr>
        <p:spPr>
          <a:xfrm>
            <a:off x="457200" y="6495031"/>
            <a:ext cx="2133600" cy="365125"/>
          </a:xfrm>
        </p:spPr>
        <p:txBody>
          <a:bodyPr/>
          <a:lstStyle/>
          <a:p>
            <a:fld id="{116A746F-7980-CE44-9C01-5807E63564A7}" type="datetime1">
              <a:rPr lang="de-DE" smtClean="0"/>
              <a:t>23.02.2016</a:t>
            </a:fld>
            <a:endParaRPr lang="de-DE"/>
          </a:p>
        </p:txBody>
      </p:sp>
      <p:sp>
        <p:nvSpPr>
          <p:cNvPr id="8" name="Foliennummernplatzhalter 4"/>
          <p:cNvSpPr>
            <a:spLocks noGrp="1"/>
          </p:cNvSpPr>
          <p:nvPr>
            <p:ph type="sldNum" sz="quarter" idx="12"/>
          </p:nvPr>
        </p:nvSpPr>
        <p:spPr>
          <a:xfrm>
            <a:off x="6553200" y="6495031"/>
            <a:ext cx="2133600" cy="365125"/>
          </a:xfrm>
        </p:spPr>
        <p:txBody>
          <a:bodyPr/>
          <a:lstStyle/>
          <a:p>
            <a:fld id="{16F2BFE2-CFA0-664D-BA9A-BE6A4437F947}" type="slidenum">
              <a:rPr lang="de-DE" smtClean="0"/>
              <a:t>24</a:t>
            </a:fld>
            <a:endParaRPr lang="de-DE"/>
          </a:p>
        </p:txBody>
      </p:sp>
      <p:sp>
        <p:nvSpPr>
          <p:cNvPr id="9" name="Fußzeilenplatzhalter 6"/>
          <p:cNvSpPr>
            <a:spLocks noGrp="1"/>
          </p:cNvSpPr>
          <p:nvPr>
            <p:ph type="ftr" sz="quarter" idx="11"/>
          </p:nvPr>
        </p:nvSpPr>
        <p:spPr>
          <a:xfrm>
            <a:off x="3124200" y="6495031"/>
            <a:ext cx="2895600" cy="365125"/>
          </a:xfrm>
        </p:spPr>
        <p:txBody>
          <a:bodyPr/>
          <a:lstStyle/>
          <a:p>
            <a:r>
              <a:rPr lang="de-DE" smtClean="0"/>
              <a:t>Stadt Murrhardt · Rems-Murr-Kreis</a:t>
            </a:r>
            <a:endParaRPr lang="de-DE"/>
          </a:p>
        </p:txBody>
      </p:sp>
      <p:sp>
        <p:nvSpPr>
          <p:cNvPr id="12" name="Textfeld 11"/>
          <p:cNvSpPr txBox="1"/>
          <p:nvPr/>
        </p:nvSpPr>
        <p:spPr>
          <a:xfrm>
            <a:off x="711843" y="4319588"/>
            <a:ext cx="4866159" cy="1477328"/>
          </a:xfrm>
          <a:prstGeom prst="rect">
            <a:avLst/>
          </a:prstGeom>
          <a:noFill/>
        </p:spPr>
        <p:txBody>
          <a:bodyPr wrap="square" rtlCol="0">
            <a:spAutoFit/>
          </a:bodyPr>
          <a:lstStyle/>
          <a:p>
            <a:r>
              <a:rPr lang="de-DE" dirty="0">
                <a:solidFill>
                  <a:srgbClr val="5B9BD5">
                    <a:lumMod val="75000"/>
                  </a:srgbClr>
                </a:solidFill>
              </a:rPr>
              <a:t>Einbau neuer Kunststofffenster mit Wärmeschutzverglasung </a:t>
            </a:r>
            <a:r>
              <a:rPr lang="de-DE" dirty="0" err="1">
                <a:solidFill>
                  <a:srgbClr val="5B9BD5">
                    <a:lumMod val="75000"/>
                  </a:srgbClr>
                </a:solidFill>
              </a:rPr>
              <a:t>Ug</a:t>
            </a:r>
            <a:r>
              <a:rPr lang="de-DE" dirty="0">
                <a:solidFill>
                  <a:srgbClr val="5B9BD5">
                    <a:lumMod val="75000"/>
                  </a:srgbClr>
                </a:solidFill>
              </a:rPr>
              <a:t> 1,1 W/m²K. Sprossenoptik (Zwischenglasausführung aufgrund Reinigungsoptimierung) war aufgrund der Gestaltungssatzung gefordert</a:t>
            </a:r>
          </a:p>
        </p:txBody>
      </p:sp>
      <p:sp>
        <p:nvSpPr>
          <p:cNvPr id="13" name="Textfeld 12"/>
          <p:cNvSpPr txBox="1"/>
          <p:nvPr/>
        </p:nvSpPr>
        <p:spPr>
          <a:xfrm>
            <a:off x="6251721" y="4344704"/>
            <a:ext cx="4893133" cy="646331"/>
          </a:xfrm>
          <a:prstGeom prst="rect">
            <a:avLst/>
          </a:prstGeom>
          <a:noFill/>
        </p:spPr>
        <p:txBody>
          <a:bodyPr wrap="square" rtlCol="0">
            <a:spAutoFit/>
          </a:bodyPr>
          <a:lstStyle/>
          <a:p>
            <a:r>
              <a:rPr lang="de-DE" dirty="0">
                <a:solidFill>
                  <a:srgbClr val="5B9BD5">
                    <a:lumMod val="75000"/>
                  </a:srgbClr>
                </a:solidFill>
              </a:rPr>
              <a:t>Einbau einer Sonderanfertigung mit Rundbogenoptik</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5434" y="1417638"/>
            <a:ext cx="3871912" cy="290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2191" y="1417638"/>
            <a:ext cx="3956050" cy="290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578882"/>
      </p:ext>
    </p:extLst>
  </p:cSld>
  <p:clrMapOvr>
    <a:masterClrMapping/>
  </p:clrMapOvr>
  <p:transition spd="slow" advTm="6000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a:spLocks/>
          </p:cNvSpPr>
          <p:nvPr/>
        </p:nvSpPr>
        <p:spPr>
          <a:xfrm>
            <a:off x="457200" y="274638"/>
            <a:ext cx="9392856"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solidFill>
                  <a:srgbClr val="0070C0"/>
                </a:solidFill>
                <a:latin typeface="+mn-lt"/>
              </a:rPr>
              <a:t>Sanierungsbeispiele: Amtshaus </a:t>
            </a:r>
            <a:r>
              <a:rPr lang="en-GB" b="1" dirty="0" smtClean="0">
                <a:solidFill>
                  <a:srgbClr val="0070C0"/>
                </a:solidFill>
              </a:rPr>
              <a:t>– </a:t>
            </a:r>
            <a:r>
              <a:rPr lang="en-GB" sz="4000" b="1" dirty="0" smtClean="0">
                <a:solidFill>
                  <a:srgbClr val="0070C0"/>
                </a:solidFill>
              </a:rPr>
              <a:t>Slide 14</a:t>
            </a:r>
            <a:endParaRPr lang="de-DE" sz="4000" dirty="0"/>
          </a:p>
        </p:txBody>
      </p:sp>
      <p:sp>
        <p:nvSpPr>
          <p:cNvPr id="7" name="Datumsplatzhalter 3"/>
          <p:cNvSpPr>
            <a:spLocks noGrp="1"/>
          </p:cNvSpPr>
          <p:nvPr>
            <p:ph type="dt" sz="half" idx="10"/>
          </p:nvPr>
        </p:nvSpPr>
        <p:spPr>
          <a:xfrm>
            <a:off x="457200" y="6495031"/>
            <a:ext cx="2133600" cy="365125"/>
          </a:xfrm>
        </p:spPr>
        <p:txBody>
          <a:bodyPr/>
          <a:lstStyle/>
          <a:p>
            <a:fld id="{116A746F-7980-CE44-9C01-5807E63564A7}" type="datetime1">
              <a:rPr lang="de-DE" smtClean="0"/>
              <a:t>23.02.2016</a:t>
            </a:fld>
            <a:endParaRPr lang="de-DE"/>
          </a:p>
        </p:txBody>
      </p:sp>
      <p:sp>
        <p:nvSpPr>
          <p:cNvPr id="8" name="Foliennummernplatzhalter 4"/>
          <p:cNvSpPr>
            <a:spLocks noGrp="1"/>
          </p:cNvSpPr>
          <p:nvPr>
            <p:ph type="sldNum" sz="quarter" idx="12"/>
          </p:nvPr>
        </p:nvSpPr>
        <p:spPr>
          <a:xfrm>
            <a:off x="6553200" y="6495031"/>
            <a:ext cx="2133600" cy="365125"/>
          </a:xfrm>
        </p:spPr>
        <p:txBody>
          <a:bodyPr/>
          <a:lstStyle/>
          <a:p>
            <a:fld id="{16F2BFE2-CFA0-664D-BA9A-BE6A4437F947}" type="slidenum">
              <a:rPr lang="de-DE" smtClean="0"/>
              <a:t>25</a:t>
            </a:fld>
            <a:endParaRPr lang="de-DE"/>
          </a:p>
        </p:txBody>
      </p:sp>
      <p:sp>
        <p:nvSpPr>
          <p:cNvPr id="9" name="Fußzeilenplatzhalter 6"/>
          <p:cNvSpPr>
            <a:spLocks noGrp="1"/>
          </p:cNvSpPr>
          <p:nvPr>
            <p:ph type="ftr" sz="quarter" idx="11"/>
          </p:nvPr>
        </p:nvSpPr>
        <p:spPr>
          <a:xfrm>
            <a:off x="3124200" y="6495031"/>
            <a:ext cx="2895600" cy="365125"/>
          </a:xfrm>
        </p:spPr>
        <p:txBody>
          <a:bodyPr/>
          <a:lstStyle/>
          <a:p>
            <a:r>
              <a:rPr lang="de-DE" smtClean="0"/>
              <a:t>Stadt Murrhardt · Rems-Murr-Kreis</a:t>
            </a:r>
            <a:endParaRPr lang="de-DE"/>
          </a:p>
        </p:txBody>
      </p:sp>
      <p:sp>
        <p:nvSpPr>
          <p:cNvPr id="12" name="Textfeld 11"/>
          <p:cNvSpPr txBox="1"/>
          <p:nvPr/>
        </p:nvSpPr>
        <p:spPr>
          <a:xfrm>
            <a:off x="596096" y="4319588"/>
            <a:ext cx="4866159" cy="923330"/>
          </a:xfrm>
          <a:prstGeom prst="rect">
            <a:avLst/>
          </a:prstGeom>
          <a:noFill/>
        </p:spPr>
        <p:txBody>
          <a:bodyPr wrap="square" rtlCol="0">
            <a:spAutoFit/>
          </a:bodyPr>
          <a:lstStyle/>
          <a:p>
            <a:r>
              <a:rPr lang="de-DE" dirty="0">
                <a:solidFill>
                  <a:srgbClr val="5B9BD5">
                    <a:lumMod val="75000"/>
                  </a:srgbClr>
                </a:solidFill>
              </a:rPr>
              <a:t>Wärmebildaufnahme vor der Sanierung. Deutlich sind die hohen Wärmeverluste im Fachwerkbereich erkennbar.</a:t>
            </a:r>
          </a:p>
        </p:txBody>
      </p:sp>
      <p:sp>
        <p:nvSpPr>
          <p:cNvPr id="13" name="Textfeld 12"/>
          <p:cNvSpPr txBox="1"/>
          <p:nvPr/>
        </p:nvSpPr>
        <p:spPr>
          <a:xfrm>
            <a:off x="5771960" y="4319588"/>
            <a:ext cx="5906896" cy="1477328"/>
          </a:xfrm>
          <a:prstGeom prst="rect">
            <a:avLst/>
          </a:prstGeom>
          <a:noFill/>
        </p:spPr>
        <p:txBody>
          <a:bodyPr wrap="square" rtlCol="0">
            <a:spAutoFit/>
          </a:bodyPr>
          <a:lstStyle/>
          <a:p>
            <a:r>
              <a:rPr lang="de-DE" dirty="0">
                <a:solidFill>
                  <a:srgbClr val="5B9BD5">
                    <a:lumMod val="75000"/>
                  </a:srgbClr>
                </a:solidFill>
              </a:rPr>
              <a:t>Wärmebildaufnahme nach der Sanierung. Deutliche Reduzierung der Wärmeverluste im Bereich der gedämmtem Fassade. Die Heizkosten konnten um ca. 50 % reduziert werden. Seit 2015 ist das Gebäude an das städtische Nahwärmenetz angeschlossen.</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843" y="1417638"/>
            <a:ext cx="3859212" cy="288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3458" y="1222375"/>
            <a:ext cx="4292600" cy="3078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1697598"/>
      </p:ext>
    </p:extLst>
  </p:cSld>
  <p:clrMapOvr>
    <a:masterClrMapping/>
  </p:clrMapOvr>
  <p:transition spd="slow" advTm="6000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b="1" dirty="0">
                <a:solidFill>
                  <a:srgbClr val="0070C0"/>
                </a:solidFill>
                <a:latin typeface="+mn-lt"/>
              </a:rPr>
              <a:t>Sanierungsbeispiele: Trauzenbachhalle </a:t>
            </a:r>
            <a:r>
              <a:rPr lang="en-GB" sz="4000" b="1" dirty="0" smtClean="0">
                <a:solidFill>
                  <a:srgbClr val="0070C0"/>
                </a:solidFill>
              </a:rPr>
              <a:t>- Slide 15</a:t>
            </a:r>
            <a:endParaRPr lang="en-GB" sz="4000" b="1" dirty="0">
              <a:solidFill>
                <a:srgbClr val="0070C0"/>
              </a:solidFill>
            </a:endParaRPr>
          </a:p>
        </p:txBody>
      </p:sp>
      <p:sp>
        <p:nvSpPr>
          <p:cNvPr id="4" name="Content Placeholder 3"/>
          <p:cNvSpPr>
            <a:spLocks noGrp="1"/>
          </p:cNvSpPr>
          <p:nvPr>
            <p:ph idx="1"/>
          </p:nvPr>
        </p:nvSpPr>
        <p:spPr>
          <a:xfrm>
            <a:off x="856672" y="1690688"/>
            <a:ext cx="5231611" cy="3824548"/>
          </a:xfrm>
        </p:spPr>
        <p:txBody>
          <a:bodyPr>
            <a:normAutofit fontScale="55000" lnSpcReduction="20000"/>
          </a:bodyPr>
          <a:lstStyle/>
          <a:p>
            <a:pPr marL="0" lvl="0" indent="0">
              <a:buNone/>
            </a:pPr>
            <a:r>
              <a:rPr lang="de-DE" sz="3300" b="1" dirty="0">
                <a:solidFill>
                  <a:srgbClr val="5B9BD5">
                    <a:lumMod val="75000"/>
                  </a:srgbClr>
                </a:solidFill>
              </a:rPr>
              <a:t>Baujahr: 	</a:t>
            </a:r>
            <a:r>
              <a:rPr lang="de-DE" sz="3300" b="1" dirty="0" smtClean="0">
                <a:solidFill>
                  <a:srgbClr val="5B9BD5">
                    <a:lumMod val="75000"/>
                  </a:srgbClr>
                </a:solidFill>
              </a:rPr>
              <a:t>		1973</a:t>
            </a:r>
          </a:p>
          <a:p>
            <a:pPr marL="0" lvl="0" indent="0">
              <a:buNone/>
            </a:pPr>
            <a:r>
              <a:rPr lang="de-DE" sz="3300" b="1" dirty="0" smtClean="0">
                <a:solidFill>
                  <a:srgbClr val="5B9BD5">
                    <a:lumMod val="75000"/>
                  </a:srgbClr>
                </a:solidFill>
              </a:rPr>
              <a:t>Sanierungsjahr</a:t>
            </a:r>
            <a:r>
              <a:rPr lang="de-DE" sz="3300" b="1" dirty="0">
                <a:solidFill>
                  <a:srgbClr val="5B9BD5">
                    <a:lumMod val="75000"/>
                  </a:srgbClr>
                </a:solidFill>
              </a:rPr>
              <a:t>:		</a:t>
            </a:r>
            <a:r>
              <a:rPr lang="de-DE" sz="3300" b="1" dirty="0" smtClean="0">
                <a:solidFill>
                  <a:srgbClr val="5B9BD5">
                    <a:lumMod val="75000"/>
                  </a:srgbClr>
                </a:solidFill>
              </a:rPr>
              <a:t>2013</a:t>
            </a:r>
            <a:endParaRPr lang="de-DE" sz="3300" b="1" dirty="0">
              <a:solidFill>
                <a:srgbClr val="5B9BD5">
                  <a:lumMod val="75000"/>
                </a:srgbClr>
              </a:solidFill>
            </a:endParaRPr>
          </a:p>
          <a:p>
            <a:pPr marL="0" lvl="0" indent="0">
              <a:buNone/>
            </a:pPr>
            <a:r>
              <a:rPr lang="de-DE" sz="3300" b="1" dirty="0" smtClean="0">
                <a:solidFill>
                  <a:srgbClr val="5B9BD5">
                    <a:lumMod val="75000"/>
                  </a:srgbClr>
                </a:solidFill>
              </a:rPr>
              <a:t>Sanierungsprogramm</a:t>
            </a:r>
            <a:r>
              <a:rPr lang="de-DE" sz="3300" b="1" dirty="0">
                <a:solidFill>
                  <a:srgbClr val="5B9BD5">
                    <a:lumMod val="75000"/>
                  </a:srgbClr>
                </a:solidFill>
              </a:rPr>
              <a:t>:	</a:t>
            </a:r>
            <a:r>
              <a:rPr lang="de-DE" sz="3300" b="1" dirty="0" smtClean="0">
                <a:solidFill>
                  <a:srgbClr val="5B9BD5">
                    <a:lumMod val="75000"/>
                  </a:srgbClr>
                </a:solidFill>
              </a:rPr>
              <a:t>Sportstätten-Förderung </a:t>
            </a:r>
            <a:r>
              <a:rPr lang="de-DE" sz="3300" b="1" dirty="0">
                <a:solidFill>
                  <a:srgbClr val="5B9BD5">
                    <a:lumMod val="75000"/>
                  </a:srgbClr>
                </a:solidFill>
              </a:rPr>
              <a:t>und </a:t>
            </a:r>
            <a:r>
              <a:rPr lang="de-DE" sz="3300" b="1" dirty="0" smtClean="0">
                <a:solidFill>
                  <a:srgbClr val="5B9BD5">
                    <a:lumMod val="75000"/>
                  </a:srgbClr>
                </a:solidFill>
              </a:rPr>
              <a:t>Ausgleichstock</a:t>
            </a:r>
          </a:p>
          <a:p>
            <a:pPr marL="0" lvl="0" indent="0">
              <a:buNone/>
            </a:pPr>
            <a:r>
              <a:rPr lang="de-DE" sz="3300" b="1" dirty="0" smtClean="0">
                <a:solidFill>
                  <a:srgbClr val="5B9BD5">
                    <a:lumMod val="75000"/>
                  </a:srgbClr>
                </a:solidFill>
              </a:rPr>
              <a:t>Gesamtkosten</a:t>
            </a:r>
            <a:r>
              <a:rPr lang="de-DE" sz="3300" b="1" dirty="0">
                <a:solidFill>
                  <a:srgbClr val="5B9BD5">
                    <a:lumMod val="75000"/>
                  </a:srgbClr>
                </a:solidFill>
              </a:rPr>
              <a:t>:		1.235.000 €</a:t>
            </a:r>
          </a:p>
          <a:p>
            <a:pPr marL="0" lvl="0" indent="0">
              <a:buNone/>
            </a:pPr>
            <a:r>
              <a:rPr lang="de-DE" sz="3300" b="1" dirty="0" smtClean="0">
                <a:solidFill>
                  <a:srgbClr val="5B9BD5">
                    <a:lumMod val="75000"/>
                  </a:srgbClr>
                </a:solidFill>
              </a:rPr>
              <a:t>Förderung</a:t>
            </a:r>
            <a:r>
              <a:rPr lang="de-DE" sz="3300" b="1" dirty="0">
                <a:solidFill>
                  <a:srgbClr val="5B9BD5">
                    <a:lumMod val="75000"/>
                  </a:srgbClr>
                </a:solidFill>
              </a:rPr>
              <a:t>:	</a:t>
            </a:r>
            <a:r>
              <a:rPr lang="de-DE" sz="3300" b="1" dirty="0" smtClean="0">
                <a:solidFill>
                  <a:srgbClr val="5B9BD5">
                    <a:lumMod val="75000"/>
                  </a:srgbClr>
                </a:solidFill>
              </a:rPr>
              <a:t>	    </a:t>
            </a:r>
            <a:r>
              <a:rPr lang="de-DE" sz="3300" b="1" dirty="0">
                <a:solidFill>
                  <a:srgbClr val="5B9BD5">
                    <a:lumMod val="75000"/>
                  </a:srgbClr>
                </a:solidFill>
              </a:rPr>
              <a:t>467.000 €	</a:t>
            </a:r>
            <a:endParaRPr lang="de-DE" sz="3300" b="1" dirty="0" smtClean="0">
              <a:solidFill>
                <a:srgbClr val="5B9BD5">
                  <a:lumMod val="75000"/>
                </a:srgbClr>
              </a:solidFill>
            </a:endParaRPr>
          </a:p>
          <a:p>
            <a:pPr marL="0" lvl="0" indent="0">
              <a:buNone/>
            </a:pPr>
            <a:r>
              <a:rPr lang="de-DE" sz="3300" b="1" dirty="0" smtClean="0">
                <a:solidFill>
                  <a:srgbClr val="5B9BD5">
                    <a:lumMod val="75000"/>
                  </a:srgbClr>
                </a:solidFill>
              </a:rPr>
              <a:t>Eigenanteil</a:t>
            </a:r>
            <a:r>
              <a:rPr lang="de-DE" sz="3300" b="1" dirty="0">
                <a:solidFill>
                  <a:srgbClr val="5B9BD5">
                    <a:lumMod val="75000"/>
                  </a:srgbClr>
                </a:solidFill>
              </a:rPr>
              <a:t>:		 </a:t>
            </a:r>
            <a:r>
              <a:rPr lang="de-DE" sz="3300" b="1" dirty="0" smtClean="0">
                <a:solidFill>
                  <a:srgbClr val="5B9BD5">
                    <a:lumMod val="75000"/>
                  </a:srgbClr>
                </a:solidFill>
              </a:rPr>
              <a:t>   </a:t>
            </a:r>
            <a:r>
              <a:rPr lang="de-DE" sz="3300" b="1" dirty="0">
                <a:solidFill>
                  <a:srgbClr val="5B9BD5">
                    <a:lumMod val="75000"/>
                  </a:srgbClr>
                </a:solidFill>
              </a:rPr>
              <a:t>768.000 €			</a:t>
            </a:r>
            <a:endParaRPr lang="de-DE" sz="3300" b="1" dirty="0" smtClean="0">
              <a:solidFill>
                <a:srgbClr val="5B9BD5">
                  <a:lumMod val="75000"/>
                </a:srgbClr>
              </a:solidFill>
            </a:endParaRPr>
          </a:p>
          <a:p>
            <a:pPr marL="0" lvl="0" indent="0">
              <a:buNone/>
            </a:pPr>
            <a:r>
              <a:rPr lang="de-DE" sz="3300" b="1" dirty="0" smtClean="0">
                <a:solidFill>
                  <a:srgbClr val="5B9BD5">
                    <a:lumMod val="75000"/>
                  </a:srgbClr>
                </a:solidFill>
              </a:rPr>
              <a:t>Herausforderung</a:t>
            </a:r>
            <a:r>
              <a:rPr lang="de-DE" sz="3300" b="1" dirty="0">
                <a:solidFill>
                  <a:srgbClr val="5B9BD5">
                    <a:lumMod val="75000"/>
                  </a:srgbClr>
                </a:solidFill>
              </a:rPr>
              <a:t>: </a:t>
            </a:r>
            <a:endParaRPr lang="de-DE" sz="3300" b="1" dirty="0" smtClean="0">
              <a:solidFill>
                <a:srgbClr val="5B9BD5">
                  <a:lumMod val="75000"/>
                </a:srgbClr>
              </a:solidFill>
            </a:endParaRPr>
          </a:p>
          <a:p>
            <a:pPr marL="0" lvl="0" indent="0">
              <a:buNone/>
            </a:pPr>
            <a:r>
              <a:rPr lang="de-DE" sz="3300" b="1" dirty="0" smtClean="0">
                <a:solidFill>
                  <a:srgbClr val="5B9BD5">
                    <a:lumMod val="75000"/>
                  </a:srgbClr>
                </a:solidFill>
              </a:rPr>
              <a:t>Energetische  Sanierung </a:t>
            </a:r>
            <a:r>
              <a:rPr lang="de-DE" sz="3300" b="1" dirty="0">
                <a:solidFill>
                  <a:srgbClr val="5B9BD5">
                    <a:lumMod val="75000"/>
                  </a:srgbClr>
                </a:solidFill>
              </a:rPr>
              <a:t>des undichten </a:t>
            </a:r>
            <a:r>
              <a:rPr lang="de-DE" sz="3300" b="1" dirty="0" smtClean="0">
                <a:solidFill>
                  <a:srgbClr val="5B9BD5">
                    <a:lumMod val="75000"/>
                  </a:srgbClr>
                </a:solidFill>
              </a:rPr>
              <a:t>Sheddaches, Einbau einer </a:t>
            </a:r>
            <a:r>
              <a:rPr lang="de-DE" sz="3300" b="1" dirty="0">
                <a:solidFill>
                  <a:srgbClr val="5B9BD5">
                    <a:lumMod val="75000"/>
                  </a:srgbClr>
                </a:solidFill>
              </a:rPr>
              <a:t>H</a:t>
            </a:r>
            <a:r>
              <a:rPr lang="de-DE" sz="3300" b="1" dirty="0" smtClean="0">
                <a:solidFill>
                  <a:srgbClr val="5B9BD5">
                    <a:lumMod val="75000"/>
                  </a:srgbClr>
                </a:solidFill>
              </a:rPr>
              <a:t>ackschnitzelanlage; Mini-BHKW und neue Lüftungsanlage mit Wärmerückgewinnung</a:t>
            </a:r>
            <a:r>
              <a:rPr lang="de-DE" sz="3300" b="1" dirty="0">
                <a:solidFill>
                  <a:srgbClr val="5B9BD5">
                    <a:lumMod val="75000"/>
                  </a:srgbClr>
                </a:solidFill>
              </a:rPr>
              <a:t>		</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6459" y="1547250"/>
            <a:ext cx="5354292" cy="4020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6251537"/>
      </p:ext>
    </p:extLst>
  </p:cSld>
  <p:clrMapOvr>
    <a:masterClrMapping/>
  </p:clrMapOvr>
  <p:transition spd="slow" advTm="6000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a:spLocks/>
          </p:cNvSpPr>
          <p:nvPr/>
        </p:nvSpPr>
        <p:spPr>
          <a:xfrm>
            <a:off x="457199" y="274638"/>
            <a:ext cx="11175357"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solidFill>
                  <a:srgbClr val="0070C0"/>
                </a:solidFill>
                <a:latin typeface="+mn-lt"/>
              </a:rPr>
              <a:t>Sanierungsbeispiele: Trauzenbachhalle </a:t>
            </a:r>
            <a:r>
              <a:rPr lang="en-GB" b="1" dirty="0" smtClean="0">
                <a:solidFill>
                  <a:srgbClr val="0070C0"/>
                </a:solidFill>
              </a:rPr>
              <a:t>– Slide 16</a:t>
            </a:r>
            <a:endParaRPr lang="de-DE" sz="3200" dirty="0"/>
          </a:p>
        </p:txBody>
      </p:sp>
      <p:sp>
        <p:nvSpPr>
          <p:cNvPr id="7" name="Datumsplatzhalter 3"/>
          <p:cNvSpPr>
            <a:spLocks noGrp="1"/>
          </p:cNvSpPr>
          <p:nvPr>
            <p:ph type="dt" sz="half" idx="10"/>
          </p:nvPr>
        </p:nvSpPr>
        <p:spPr>
          <a:xfrm>
            <a:off x="457200" y="6495031"/>
            <a:ext cx="2133600" cy="365125"/>
          </a:xfrm>
        </p:spPr>
        <p:txBody>
          <a:bodyPr/>
          <a:lstStyle/>
          <a:p>
            <a:fld id="{116A746F-7980-CE44-9C01-5807E63564A7}" type="datetime1">
              <a:rPr lang="de-DE" smtClean="0"/>
              <a:t>23.02.2016</a:t>
            </a:fld>
            <a:endParaRPr lang="de-DE"/>
          </a:p>
        </p:txBody>
      </p:sp>
      <p:sp>
        <p:nvSpPr>
          <p:cNvPr id="8" name="Foliennummernplatzhalter 4"/>
          <p:cNvSpPr>
            <a:spLocks noGrp="1"/>
          </p:cNvSpPr>
          <p:nvPr>
            <p:ph type="sldNum" sz="quarter" idx="12"/>
          </p:nvPr>
        </p:nvSpPr>
        <p:spPr>
          <a:xfrm>
            <a:off x="6553200" y="6495031"/>
            <a:ext cx="2133600" cy="365125"/>
          </a:xfrm>
        </p:spPr>
        <p:txBody>
          <a:bodyPr/>
          <a:lstStyle/>
          <a:p>
            <a:fld id="{16F2BFE2-CFA0-664D-BA9A-BE6A4437F947}" type="slidenum">
              <a:rPr lang="de-DE" smtClean="0"/>
              <a:t>27</a:t>
            </a:fld>
            <a:endParaRPr lang="de-DE"/>
          </a:p>
        </p:txBody>
      </p:sp>
      <p:sp>
        <p:nvSpPr>
          <p:cNvPr id="9" name="Fußzeilenplatzhalter 6"/>
          <p:cNvSpPr>
            <a:spLocks noGrp="1"/>
          </p:cNvSpPr>
          <p:nvPr>
            <p:ph type="ftr" sz="quarter" idx="11"/>
          </p:nvPr>
        </p:nvSpPr>
        <p:spPr>
          <a:xfrm>
            <a:off x="3124200" y="6495031"/>
            <a:ext cx="2895600" cy="365125"/>
          </a:xfrm>
        </p:spPr>
        <p:txBody>
          <a:bodyPr/>
          <a:lstStyle/>
          <a:p>
            <a:r>
              <a:rPr lang="de-DE" smtClean="0"/>
              <a:t>Stadt Murrhardt · Rems-Murr-Kreis</a:t>
            </a:r>
            <a:endParaRPr lang="de-DE"/>
          </a:p>
        </p:txBody>
      </p:sp>
      <p:sp>
        <p:nvSpPr>
          <p:cNvPr id="12" name="Textfeld 11"/>
          <p:cNvSpPr txBox="1"/>
          <p:nvPr/>
        </p:nvSpPr>
        <p:spPr>
          <a:xfrm>
            <a:off x="596096" y="4319588"/>
            <a:ext cx="4959752" cy="1477328"/>
          </a:xfrm>
          <a:prstGeom prst="rect">
            <a:avLst/>
          </a:prstGeom>
          <a:noFill/>
        </p:spPr>
        <p:txBody>
          <a:bodyPr wrap="square" rtlCol="0">
            <a:spAutoFit/>
          </a:bodyPr>
          <a:lstStyle/>
          <a:p>
            <a:r>
              <a:rPr lang="de-DE" dirty="0">
                <a:solidFill>
                  <a:srgbClr val="5B9BD5">
                    <a:lumMod val="75000"/>
                  </a:srgbClr>
                </a:solidFill>
              </a:rPr>
              <a:t>Vor der Sanierung: Die Betonfassade ist an vielen Stellen sanierungsbedüftig. Die Betonoberfläche ist an vielen Stellen beschädigt. Konstruktionsbedingt sind größere Wärmebrücken vorhanden.</a:t>
            </a:r>
          </a:p>
          <a:p>
            <a:endParaRPr lang="de-DE" dirty="0">
              <a:solidFill>
                <a:srgbClr val="5B9BD5">
                  <a:lumMod val="75000"/>
                </a:srgbClr>
              </a:solidFill>
            </a:endParaRPr>
          </a:p>
        </p:txBody>
      </p:sp>
      <p:sp>
        <p:nvSpPr>
          <p:cNvPr id="13" name="Textfeld 12"/>
          <p:cNvSpPr txBox="1"/>
          <p:nvPr/>
        </p:nvSpPr>
        <p:spPr>
          <a:xfrm>
            <a:off x="6044877" y="4300538"/>
            <a:ext cx="5467058" cy="1200329"/>
          </a:xfrm>
          <a:prstGeom prst="rect">
            <a:avLst/>
          </a:prstGeom>
          <a:noFill/>
        </p:spPr>
        <p:txBody>
          <a:bodyPr wrap="square" rtlCol="0">
            <a:spAutoFit/>
          </a:bodyPr>
          <a:lstStyle/>
          <a:p>
            <a:r>
              <a:rPr lang="de-DE" dirty="0">
                <a:solidFill>
                  <a:srgbClr val="5B9BD5">
                    <a:lumMod val="75000"/>
                  </a:srgbClr>
                </a:solidFill>
              </a:rPr>
              <a:t>Nach der Sanierung: Gesamte Fassade wurde mit einem Vollwärmeschutz (EPS 240 mm WLG 035) gedämmt. Moderne Farben und Gestaltung macht die Halle wieder attraktiv. </a:t>
            </a:r>
          </a:p>
        </p:txBody>
      </p:sp>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095" y="1222374"/>
            <a:ext cx="3934775" cy="2944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4877" y="1222374"/>
            <a:ext cx="3943516" cy="2951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5769878"/>
      </p:ext>
    </p:extLst>
  </p:cSld>
  <p:clrMapOvr>
    <a:masterClrMapping/>
  </p:clrMapOvr>
  <p:transition spd="slow" advTm="6000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a:spLocks/>
          </p:cNvSpPr>
          <p:nvPr/>
        </p:nvSpPr>
        <p:spPr>
          <a:xfrm>
            <a:off x="457199" y="274638"/>
            <a:ext cx="11175357"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solidFill>
                  <a:srgbClr val="0070C0"/>
                </a:solidFill>
                <a:latin typeface="+mn-lt"/>
              </a:rPr>
              <a:t>Sanierungsbeispiele: Trauzenbachhalle </a:t>
            </a:r>
            <a:r>
              <a:rPr lang="en-GB" b="1" dirty="0" smtClean="0">
                <a:solidFill>
                  <a:srgbClr val="0070C0"/>
                </a:solidFill>
              </a:rPr>
              <a:t>– Slide 17</a:t>
            </a:r>
            <a:endParaRPr lang="de-DE" sz="3200" dirty="0"/>
          </a:p>
        </p:txBody>
      </p:sp>
      <p:sp>
        <p:nvSpPr>
          <p:cNvPr id="7" name="Datumsplatzhalter 3"/>
          <p:cNvSpPr>
            <a:spLocks noGrp="1"/>
          </p:cNvSpPr>
          <p:nvPr>
            <p:ph type="dt" sz="half" idx="10"/>
          </p:nvPr>
        </p:nvSpPr>
        <p:spPr>
          <a:xfrm>
            <a:off x="457200" y="6495031"/>
            <a:ext cx="2133600" cy="365125"/>
          </a:xfrm>
        </p:spPr>
        <p:txBody>
          <a:bodyPr/>
          <a:lstStyle/>
          <a:p>
            <a:fld id="{116A746F-7980-CE44-9C01-5807E63564A7}" type="datetime1">
              <a:rPr lang="de-DE" smtClean="0"/>
              <a:t>23.02.2016</a:t>
            </a:fld>
            <a:endParaRPr lang="de-DE"/>
          </a:p>
        </p:txBody>
      </p:sp>
      <p:sp>
        <p:nvSpPr>
          <p:cNvPr id="8" name="Foliennummernplatzhalter 4"/>
          <p:cNvSpPr>
            <a:spLocks noGrp="1"/>
          </p:cNvSpPr>
          <p:nvPr>
            <p:ph type="sldNum" sz="quarter" idx="12"/>
          </p:nvPr>
        </p:nvSpPr>
        <p:spPr>
          <a:xfrm>
            <a:off x="6553200" y="6495031"/>
            <a:ext cx="2133600" cy="365125"/>
          </a:xfrm>
        </p:spPr>
        <p:txBody>
          <a:bodyPr/>
          <a:lstStyle/>
          <a:p>
            <a:fld id="{16F2BFE2-CFA0-664D-BA9A-BE6A4437F947}" type="slidenum">
              <a:rPr lang="de-DE" smtClean="0"/>
              <a:t>28</a:t>
            </a:fld>
            <a:endParaRPr lang="de-DE"/>
          </a:p>
        </p:txBody>
      </p:sp>
      <p:sp>
        <p:nvSpPr>
          <p:cNvPr id="9" name="Fußzeilenplatzhalter 6"/>
          <p:cNvSpPr>
            <a:spLocks noGrp="1"/>
          </p:cNvSpPr>
          <p:nvPr>
            <p:ph type="ftr" sz="quarter" idx="11"/>
          </p:nvPr>
        </p:nvSpPr>
        <p:spPr>
          <a:xfrm>
            <a:off x="3124200" y="6495031"/>
            <a:ext cx="2895600" cy="365125"/>
          </a:xfrm>
        </p:spPr>
        <p:txBody>
          <a:bodyPr/>
          <a:lstStyle/>
          <a:p>
            <a:r>
              <a:rPr lang="de-DE" smtClean="0"/>
              <a:t>Stadt Murrhardt · Rems-Murr-Kreis</a:t>
            </a:r>
            <a:endParaRPr lang="de-DE"/>
          </a:p>
        </p:txBody>
      </p:sp>
      <p:sp>
        <p:nvSpPr>
          <p:cNvPr id="12" name="Textfeld 11"/>
          <p:cNvSpPr txBox="1"/>
          <p:nvPr/>
        </p:nvSpPr>
        <p:spPr>
          <a:xfrm>
            <a:off x="528201" y="4113151"/>
            <a:ext cx="4959752" cy="1477328"/>
          </a:xfrm>
          <a:prstGeom prst="rect">
            <a:avLst/>
          </a:prstGeom>
          <a:noFill/>
        </p:spPr>
        <p:txBody>
          <a:bodyPr wrap="square" rtlCol="0">
            <a:spAutoFit/>
          </a:bodyPr>
          <a:lstStyle/>
          <a:p>
            <a:r>
              <a:rPr lang="de-DE" dirty="0">
                <a:solidFill>
                  <a:srgbClr val="5B9BD5">
                    <a:lumMod val="75000"/>
                  </a:srgbClr>
                </a:solidFill>
              </a:rPr>
              <a:t>Undichtes und energetisch schlecht zu sanierendes Sheddach mit Kunststoff-Stegplatten. Über das alte Dach wurde ein neues Dach (Holzständerkonstruktion ) gebaut.</a:t>
            </a:r>
          </a:p>
          <a:p>
            <a:endParaRPr lang="de-DE" dirty="0">
              <a:solidFill>
                <a:srgbClr val="5B9BD5">
                  <a:lumMod val="75000"/>
                </a:srgbClr>
              </a:solidFill>
            </a:endParaRPr>
          </a:p>
        </p:txBody>
      </p:sp>
      <p:sp>
        <p:nvSpPr>
          <p:cNvPr id="13" name="Textfeld 12"/>
          <p:cNvSpPr txBox="1"/>
          <p:nvPr/>
        </p:nvSpPr>
        <p:spPr>
          <a:xfrm>
            <a:off x="6044876" y="4113151"/>
            <a:ext cx="5587680" cy="1754326"/>
          </a:xfrm>
          <a:prstGeom prst="rect">
            <a:avLst/>
          </a:prstGeom>
          <a:noFill/>
        </p:spPr>
        <p:txBody>
          <a:bodyPr wrap="square" rtlCol="0">
            <a:spAutoFit/>
          </a:bodyPr>
          <a:lstStyle/>
          <a:p>
            <a:r>
              <a:rPr lang="de-DE" dirty="0">
                <a:solidFill>
                  <a:srgbClr val="5B9BD5">
                    <a:lumMod val="75000"/>
                  </a:srgbClr>
                </a:solidFill>
              </a:rPr>
              <a:t>Neues Dach mit einer Folienabdichtung auf 300 mm Gefälle-Wärmedämmung (EPS WLG 035). Das eingebaute Oberlicht bringt zusätzlich Licht in die Halle und sorgt im Notfall für die notwendige Entrauchung. Das Oberlicht kann auch im Sommer zur Belüftung der halle manuell geöffnet werden.</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097" y="1222374"/>
            <a:ext cx="3837008" cy="288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198" y="1178827"/>
            <a:ext cx="3897777" cy="2927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457888"/>
      </p:ext>
    </p:extLst>
  </p:cSld>
  <p:clrMapOvr>
    <a:masterClrMapping/>
  </p:clrMapOvr>
  <p:transition spd="slow" advTm="6000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a:spLocks/>
          </p:cNvSpPr>
          <p:nvPr/>
        </p:nvSpPr>
        <p:spPr>
          <a:xfrm>
            <a:off x="457199" y="274638"/>
            <a:ext cx="11175357"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solidFill>
                  <a:srgbClr val="0070C0"/>
                </a:solidFill>
                <a:latin typeface="+mn-lt"/>
              </a:rPr>
              <a:t>Sanierungsbeispiele: Trauzenbachhalle </a:t>
            </a:r>
            <a:r>
              <a:rPr lang="en-GB" b="1" dirty="0" smtClean="0">
                <a:solidFill>
                  <a:srgbClr val="0070C0"/>
                </a:solidFill>
              </a:rPr>
              <a:t>– Slide 18</a:t>
            </a:r>
            <a:endParaRPr lang="de-DE" sz="3200" dirty="0"/>
          </a:p>
        </p:txBody>
      </p:sp>
      <p:sp>
        <p:nvSpPr>
          <p:cNvPr id="7" name="Datumsplatzhalter 3"/>
          <p:cNvSpPr>
            <a:spLocks noGrp="1"/>
          </p:cNvSpPr>
          <p:nvPr>
            <p:ph type="dt" sz="half" idx="10"/>
          </p:nvPr>
        </p:nvSpPr>
        <p:spPr>
          <a:xfrm>
            <a:off x="457200" y="6495031"/>
            <a:ext cx="2133600" cy="365125"/>
          </a:xfrm>
        </p:spPr>
        <p:txBody>
          <a:bodyPr/>
          <a:lstStyle/>
          <a:p>
            <a:fld id="{116A746F-7980-CE44-9C01-5807E63564A7}" type="datetime1">
              <a:rPr lang="de-DE" smtClean="0"/>
              <a:t>23.02.2016</a:t>
            </a:fld>
            <a:endParaRPr lang="de-DE"/>
          </a:p>
        </p:txBody>
      </p:sp>
      <p:sp>
        <p:nvSpPr>
          <p:cNvPr id="8" name="Foliennummernplatzhalter 4"/>
          <p:cNvSpPr>
            <a:spLocks noGrp="1"/>
          </p:cNvSpPr>
          <p:nvPr>
            <p:ph type="sldNum" sz="quarter" idx="12"/>
          </p:nvPr>
        </p:nvSpPr>
        <p:spPr>
          <a:xfrm>
            <a:off x="6553200" y="6495031"/>
            <a:ext cx="2133600" cy="365125"/>
          </a:xfrm>
        </p:spPr>
        <p:txBody>
          <a:bodyPr/>
          <a:lstStyle/>
          <a:p>
            <a:fld id="{16F2BFE2-CFA0-664D-BA9A-BE6A4437F947}" type="slidenum">
              <a:rPr lang="de-DE" smtClean="0"/>
              <a:t>29</a:t>
            </a:fld>
            <a:endParaRPr lang="de-DE"/>
          </a:p>
        </p:txBody>
      </p:sp>
      <p:sp>
        <p:nvSpPr>
          <p:cNvPr id="9" name="Fußzeilenplatzhalter 6"/>
          <p:cNvSpPr>
            <a:spLocks noGrp="1"/>
          </p:cNvSpPr>
          <p:nvPr>
            <p:ph type="ftr" sz="quarter" idx="11"/>
          </p:nvPr>
        </p:nvSpPr>
        <p:spPr>
          <a:xfrm>
            <a:off x="3124200" y="6495031"/>
            <a:ext cx="2895600" cy="365125"/>
          </a:xfrm>
        </p:spPr>
        <p:txBody>
          <a:bodyPr/>
          <a:lstStyle/>
          <a:p>
            <a:r>
              <a:rPr lang="de-DE" smtClean="0"/>
              <a:t>Stadt Murrhardt · Rems-Murr-Kreis</a:t>
            </a:r>
            <a:endParaRPr lang="de-DE"/>
          </a:p>
        </p:txBody>
      </p:sp>
      <p:sp>
        <p:nvSpPr>
          <p:cNvPr id="12" name="Textfeld 11"/>
          <p:cNvSpPr txBox="1"/>
          <p:nvPr/>
        </p:nvSpPr>
        <p:spPr>
          <a:xfrm>
            <a:off x="528201" y="4251650"/>
            <a:ext cx="4959752" cy="1477328"/>
          </a:xfrm>
          <a:prstGeom prst="rect">
            <a:avLst/>
          </a:prstGeom>
          <a:noFill/>
        </p:spPr>
        <p:txBody>
          <a:bodyPr wrap="square" rtlCol="0">
            <a:spAutoFit/>
          </a:bodyPr>
          <a:lstStyle/>
          <a:p>
            <a:r>
              <a:rPr lang="de-DE" dirty="0">
                <a:solidFill>
                  <a:srgbClr val="5B9BD5">
                    <a:lumMod val="75000"/>
                  </a:srgbClr>
                </a:solidFill>
              </a:rPr>
              <a:t>In der Halle war der Sportboden abgenutzt, eine Prallwand war nicht vorhanden. Die Beleuchtung erfolgt über Halogenstrahler und natürliches Licht über die </a:t>
            </a:r>
            <a:r>
              <a:rPr lang="de-DE" dirty="0" err="1">
                <a:solidFill>
                  <a:srgbClr val="5B9BD5">
                    <a:lumMod val="75000"/>
                  </a:srgbClr>
                </a:solidFill>
              </a:rPr>
              <a:t>Shed</a:t>
            </a:r>
            <a:r>
              <a:rPr lang="de-DE" dirty="0">
                <a:solidFill>
                  <a:srgbClr val="5B9BD5">
                    <a:lumMod val="75000"/>
                  </a:srgbClr>
                </a:solidFill>
              </a:rPr>
              <a:t>-Verglasung.</a:t>
            </a:r>
          </a:p>
          <a:p>
            <a:endParaRPr lang="de-DE" dirty="0">
              <a:solidFill>
                <a:srgbClr val="5B9BD5">
                  <a:lumMod val="75000"/>
                </a:srgbClr>
              </a:solidFill>
            </a:endParaRPr>
          </a:p>
        </p:txBody>
      </p:sp>
      <p:sp>
        <p:nvSpPr>
          <p:cNvPr id="13" name="Textfeld 12"/>
          <p:cNvSpPr txBox="1"/>
          <p:nvPr/>
        </p:nvSpPr>
        <p:spPr>
          <a:xfrm>
            <a:off x="6044876" y="4251649"/>
            <a:ext cx="5587680" cy="1477328"/>
          </a:xfrm>
          <a:prstGeom prst="rect">
            <a:avLst/>
          </a:prstGeom>
          <a:noFill/>
        </p:spPr>
        <p:txBody>
          <a:bodyPr wrap="square" rtlCol="0">
            <a:spAutoFit/>
          </a:bodyPr>
          <a:lstStyle/>
          <a:p>
            <a:r>
              <a:rPr lang="de-DE" dirty="0">
                <a:solidFill>
                  <a:srgbClr val="5B9BD5">
                    <a:lumMod val="75000"/>
                  </a:srgbClr>
                </a:solidFill>
              </a:rPr>
              <a:t>Im Zuge der Sanierung wurden auf beiden Längsseiten der Halle Lichtbänder mit dazugehöriger Verschattungsanlage eingebaut. Der Sportboden wurde erneuert, eine Prallwand (blaue Seitenverkleidung) eingebaut und die Beleuchtung erneuert (Röhre T5).</a:t>
            </a:r>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887" y="1178826"/>
            <a:ext cx="4103648" cy="3072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198" y="1178827"/>
            <a:ext cx="4092376" cy="3072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0604925"/>
      </p:ext>
    </p:extLst>
  </p:cSld>
  <p:clrMapOvr>
    <a:masterClrMapping/>
  </p:clrMapOvr>
  <p:transition spd="slow" advTm="6000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b="1" dirty="0" err="1">
                <a:solidFill>
                  <a:srgbClr val="0070C0"/>
                </a:solidFill>
                <a:latin typeface="+mn-lt"/>
              </a:rPr>
              <a:t>Energetische</a:t>
            </a:r>
            <a:r>
              <a:rPr lang="en-GB" sz="4000" b="1" dirty="0">
                <a:solidFill>
                  <a:srgbClr val="0070C0"/>
                </a:solidFill>
                <a:latin typeface="+mn-lt"/>
              </a:rPr>
              <a:t> </a:t>
            </a:r>
            <a:r>
              <a:rPr lang="en-GB" sz="4000" b="1" dirty="0" err="1">
                <a:solidFill>
                  <a:srgbClr val="0070C0"/>
                </a:solidFill>
                <a:latin typeface="+mn-lt"/>
              </a:rPr>
              <a:t>Gebäudesanierung</a:t>
            </a:r>
            <a:r>
              <a:rPr lang="en-GB" sz="4000" dirty="0">
                <a:solidFill>
                  <a:srgbClr val="0070C0"/>
                </a:solidFill>
                <a:latin typeface="+mn-lt"/>
              </a:rPr>
              <a:t>- </a:t>
            </a:r>
            <a:r>
              <a:rPr lang="en-GB" sz="4000" dirty="0" smtClean="0">
                <a:solidFill>
                  <a:srgbClr val="0070C0"/>
                </a:solidFill>
                <a:latin typeface="+mn-lt"/>
              </a:rPr>
              <a:t>Sl</a:t>
            </a:r>
            <a:r>
              <a:rPr lang="en-GB" sz="4000" dirty="0" smtClean="0">
                <a:solidFill>
                  <a:schemeClr val="accent1">
                    <a:lumMod val="75000"/>
                  </a:schemeClr>
                </a:solidFill>
                <a:latin typeface="+mn-lt"/>
              </a:rPr>
              <a:t>id</a:t>
            </a:r>
            <a:r>
              <a:rPr lang="en-GB" sz="4000" dirty="0" smtClean="0">
                <a:solidFill>
                  <a:srgbClr val="0070C0"/>
                </a:solidFill>
                <a:latin typeface="+mn-lt"/>
              </a:rPr>
              <a:t>e 1</a:t>
            </a:r>
            <a:endParaRPr lang="en-GB" sz="4000" dirty="0">
              <a:solidFill>
                <a:srgbClr val="0070C0"/>
              </a:solidFill>
              <a:latin typeface="+mn-lt"/>
            </a:endParaRPr>
          </a:p>
        </p:txBody>
      </p:sp>
      <p:sp>
        <p:nvSpPr>
          <p:cNvPr id="4" name="Content Placeholder 3"/>
          <p:cNvSpPr>
            <a:spLocks noGrp="1"/>
          </p:cNvSpPr>
          <p:nvPr>
            <p:ph idx="1"/>
          </p:nvPr>
        </p:nvSpPr>
        <p:spPr>
          <a:xfrm>
            <a:off x="838200" y="1560946"/>
            <a:ext cx="10515600" cy="4221018"/>
          </a:xfrm>
        </p:spPr>
        <p:txBody>
          <a:bodyPr>
            <a:normAutofit fontScale="62500" lnSpcReduction="20000"/>
          </a:bodyPr>
          <a:lstStyle/>
          <a:p>
            <a:r>
              <a:rPr lang="de-DE" sz="3800" b="1" dirty="0" smtClean="0">
                <a:solidFill>
                  <a:schemeClr val="accent1">
                    <a:lumMod val="75000"/>
                  </a:schemeClr>
                </a:solidFill>
              </a:rPr>
              <a:t>Förderprogramme</a:t>
            </a:r>
            <a:endParaRPr lang="de-DE" sz="3800" b="1" dirty="0">
              <a:solidFill>
                <a:schemeClr val="accent1">
                  <a:lumMod val="75000"/>
                </a:schemeClr>
              </a:solidFill>
            </a:endParaRPr>
          </a:p>
          <a:p>
            <a:pPr marL="514350" indent="-514350">
              <a:buFont typeface="+mj-lt"/>
              <a:buAutoNum type="alphaLcPeriod"/>
            </a:pPr>
            <a:r>
              <a:rPr lang="de-DE" dirty="0" smtClean="0">
                <a:solidFill>
                  <a:schemeClr val="accent1">
                    <a:lumMod val="75000"/>
                  </a:schemeClr>
                </a:solidFill>
              </a:rPr>
              <a:t>CO2-Gebäudesanierungsprogramm des Bundes</a:t>
            </a:r>
          </a:p>
          <a:p>
            <a:pPr marL="514350" indent="-514350">
              <a:buFont typeface="+mj-lt"/>
              <a:buAutoNum type="alphaLcPeriod"/>
            </a:pPr>
            <a:r>
              <a:rPr lang="de-DE" dirty="0" smtClean="0">
                <a:solidFill>
                  <a:schemeClr val="accent1">
                    <a:lumMod val="75000"/>
                  </a:schemeClr>
                </a:solidFill>
              </a:rPr>
              <a:t>Investitionsförderung </a:t>
            </a:r>
            <a:r>
              <a:rPr lang="de-DE" dirty="0">
                <a:solidFill>
                  <a:schemeClr val="accent1">
                    <a:lumMod val="75000"/>
                  </a:schemeClr>
                </a:solidFill>
              </a:rPr>
              <a:t>für </a:t>
            </a:r>
            <a:r>
              <a:rPr lang="de-DE" dirty="0" smtClean="0">
                <a:solidFill>
                  <a:schemeClr val="accent1">
                    <a:lumMod val="75000"/>
                  </a:schemeClr>
                </a:solidFill>
              </a:rPr>
              <a:t>Kommunen </a:t>
            </a:r>
            <a:endParaRPr lang="de-DE" dirty="0">
              <a:solidFill>
                <a:schemeClr val="accent1">
                  <a:lumMod val="75000"/>
                </a:schemeClr>
              </a:solidFill>
            </a:endParaRPr>
          </a:p>
          <a:p>
            <a:endParaRPr lang="de-DE" sz="1600" dirty="0">
              <a:solidFill>
                <a:schemeClr val="accent1">
                  <a:lumMod val="75000"/>
                </a:schemeClr>
              </a:solidFill>
            </a:endParaRPr>
          </a:p>
          <a:p>
            <a:r>
              <a:rPr lang="de-DE" sz="3800" b="1" dirty="0">
                <a:solidFill>
                  <a:schemeClr val="accent1">
                    <a:lumMod val="75000"/>
                  </a:schemeClr>
                </a:solidFill>
              </a:rPr>
              <a:t>Gesetze/ Verordnungen</a:t>
            </a:r>
          </a:p>
          <a:p>
            <a:pPr marL="514350" indent="-514350">
              <a:buFont typeface="+mj-lt"/>
              <a:buAutoNum type="alphaLcPeriod"/>
            </a:pPr>
            <a:r>
              <a:rPr lang="de-DE" dirty="0">
                <a:solidFill>
                  <a:schemeClr val="accent1">
                    <a:lumMod val="75000"/>
                  </a:schemeClr>
                </a:solidFill>
              </a:rPr>
              <a:t>Energieeinsparungsgesetz (EnEG)</a:t>
            </a:r>
          </a:p>
          <a:p>
            <a:pPr marL="514350" indent="-514350">
              <a:buFont typeface="+mj-lt"/>
              <a:buAutoNum type="alphaLcPeriod"/>
            </a:pPr>
            <a:r>
              <a:rPr lang="de-DE" dirty="0">
                <a:solidFill>
                  <a:schemeClr val="accent1">
                    <a:lumMod val="75000"/>
                  </a:schemeClr>
                </a:solidFill>
              </a:rPr>
              <a:t>Energie-Einspar-Verordnung (ENEV)</a:t>
            </a:r>
          </a:p>
          <a:p>
            <a:pPr marL="514350" indent="-514350">
              <a:buFont typeface="+mj-lt"/>
              <a:buAutoNum type="alphaLcPeriod"/>
            </a:pPr>
            <a:r>
              <a:rPr lang="de-DE" dirty="0">
                <a:solidFill>
                  <a:schemeClr val="accent1">
                    <a:lumMod val="75000"/>
                  </a:schemeClr>
                </a:solidFill>
              </a:rPr>
              <a:t>Erneuerbare-Wärme-Gesetz (EWärmeG)</a:t>
            </a:r>
          </a:p>
          <a:p>
            <a:endParaRPr lang="de-DE" sz="1600" dirty="0">
              <a:solidFill>
                <a:schemeClr val="accent1">
                  <a:lumMod val="75000"/>
                </a:schemeClr>
              </a:solidFill>
            </a:endParaRPr>
          </a:p>
          <a:p>
            <a:r>
              <a:rPr lang="de-DE" sz="3800" b="1" dirty="0">
                <a:solidFill>
                  <a:schemeClr val="accent1">
                    <a:lumMod val="75000"/>
                  </a:schemeClr>
                </a:solidFill>
              </a:rPr>
              <a:t>Sanierungsbeispiele</a:t>
            </a:r>
          </a:p>
          <a:p>
            <a:pPr marL="514350" indent="-514350">
              <a:buFont typeface="+mj-lt"/>
              <a:buAutoNum type="alphaLcPeriod"/>
            </a:pPr>
            <a:r>
              <a:rPr lang="de-DE" dirty="0">
                <a:solidFill>
                  <a:schemeClr val="accent1">
                    <a:lumMod val="75000"/>
                  </a:schemeClr>
                </a:solidFill>
              </a:rPr>
              <a:t>Amtshaus Klosterhof</a:t>
            </a:r>
          </a:p>
          <a:p>
            <a:pPr marL="514350" indent="-514350">
              <a:buFont typeface="+mj-lt"/>
              <a:buAutoNum type="alphaLcPeriod"/>
            </a:pPr>
            <a:r>
              <a:rPr lang="de-DE" dirty="0">
                <a:solidFill>
                  <a:schemeClr val="accent1">
                    <a:lumMod val="75000"/>
                  </a:schemeClr>
                </a:solidFill>
              </a:rPr>
              <a:t>Trauzenbachhalle </a:t>
            </a:r>
          </a:p>
          <a:p>
            <a:pPr marL="514350" indent="-514350">
              <a:buFont typeface="+mj-lt"/>
              <a:buAutoNum type="alphaLcPeriod"/>
            </a:pPr>
            <a:r>
              <a:rPr lang="de-DE" dirty="0">
                <a:solidFill>
                  <a:schemeClr val="accent1">
                    <a:lumMod val="75000"/>
                  </a:schemeClr>
                </a:solidFill>
              </a:rPr>
              <a:t>Kindergarten Kirchenkirnberg</a:t>
            </a:r>
          </a:p>
          <a:p>
            <a:pPr marL="0" indent="0">
              <a:buNone/>
            </a:pPr>
            <a:endParaRPr lang="en-GB" dirty="0">
              <a:solidFill>
                <a:schemeClr val="accent1">
                  <a:lumMod val="75000"/>
                </a:schemeClr>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02091" y="1654355"/>
            <a:ext cx="1021269" cy="802765"/>
          </a:xfrm>
          <a:prstGeom prst="rect">
            <a:avLst/>
          </a:prstGeom>
          <a:noFill/>
          <a:ln>
            <a:noFill/>
          </a:ln>
          <a:effec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8214" y="2838594"/>
            <a:ext cx="1089026" cy="1123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5495" y="4299383"/>
            <a:ext cx="1217865" cy="1191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13164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a:spLocks/>
          </p:cNvSpPr>
          <p:nvPr/>
        </p:nvSpPr>
        <p:spPr>
          <a:xfrm>
            <a:off x="457199" y="274638"/>
            <a:ext cx="11175357"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solidFill>
                  <a:srgbClr val="0070C0"/>
                </a:solidFill>
                <a:latin typeface="+mn-lt"/>
              </a:rPr>
              <a:t>Sanierungsbeispiele: Trauzenbachhalle </a:t>
            </a:r>
            <a:r>
              <a:rPr lang="en-GB" b="1" dirty="0" smtClean="0">
                <a:solidFill>
                  <a:srgbClr val="0070C0"/>
                </a:solidFill>
              </a:rPr>
              <a:t>– Slide 19</a:t>
            </a:r>
            <a:endParaRPr lang="de-DE" sz="3200" dirty="0"/>
          </a:p>
        </p:txBody>
      </p:sp>
      <p:sp>
        <p:nvSpPr>
          <p:cNvPr id="7" name="Datumsplatzhalter 3"/>
          <p:cNvSpPr>
            <a:spLocks noGrp="1"/>
          </p:cNvSpPr>
          <p:nvPr>
            <p:ph type="dt" sz="half" idx="10"/>
          </p:nvPr>
        </p:nvSpPr>
        <p:spPr>
          <a:xfrm>
            <a:off x="457200" y="6495031"/>
            <a:ext cx="2133600" cy="365125"/>
          </a:xfrm>
        </p:spPr>
        <p:txBody>
          <a:bodyPr/>
          <a:lstStyle/>
          <a:p>
            <a:fld id="{116A746F-7980-CE44-9C01-5807E63564A7}" type="datetime1">
              <a:rPr lang="de-DE" smtClean="0"/>
              <a:t>23.02.2016</a:t>
            </a:fld>
            <a:endParaRPr lang="de-DE"/>
          </a:p>
        </p:txBody>
      </p:sp>
      <p:sp>
        <p:nvSpPr>
          <p:cNvPr id="8" name="Foliennummernplatzhalter 4"/>
          <p:cNvSpPr>
            <a:spLocks noGrp="1"/>
          </p:cNvSpPr>
          <p:nvPr>
            <p:ph type="sldNum" sz="quarter" idx="12"/>
          </p:nvPr>
        </p:nvSpPr>
        <p:spPr>
          <a:xfrm>
            <a:off x="6553200" y="6495031"/>
            <a:ext cx="2133600" cy="365125"/>
          </a:xfrm>
        </p:spPr>
        <p:txBody>
          <a:bodyPr/>
          <a:lstStyle/>
          <a:p>
            <a:fld id="{16F2BFE2-CFA0-664D-BA9A-BE6A4437F947}" type="slidenum">
              <a:rPr lang="de-DE" smtClean="0"/>
              <a:t>30</a:t>
            </a:fld>
            <a:endParaRPr lang="de-DE"/>
          </a:p>
        </p:txBody>
      </p:sp>
      <p:sp>
        <p:nvSpPr>
          <p:cNvPr id="9" name="Fußzeilenplatzhalter 6"/>
          <p:cNvSpPr>
            <a:spLocks noGrp="1"/>
          </p:cNvSpPr>
          <p:nvPr>
            <p:ph type="ftr" sz="quarter" idx="11"/>
          </p:nvPr>
        </p:nvSpPr>
        <p:spPr>
          <a:xfrm>
            <a:off x="3124200" y="6495031"/>
            <a:ext cx="2895600" cy="365125"/>
          </a:xfrm>
        </p:spPr>
        <p:txBody>
          <a:bodyPr/>
          <a:lstStyle/>
          <a:p>
            <a:r>
              <a:rPr lang="de-DE" smtClean="0"/>
              <a:t>Stadt Murrhardt · Rems-Murr-Kreis</a:t>
            </a:r>
            <a:endParaRPr lang="de-DE"/>
          </a:p>
        </p:txBody>
      </p:sp>
      <p:sp>
        <p:nvSpPr>
          <p:cNvPr id="12" name="Textfeld 11"/>
          <p:cNvSpPr txBox="1"/>
          <p:nvPr/>
        </p:nvSpPr>
        <p:spPr>
          <a:xfrm>
            <a:off x="528200" y="4483541"/>
            <a:ext cx="4819303" cy="923330"/>
          </a:xfrm>
          <a:prstGeom prst="rect">
            <a:avLst/>
          </a:prstGeom>
          <a:noFill/>
        </p:spPr>
        <p:txBody>
          <a:bodyPr wrap="square" rtlCol="0">
            <a:spAutoFit/>
          </a:bodyPr>
          <a:lstStyle/>
          <a:p>
            <a:r>
              <a:rPr lang="de-DE" dirty="0">
                <a:solidFill>
                  <a:srgbClr val="5B9BD5">
                    <a:lumMod val="75000"/>
                  </a:srgbClr>
                </a:solidFill>
              </a:rPr>
              <a:t>Nordansicht: Die Halle war von der Zufahrtsseite stark begrünt, bewachsen mit Kletterpflanzen.</a:t>
            </a:r>
          </a:p>
          <a:p>
            <a:endParaRPr lang="de-DE" dirty="0">
              <a:solidFill>
                <a:srgbClr val="5B9BD5">
                  <a:lumMod val="75000"/>
                </a:srgbClr>
              </a:solidFill>
            </a:endParaRPr>
          </a:p>
        </p:txBody>
      </p:sp>
      <p:sp>
        <p:nvSpPr>
          <p:cNvPr id="13" name="Textfeld 12"/>
          <p:cNvSpPr txBox="1"/>
          <p:nvPr/>
        </p:nvSpPr>
        <p:spPr>
          <a:xfrm>
            <a:off x="6044877" y="3974253"/>
            <a:ext cx="5587680" cy="1754326"/>
          </a:xfrm>
          <a:prstGeom prst="rect">
            <a:avLst/>
          </a:prstGeom>
          <a:noFill/>
        </p:spPr>
        <p:txBody>
          <a:bodyPr wrap="square" rtlCol="0">
            <a:spAutoFit/>
          </a:bodyPr>
          <a:lstStyle/>
          <a:p>
            <a:r>
              <a:rPr lang="de-DE" dirty="0">
                <a:solidFill>
                  <a:srgbClr val="5B9BD5">
                    <a:lumMod val="75000"/>
                  </a:srgbClr>
                </a:solidFill>
              </a:rPr>
              <a:t>Nach der Energetischen Sanierung wieder als Sporthalle gut wahrnehmbar. Im Boden vor der Halle ist der neue Hackschnitzelbunker eingebaut. die Hackschnitzelheizung wurde im Keller der Halle installiert. Ein klein BHKW (Gas) versorgt die Halle mit Wärme, die seit der Sanierung beinahe nicht mehr benötigt wird!</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200" y="1178827"/>
            <a:ext cx="4167077" cy="3119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4877" y="1178826"/>
            <a:ext cx="3706812" cy="2779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5007769"/>
      </p:ext>
    </p:extLst>
  </p:cSld>
  <p:clrMapOvr>
    <a:masterClrMapping/>
  </p:clrMapOvr>
  <p:transition spd="slow" advTm="6000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b="1" dirty="0">
                <a:solidFill>
                  <a:srgbClr val="0070C0"/>
                </a:solidFill>
                <a:latin typeface="+mn-lt"/>
              </a:rPr>
              <a:t>Sanierungsbeispiele: Kindergarten </a:t>
            </a:r>
            <a:r>
              <a:rPr lang="en-GB" sz="4000" b="1" dirty="0" smtClean="0">
                <a:solidFill>
                  <a:srgbClr val="0070C0"/>
                </a:solidFill>
              </a:rPr>
              <a:t>- Slide 20</a:t>
            </a:r>
            <a:endParaRPr lang="en-GB" sz="4000" b="1" dirty="0">
              <a:solidFill>
                <a:srgbClr val="0070C0"/>
              </a:solidFill>
            </a:endParaRPr>
          </a:p>
        </p:txBody>
      </p:sp>
      <p:sp>
        <p:nvSpPr>
          <p:cNvPr id="4" name="Content Placeholder 3"/>
          <p:cNvSpPr>
            <a:spLocks noGrp="1"/>
          </p:cNvSpPr>
          <p:nvPr>
            <p:ph idx="1"/>
          </p:nvPr>
        </p:nvSpPr>
        <p:spPr>
          <a:xfrm>
            <a:off x="856672" y="1690688"/>
            <a:ext cx="5231611" cy="3824548"/>
          </a:xfrm>
        </p:spPr>
        <p:txBody>
          <a:bodyPr>
            <a:normAutofit fontScale="55000" lnSpcReduction="20000"/>
          </a:bodyPr>
          <a:lstStyle/>
          <a:p>
            <a:pPr marL="0" lvl="0" indent="0">
              <a:buNone/>
            </a:pPr>
            <a:r>
              <a:rPr lang="de-DE" sz="3300" b="1" dirty="0">
                <a:solidFill>
                  <a:srgbClr val="5B9BD5">
                    <a:lumMod val="75000"/>
                  </a:srgbClr>
                </a:solidFill>
              </a:rPr>
              <a:t>Baujahr:			</a:t>
            </a:r>
            <a:r>
              <a:rPr lang="de-DE" sz="3300" b="1" dirty="0" smtClean="0">
                <a:solidFill>
                  <a:srgbClr val="5B9BD5">
                    <a:lumMod val="75000"/>
                  </a:srgbClr>
                </a:solidFill>
              </a:rPr>
              <a:t>1900</a:t>
            </a:r>
            <a:endParaRPr lang="de-DE" sz="3300" b="1" dirty="0">
              <a:solidFill>
                <a:srgbClr val="5B9BD5">
                  <a:lumMod val="75000"/>
                </a:srgbClr>
              </a:solidFill>
            </a:endParaRPr>
          </a:p>
          <a:p>
            <a:pPr marL="0" lvl="0" indent="0">
              <a:buNone/>
            </a:pPr>
            <a:r>
              <a:rPr lang="de-DE" sz="3300" b="1" dirty="0">
                <a:solidFill>
                  <a:srgbClr val="5B9BD5">
                    <a:lumMod val="75000"/>
                  </a:srgbClr>
                </a:solidFill>
              </a:rPr>
              <a:t>Sanierungsjahr:		2010	</a:t>
            </a:r>
          </a:p>
          <a:p>
            <a:pPr marL="0" lvl="0" indent="0">
              <a:buNone/>
            </a:pPr>
            <a:r>
              <a:rPr lang="de-DE" sz="3300" b="1" dirty="0" smtClean="0">
                <a:solidFill>
                  <a:srgbClr val="5B9BD5">
                    <a:lumMod val="75000"/>
                  </a:srgbClr>
                </a:solidFill>
              </a:rPr>
              <a:t>Sanierungsprogramm:	Konjunkturpaket  2009</a:t>
            </a:r>
            <a:endParaRPr lang="de-DE" sz="3300" b="1" dirty="0">
              <a:solidFill>
                <a:srgbClr val="5B9BD5">
                  <a:lumMod val="75000"/>
                </a:srgbClr>
              </a:solidFill>
            </a:endParaRPr>
          </a:p>
          <a:p>
            <a:pPr marL="0" lvl="0" indent="0">
              <a:buNone/>
            </a:pPr>
            <a:r>
              <a:rPr lang="de-DE" sz="3300" b="1" dirty="0">
                <a:solidFill>
                  <a:srgbClr val="5B9BD5">
                    <a:lumMod val="75000"/>
                  </a:srgbClr>
                </a:solidFill>
              </a:rPr>
              <a:t>Gesamtkosten:		108.000 €</a:t>
            </a:r>
          </a:p>
          <a:p>
            <a:pPr marL="0" lvl="0" indent="0">
              <a:buNone/>
            </a:pPr>
            <a:r>
              <a:rPr lang="de-DE" sz="3300" b="1" dirty="0">
                <a:solidFill>
                  <a:srgbClr val="5B9BD5">
                    <a:lumMod val="75000"/>
                  </a:srgbClr>
                </a:solidFill>
              </a:rPr>
              <a:t>Förderung:	</a:t>
            </a:r>
            <a:r>
              <a:rPr lang="de-DE" sz="3300" b="1" dirty="0" smtClean="0">
                <a:solidFill>
                  <a:srgbClr val="5B9BD5">
                    <a:lumMod val="75000"/>
                  </a:srgbClr>
                </a:solidFill>
              </a:rPr>
              <a:t>	   </a:t>
            </a:r>
            <a:r>
              <a:rPr lang="de-DE" sz="3300" b="1" dirty="0">
                <a:solidFill>
                  <a:srgbClr val="5B9BD5">
                    <a:lumMod val="75000"/>
                  </a:srgbClr>
                </a:solidFill>
              </a:rPr>
              <a:t>62.500 €</a:t>
            </a:r>
          </a:p>
          <a:p>
            <a:pPr marL="0" lvl="0" indent="0">
              <a:buNone/>
            </a:pPr>
            <a:r>
              <a:rPr lang="de-DE" sz="3300" b="1" dirty="0">
                <a:solidFill>
                  <a:srgbClr val="5B9BD5">
                    <a:lumMod val="75000"/>
                  </a:srgbClr>
                </a:solidFill>
              </a:rPr>
              <a:t>Eigenanteil:	</a:t>
            </a:r>
            <a:r>
              <a:rPr lang="de-DE" sz="3300" b="1" dirty="0" smtClean="0">
                <a:solidFill>
                  <a:srgbClr val="5B9BD5">
                    <a:lumMod val="75000"/>
                  </a:srgbClr>
                </a:solidFill>
              </a:rPr>
              <a:t>	   45.500 </a:t>
            </a:r>
            <a:r>
              <a:rPr lang="de-DE" sz="3300" b="1" dirty="0">
                <a:solidFill>
                  <a:srgbClr val="5B9BD5">
                    <a:lumMod val="75000"/>
                  </a:srgbClr>
                </a:solidFill>
              </a:rPr>
              <a:t>€</a:t>
            </a:r>
          </a:p>
          <a:p>
            <a:pPr marL="0" lvl="0" indent="0">
              <a:buNone/>
            </a:pPr>
            <a:endParaRPr lang="de-DE" sz="3300" b="1" dirty="0">
              <a:solidFill>
                <a:srgbClr val="5B9BD5">
                  <a:lumMod val="75000"/>
                </a:srgbClr>
              </a:solidFill>
            </a:endParaRPr>
          </a:p>
          <a:p>
            <a:pPr marL="0" lvl="0" indent="0">
              <a:buNone/>
            </a:pPr>
            <a:r>
              <a:rPr lang="de-DE" sz="3300" b="1" dirty="0">
                <a:solidFill>
                  <a:srgbClr val="5B9BD5">
                    <a:lumMod val="75000"/>
                  </a:srgbClr>
                </a:solidFill>
              </a:rPr>
              <a:t>Herausforderung: </a:t>
            </a:r>
            <a:endParaRPr lang="de-DE" sz="3300" b="1" dirty="0" smtClean="0">
              <a:solidFill>
                <a:srgbClr val="5B9BD5">
                  <a:lumMod val="75000"/>
                </a:srgbClr>
              </a:solidFill>
            </a:endParaRPr>
          </a:p>
          <a:p>
            <a:pPr marL="0" lvl="0" indent="0">
              <a:buNone/>
            </a:pPr>
            <a:r>
              <a:rPr lang="de-DE" sz="3300" b="1" dirty="0" smtClean="0">
                <a:solidFill>
                  <a:srgbClr val="5B9BD5">
                    <a:lumMod val="75000"/>
                  </a:srgbClr>
                </a:solidFill>
              </a:rPr>
              <a:t>Baubiologische</a:t>
            </a:r>
            <a:r>
              <a:rPr lang="de-DE" sz="3300" b="1" dirty="0">
                <a:solidFill>
                  <a:srgbClr val="5B9BD5">
                    <a:lumMod val="75000"/>
                  </a:srgbClr>
                </a:solidFill>
              </a:rPr>
              <a:t>, energetische Sanierung mit einer rein </a:t>
            </a:r>
            <a:r>
              <a:rPr lang="de-DE" sz="3300" b="1" dirty="0" smtClean="0">
                <a:solidFill>
                  <a:srgbClr val="5B9BD5">
                    <a:lumMod val="75000"/>
                  </a:srgbClr>
                </a:solidFill>
              </a:rPr>
              <a:t>mineralischen </a:t>
            </a:r>
            <a:r>
              <a:rPr lang="de-DE" sz="3300" b="1" dirty="0">
                <a:solidFill>
                  <a:srgbClr val="5B9BD5">
                    <a:lumMod val="75000"/>
                  </a:srgbClr>
                </a:solidFill>
              </a:rPr>
              <a:t>Innendämmung. Dezentrale </a:t>
            </a:r>
            <a:r>
              <a:rPr lang="de-DE" sz="3300" b="1" dirty="0" smtClean="0">
                <a:solidFill>
                  <a:srgbClr val="5B9BD5">
                    <a:lumMod val="75000"/>
                  </a:srgbClr>
                </a:solidFill>
              </a:rPr>
              <a:t>Lüftungsanlage mit Wärmerückgewinnung  </a:t>
            </a:r>
            <a:r>
              <a:rPr lang="de-DE" sz="3300" b="1" dirty="0">
                <a:solidFill>
                  <a:srgbClr val="5B9BD5">
                    <a:lumMod val="75000"/>
                  </a:srgbClr>
                </a:solidFill>
              </a:rPr>
              <a:t>u. Schimmelsanierung des Gruppenraumes im 1. OG</a:t>
            </a:r>
            <a:r>
              <a:rPr lang="de-DE" sz="3300" b="1" dirty="0" smtClean="0">
                <a:solidFill>
                  <a:srgbClr val="5B9BD5">
                    <a:lumMod val="75000"/>
                  </a:srgbClr>
                </a:solidFill>
              </a:rPr>
              <a:t>.</a:t>
            </a:r>
            <a:endParaRPr lang="de-DE" sz="1600" dirty="0">
              <a:solidFill>
                <a:schemeClr val="accent1">
                  <a:lumMod val="75000"/>
                </a:schemeClr>
              </a:solidFill>
            </a:endParaRPr>
          </a:p>
          <a:p>
            <a:endParaRPr lang="en-GB" dirty="0"/>
          </a:p>
        </p:txBody>
      </p:sp>
      <p:sp>
        <p:nvSpPr>
          <p:cNvPr id="5" name="TextBox 4"/>
          <p:cNvSpPr txBox="1"/>
          <p:nvPr/>
        </p:nvSpPr>
        <p:spPr>
          <a:xfrm>
            <a:off x="7424382" y="1690688"/>
            <a:ext cx="3057099" cy="2585323"/>
          </a:xfrm>
          <a:prstGeom prst="rect">
            <a:avLst/>
          </a:prstGeom>
          <a:noFill/>
          <a:ln>
            <a:solidFill>
              <a:schemeClr val="accent1"/>
            </a:solidFill>
          </a:ln>
        </p:spPr>
        <p:txBody>
          <a:bodyPr wrap="square" rtlCol="0">
            <a:spAutoFit/>
          </a:bodyPr>
          <a:lstStyle/>
          <a:p>
            <a:r>
              <a:rPr lang="en-GB" dirty="0" smtClean="0"/>
              <a:t>Photo / picture</a:t>
            </a:r>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8286" y="1690688"/>
            <a:ext cx="4982892" cy="3494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7061876"/>
      </p:ext>
    </p:extLst>
  </p:cSld>
  <p:clrMapOvr>
    <a:masterClrMapping/>
  </p:clrMapOvr>
  <p:transition spd="slow" advTm="6000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a:spLocks/>
          </p:cNvSpPr>
          <p:nvPr/>
        </p:nvSpPr>
        <p:spPr>
          <a:xfrm>
            <a:off x="457199" y="274638"/>
            <a:ext cx="10874415"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solidFill>
                  <a:srgbClr val="0070C0"/>
                </a:solidFill>
                <a:latin typeface="+mn-lt"/>
              </a:rPr>
              <a:t>Sanierungsbeispiele: Kindergarten </a:t>
            </a:r>
            <a:r>
              <a:rPr lang="en-GB" b="1" dirty="0" smtClean="0">
                <a:solidFill>
                  <a:srgbClr val="0070C0"/>
                </a:solidFill>
              </a:rPr>
              <a:t>– </a:t>
            </a:r>
            <a:r>
              <a:rPr lang="en-GB" sz="4000" b="1" dirty="0" smtClean="0">
                <a:solidFill>
                  <a:srgbClr val="0070C0"/>
                </a:solidFill>
              </a:rPr>
              <a:t>Slide 21</a:t>
            </a:r>
            <a:endParaRPr lang="de-DE" sz="4000" dirty="0"/>
          </a:p>
        </p:txBody>
      </p:sp>
      <p:sp>
        <p:nvSpPr>
          <p:cNvPr id="7" name="Datumsplatzhalter 3"/>
          <p:cNvSpPr>
            <a:spLocks noGrp="1"/>
          </p:cNvSpPr>
          <p:nvPr>
            <p:ph type="dt" sz="half" idx="10"/>
          </p:nvPr>
        </p:nvSpPr>
        <p:spPr>
          <a:xfrm>
            <a:off x="457200" y="6495031"/>
            <a:ext cx="2133600" cy="365125"/>
          </a:xfrm>
        </p:spPr>
        <p:txBody>
          <a:bodyPr/>
          <a:lstStyle/>
          <a:p>
            <a:fld id="{116A746F-7980-CE44-9C01-5807E63564A7}" type="datetime1">
              <a:rPr lang="de-DE" smtClean="0"/>
              <a:t>23.02.2016</a:t>
            </a:fld>
            <a:endParaRPr lang="de-DE"/>
          </a:p>
        </p:txBody>
      </p:sp>
      <p:sp>
        <p:nvSpPr>
          <p:cNvPr id="8" name="Foliennummernplatzhalter 4"/>
          <p:cNvSpPr>
            <a:spLocks noGrp="1"/>
          </p:cNvSpPr>
          <p:nvPr>
            <p:ph type="sldNum" sz="quarter" idx="12"/>
          </p:nvPr>
        </p:nvSpPr>
        <p:spPr>
          <a:xfrm>
            <a:off x="6553200" y="6495031"/>
            <a:ext cx="2133600" cy="365125"/>
          </a:xfrm>
        </p:spPr>
        <p:txBody>
          <a:bodyPr/>
          <a:lstStyle/>
          <a:p>
            <a:fld id="{16F2BFE2-CFA0-664D-BA9A-BE6A4437F947}" type="slidenum">
              <a:rPr lang="de-DE" smtClean="0"/>
              <a:t>32</a:t>
            </a:fld>
            <a:endParaRPr lang="de-DE"/>
          </a:p>
        </p:txBody>
      </p:sp>
      <p:sp>
        <p:nvSpPr>
          <p:cNvPr id="9" name="Fußzeilenplatzhalter 6"/>
          <p:cNvSpPr>
            <a:spLocks noGrp="1"/>
          </p:cNvSpPr>
          <p:nvPr>
            <p:ph type="ftr" sz="quarter" idx="11"/>
          </p:nvPr>
        </p:nvSpPr>
        <p:spPr>
          <a:xfrm>
            <a:off x="3124200" y="6495031"/>
            <a:ext cx="2895600" cy="365125"/>
          </a:xfrm>
        </p:spPr>
        <p:txBody>
          <a:bodyPr/>
          <a:lstStyle/>
          <a:p>
            <a:r>
              <a:rPr lang="de-DE" smtClean="0"/>
              <a:t>Stadt Murrhardt · Rems-Murr-Kreis</a:t>
            </a:r>
            <a:endParaRPr lang="de-DE"/>
          </a:p>
        </p:txBody>
      </p:sp>
      <p:sp>
        <p:nvSpPr>
          <p:cNvPr id="12" name="Textfeld 11"/>
          <p:cNvSpPr txBox="1"/>
          <p:nvPr/>
        </p:nvSpPr>
        <p:spPr>
          <a:xfrm>
            <a:off x="596096" y="4319588"/>
            <a:ext cx="5052350" cy="1477328"/>
          </a:xfrm>
          <a:prstGeom prst="rect">
            <a:avLst/>
          </a:prstGeom>
          <a:noFill/>
        </p:spPr>
        <p:txBody>
          <a:bodyPr wrap="square" rtlCol="0">
            <a:spAutoFit/>
          </a:bodyPr>
          <a:lstStyle/>
          <a:p>
            <a:r>
              <a:rPr lang="de-DE" dirty="0" smtClean="0">
                <a:solidFill>
                  <a:srgbClr val="5B9BD5">
                    <a:lumMod val="75000"/>
                  </a:srgbClr>
                </a:solidFill>
              </a:rPr>
              <a:t>Sandsteinwände:  Innenseitig </a:t>
            </a:r>
            <a:r>
              <a:rPr lang="de-DE" dirty="0">
                <a:solidFill>
                  <a:srgbClr val="5B9BD5">
                    <a:lumMod val="75000"/>
                  </a:srgbClr>
                </a:solidFill>
              </a:rPr>
              <a:t>mit d</a:t>
            </a:r>
            <a:r>
              <a:rPr lang="de-DE" dirty="0" smtClean="0">
                <a:solidFill>
                  <a:srgbClr val="5B9BD5">
                    <a:lumMod val="75000"/>
                  </a:srgbClr>
                </a:solidFill>
              </a:rPr>
              <a:t>iffusionsfähigen</a:t>
            </a:r>
            <a:r>
              <a:rPr lang="de-DE" dirty="0">
                <a:solidFill>
                  <a:srgbClr val="5B9BD5">
                    <a:lumMod val="75000"/>
                  </a:srgbClr>
                </a:solidFill>
              </a:rPr>
              <a:t>, kapillaraktiven Calziumsilikatplatten (d=12 cm) gedämmt. </a:t>
            </a:r>
            <a:r>
              <a:rPr lang="de-DE" dirty="0" smtClean="0">
                <a:solidFill>
                  <a:srgbClr val="5B9BD5">
                    <a:lumMod val="75000"/>
                  </a:srgbClr>
                </a:solidFill>
              </a:rPr>
              <a:t> </a:t>
            </a:r>
            <a:r>
              <a:rPr lang="de-DE" dirty="0">
                <a:solidFill>
                  <a:srgbClr val="5B9BD5">
                    <a:lumMod val="75000"/>
                  </a:srgbClr>
                </a:solidFill>
              </a:rPr>
              <a:t>Vorgaben der EnEV 2009 erfüllt. </a:t>
            </a:r>
            <a:r>
              <a:rPr lang="de-DE" dirty="0" smtClean="0">
                <a:solidFill>
                  <a:srgbClr val="5B9BD5">
                    <a:lumMod val="75000"/>
                  </a:srgbClr>
                </a:solidFill>
              </a:rPr>
              <a:t>wurden </a:t>
            </a:r>
            <a:r>
              <a:rPr lang="de-DE" dirty="0">
                <a:solidFill>
                  <a:srgbClr val="5B9BD5">
                    <a:lumMod val="75000"/>
                  </a:srgbClr>
                </a:solidFill>
              </a:rPr>
              <a:t>Wandheizungsmodule aus Kupfer direkt </a:t>
            </a:r>
            <a:r>
              <a:rPr lang="de-DE" dirty="0" smtClean="0">
                <a:solidFill>
                  <a:srgbClr val="5B9BD5">
                    <a:lumMod val="75000"/>
                  </a:srgbClr>
                </a:solidFill>
              </a:rPr>
              <a:t>auf mineralischer </a:t>
            </a:r>
            <a:r>
              <a:rPr lang="de-DE" dirty="0">
                <a:solidFill>
                  <a:srgbClr val="5B9BD5">
                    <a:lumMod val="75000"/>
                  </a:srgbClr>
                </a:solidFill>
              </a:rPr>
              <a:t>Innendämmung </a:t>
            </a:r>
            <a:r>
              <a:rPr lang="de-DE" dirty="0" smtClean="0">
                <a:solidFill>
                  <a:srgbClr val="5B9BD5">
                    <a:lumMod val="75000"/>
                  </a:srgbClr>
                </a:solidFill>
              </a:rPr>
              <a:t> befestigt</a:t>
            </a:r>
            <a:r>
              <a:rPr lang="de-DE" dirty="0">
                <a:solidFill>
                  <a:srgbClr val="5B9BD5">
                    <a:lumMod val="75000"/>
                  </a:srgbClr>
                </a:solidFill>
              </a:rPr>
              <a:t>.</a:t>
            </a:r>
          </a:p>
        </p:txBody>
      </p:sp>
      <p:sp>
        <p:nvSpPr>
          <p:cNvPr id="13" name="Textfeld 12"/>
          <p:cNvSpPr txBox="1"/>
          <p:nvPr/>
        </p:nvSpPr>
        <p:spPr>
          <a:xfrm>
            <a:off x="5771960" y="4300538"/>
            <a:ext cx="6115240" cy="1477328"/>
          </a:xfrm>
          <a:prstGeom prst="rect">
            <a:avLst/>
          </a:prstGeom>
          <a:noFill/>
        </p:spPr>
        <p:txBody>
          <a:bodyPr wrap="square" rtlCol="0">
            <a:spAutoFit/>
          </a:bodyPr>
          <a:lstStyle/>
          <a:p>
            <a:r>
              <a:rPr lang="de-DE" dirty="0" smtClean="0">
                <a:solidFill>
                  <a:srgbClr val="5B9BD5">
                    <a:lumMod val="75000"/>
                  </a:srgbClr>
                </a:solidFill>
              </a:rPr>
              <a:t>Nordseite Erdgeschosses : </a:t>
            </a:r>
            <a:r>
              <a:rPr lang="de-DE" dirty="0">
                <a:solidFill>
                  <a:srgbClr val="5B9BD5">
                    <a:lumMod val="75000"/>
                  </a:srgbClr>
                </a:solidFill>
              </a:rPr>
              <a:t>B</a:t>
            </a:r>
            <a:r>
              <a:rPr lang="de-DE" dirty="0" smtClean="0">
                <a:solidFill>
                  <a:srgbClr val="5B9BD5">
                    <a:lumMod val="75000"/>
                  </a:srgbClr>
                </a:solidFill>
              </a:rPr>
              <a:t>eplankung  </a:t>
            </a:r>
            <a:r>
              <a:rPr lang="de-DE" dirty="0">
                <a:solidFill>
                  <a:srgbClr val="5B9BD5">
                    <a:lumMod val="75000"/>
                  </a:srgbClr>
                </a:solidFill>
              </a:rPr>
              <a:t>innenseitig </a:t>
            </a:r>
            <a:r>
              <a:rPr lang="de-DE" dirty="0" smtClean="0">
                <a:solidFill>
                  <a:srgbClr val="5B9BD5">
                    <a:lumMod val="75000"/>
                  </a:srgbClr>
                </a:solidFill>
              </a:rPr>
              <a:t> </a:t>
            </a:r>
            <a:r>
              <a:rPr lang="de-DE" dirty="0">
                <a:solidFill>
                  <a:srgbClr val="5B9BD5">
                    <a:lumMod val="75000"/>
                  </a:srgbClr>
                </a:solidFill>
              </a:rPr>
              <a:t>8 cm </a:t>
            </a:r>
            <a:r>
              <a:rPr lang="de-DE" dirty="0" smtClean="0">
                <a:solidFill>
                  <a:srgbClr val="5B9BD5">
                    <a:lumMod val="75000"/>
                  </a:srgbClr>
                </a:solidFill>
              </a:rPr>
              <a:t>dicke</a:t>
            </a:r>
            <a:endParaRPr lang="de-DE" dirty="0">
              <a:solidFill>
                <a:srgbClr val="5B9BD5">
                  <a:lumMod val="75000"/>
                </a:srgbClr>
              </a:solidFill>
            </a:endParaRPr>
          </a:p>
          <a:p>
            <a:r>
              <a:rPr lang="de-DE" dirty="0">
                <a:solidFill>
                  <a:srgbClr val="5B9BD5">
                    <a:lumMod val="75000"/>
                  </a:srgbClr>
                </a:solidFill>
              </a:rPr>
              <a:t>Calziumsilikatplatten </a:t>
            </a:r>
            <a:r>
              <a:rPr lang="de-DE" dirty="0" smtClean="0">
                <a:solidFill>
                  <a:srgbClr val="5B9BD5">
                    <a:lumMod val="75000"/>
                  </a:srgbClr>
                </a:solidFill>
              </a:rPr>
              <a:t> + </a:t>
            </a:r>
            <a:r>
              <a:rPr lang="de-DE" dirty="0">
                <a:solidFill>
                  <a:srgbClr val="5B9BD5">
                    <a:lumMod val="75000"/>
                  </a:srgbClr>
                </a:solidFill>
              </a:rPr>
              <a:t>hochwertigen mineralischen Dämmputz. </a:t>
            </a:r>
            <a:r>
              <a:rPr lang="de-DE" dirty="0" smtClean="0">
                <a:solidFill>
                  <a:srgbClr val="5B9BD5">
                    <a:lumMod val="75000"/>
                  </a:srgbClr>
                </a:solidFill>
              </a:rPr>
              <a:t> Anstatt  Tapeten : diffusionsoffene </a:t>
            </a:r>
            <a:r>
              <a:rPr lang="de-DE" dirty="0">
                <a:solidFill>
                  <a:srgbClr val="5B9BD5">
                    <a:lumMod val="75000"/>
                  </a:srgbClr>
                </a:solidFill>
              </a:rPr>
              <a:t>Kalk- und Lehmputze für </a:t>
            </a:r>
            <a:r>
              <a:rPr lang="de-DE" dirty="0" smtClean="0">
                <a:solidFill>
                  <a:srgbClr val="5B9BD5">
                    <a:lumMod val="75000"/>
                  </a:srgbClr>
                </a:solidFill>
              </a:rPr>
              <a:t> angenehmes Raumklima</a:t>
            </a:r>
            <a:r>
              <a:rPr lang="de-DE" dirty="0">
                <a:solidFill>
                  <a:srgbClr val="5B9BD5">
                    <a:lumMod val="75000"/>
                  </a:srgbClr>
                </a:solidFill>
              </a:rPr>
              <a:t>. </a:t>
            </a:r>
            <a:r>
              <a:rPr lang="de-DE" dirty="0" smtClean="0">
                <a:solidFill>
                  <a:srgbClr val="5B9BD5">
                    <a:lumMod val="75000"/>
                  </a:srgbClr>
                </a:solidFill>
              </a:rPr>
              <a:t> </a:t>
            </a:r>
            <a:r>
              <a:rPr lang="de-DE" dirty="0">
                <a:solidFill>
                  <a:srgbClr val="5B9BD5">
                    <a:lumMod val="75000"/>
                  </a:srgbClr>
                </a:solidFill>
              </a:rPr>
              <a:t>Wärmebrücken und </a:t>
            </a:r>
            <a:r>
              <a:rPr lang="de-DE" dirty="0" smtClean="0">
                <a:solidFill>
                  <a:srgbClr val="5B9BD5">
                    <a:lumMod val="75000"/>
                  </a:srgbClr>
                </a:solidFill>
              </a:rPr>
              <a:t> </a:t>
            </a:r>
            <a:r>
              <a:rPr lang="de-DE" dirty="0">
                <a:solidFill>
                  <a:srgbClr val="5B9BD5">
                    <a:lumMod val="75000"/>
                  </a:srgbClr>
                </a:solidFill>
              </a:rPr>
              <a:t>Schimmelbefall sind beseitigt.</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095" y="1222375"/>
            <a:ext cx="4267535" cy="3078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4557" y="1222374"/>
            <a:ext cx="4668124" cy="3078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4678783"/>
      </p:ext>
    </p:extLst>
  </p:cSld>
  <p:clrMapOvr>
    <a:masterClrMapping/>
  </p:clrMapOvr>
  <p:transition spd="slow" advTm="6000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a:spLocks/>
          </p:cNvSpPr>
          <p:nvPr/>
        </p:nvSpPr>
        <p:spPr>
          <a:xfrm>
            <a:off x="457200" y="274638"/>
            <a:ext cx="9878992" cy="1143000"/>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300" b="1" dirty="0">
                <a:solidFill>
                  <a:srgbClr val="0070C0"/>
                </a:solidFill>
                <a:latin typeface="+mn-lt"/>
              </a:rPr>
              <a:t>Sanierungsbeispiele: Kindergarten </a:t>
            </a:r>
            <a:r>
              <a:rPr lang="en-GB" b="1" dirty="0" smtClean="0">
                <a:solidFill>
                  <a:srgbClr val="0070C0"/>
                </a:solidFill>
              </a:rPr>
              <a:t>– Slide 22</a:t>
            </a:r>
            <a:endParaRPr lang="de-DE" sz="3200" dirty="0"/>
          </a:p>
        </p:txBody>
      </p:sp>
      <p:sp>
        <p:nvSpPr>
          <p:cNvPr id="7" name="Datumsplatzhalter 3"/>
          <p:cNvSpPr>
            <a:spLocks noGrp="1"/>
          </p:cNvSpPr>
          <p:nvPr>
            <p:ph type="dt" sz="half" idx="10"/>
          </p:nvPr>
        </p:nvSpPr>
        <p:spPr>
          <a:xfrm>
            <a:off x="457200" y="6495031"/>
            <a:ext cx="2133600" cy="365125"/>
          </a:xfrm>
        </p:spPr>
        <p:txBody>
          <a:bodyPr/>
          <a:lstStyle/>
          <a:p>
            <a:fld id="{116A746F-7980-CE44-9C01-5807E63564A7}" type="datetime1">
              <a:rPr lang="de-DE" smtClean="0"/>
              <a:t>23.02.2016</a:t>
            </a:fld>
            <a:endParaRPr lang="de-DE"/>
          </a:p>
        </p:txBody>
      </p:sp>
      <p:sp>
        <p:nvSpPr>
          <p:cNvPr id="8" name="Foliennummernplatzhalter 4"/>
          <p:cNvSpPr>
            <a:spLocks noGrp="1"/>
          </p:cNvSpPr>
          <p:nvPr>
            <p:ph type="sldNum" sz="quarter" idx="12"/>
          </p:nvPr>
        </p:nvSpPr>
        <p:spPr>
          <a:xfrm>
            <a:off x="6553200" y="6495031"/>
            <a:ext cx="2133600" cy="365125"/>
          </a:xfrm>
        </p:spPr>
        <p:txBody>
          <a:bodyPr/>
          <a:lstStyle/>
          <a:p>
            <a:fld id="{16F2BFE2-CFA0-664D-BA9A-BE6A4437F947}" type="slidenum">
              <a:rPr lang="de-DE" smtClean="0"/>
              <a:t>33</a:t>
            </a:fld>
            <a:endParaRPr lang="de-DE"/>
          </a:p>
        </p:txBody>
      </p:sp>
      <p:sp>
        <p:nvSpPr>
          <p:cNvPr id="9" name="Fußzeilenplatzhalter 6"/>
          <p:cNvSpPr>
            <a:spLocks noGrp="1"/>
          </p:cNvSpPr>
          <p:nvPr>
            <p:ph type="ftr" sz="quarter" idx="11"/>
          </p:nvPr>
        </p:nvSpPr>
        <p:spPr>
          <a:xfrm>
            <a:off x="3124200" y="6495031"/>
            <a:ext cx="2895600" cy="365125"/>
          </a:xfrm>
        </p:spPr>
        <p:txBody>
          <a:bodyPr/>
          <a:lstStyle/>
          <a:p>
            <a:r>
              <a:rPr lang="de-DE" smtClean="0"/>
              <a:t>Stadt Murrhardt · Rems-Murr-Kreis</a:t>
            </a:r>
            <a:endParaRPr lang="de-DE"/>
          </a:p>
        </p:txBody>
      </p:sp>
      <p:sp>
        <p:nvSpPr>
          <p:cNvPr id="12" name="Textfeld 11"/>
          <p:cNvSpPr txBox="1"/>
          <p:nvPr/>
        </p:nvSpPr>
        <p:spPr>
          <a:xfrm>
            <a:off x="457200" y="1935203"/>
            <a:ext cx="4866159" cy="2031325"/>
          </a:xfrm>
          <a:prstGeom prst="rect">
            <a:avLst/>
          </a:prstGeom>
          <a:noFill/>
        </p:spPr>
        <p:txBody>
          <a:bodyPr wrap="square" rtlCol="0">
            <a:spAutoFit/>
          </a:bodyPr>
          <a:lstStyle/>
          <a:p>
            <a:r>
              <a:rPr lang="de-DE" dirty="0">
                <a:solidFill>
                  <a:srgbClr val="5B9BD5">
                    <a:lumMod val="75000"/>
                  </a:srgbClr>
                </a:solidFill>
              </a:rPr>
              <a:t>Die abgerundeten Fensterleibungen und die Fensterbank aus Eiche erlauben eine kindgerechte</a:t>
            </a:r>
          </a:p>
          <a:p>
            <a:r>
              <a:rPr lang="de-DE" dirty="0">
                <a:solidFill>
                  <a:srgbClr val="5B9BD5">
                    <a:lumMod val="75000"/>
                  </a:srgbClr>
                </a:solidFill>
              </a:rPr>
              <a:t>Raumgestaltung. Die eingebaute dezentrale Lüftungsanlage wird sogar als Pinnwand dekorativ genutzt. Der Energieverbrauch konnte um etwa 40 % reduziert und der Schimmelbefall endgültig nachhaltig beseitigt werden.</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4636" y="1575966"/>
            <a:ext cx="5929389" cy="3898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3124771"/>
      </p:ext>
    </p:extLst>
  </p:cSld>
  <p:clrMapOvr>
    <a:masterClrMapping/>
  </p:clrMapOvr>
  <p:transition spd="slow" advTm="6000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a:spLocks/>
          </p:cNvSpPr>
          <p:nvPr/>
        </p:nvSpPr>
        <p:spPr>
          <a:xfrm>
            <a:off x="596095" y="79375"/>
            <a:ext cx="10621108"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solidFill>
                  <a:srgbClr val="0070C0"/>
                </a:solidFill>
                <a:latin typeface="+mn-lt"/>
              </a:rPr>
              <a:t>Sanierungsbeispiele: </a:t>
            </a:r>
            <a:r>
              <a:rPr lang="en-GB" sz="4000" b="1" dirty="0" smtClean="0">
                <a:solidFill>
                  <a:srgbClr val="0070C0"/>
                </a:solidFill>
                <a:latin typeface="+mn-lt"/>
              </a:rPr>
              <a:t>Kindergarten – Slide 23</a:t>
            </a:r>
            <a:endParaRPr lang="de-DE" sz="4000" dirty="0">
              <a:latin typeface="+mn-lt"/>
            </a:endParaRPr>
          </a:p>
        </p:txBody>
      </p:sp>
      <p:sp>
        <p:nvSpPr>
          <p:cNvPr id="7" name="Datumsplatzhalter 3"/>
          <p:cNvSpPr>
            <a:spLocks noGrp="1"/>
          </p:cNvSpPr>
          <p:nvPr>
            <p:ph type="dt" sz="half" idx="10"/>
          </p:nvPr>
        </p:nvSpPr>
        <p:spPr>
          <a:xfrm>
            <a:off x="457200" y="6495031"/>
            <a:ext cx="2133600" cy="365125"/>
          </a:xfrm>
        </p:spPr>
        <p:txBody>
          <a:bodyPr/>
          <a:lstStyle/>
          <a:p>
            <a:fld id="{116A746F-7980-CE44-9C01-5807E63564A7}" type="datetime1">
              <a:rPr lang="de-DE" smtClean="0"/>
              <a:t>23.02.2016</a:t>
            </a:fld>
            <a:endParaRPr lang="de-DE"/>
          </a:p>
        </p:txBody>
      </p:sp>
      <p:sp>
        <p:nvSpPr>
          <p:cNvPr id="8" name="Foliennummernplatzhalter 4"/>
          <p:cNvSpPr>
            <a:spLocks noGrp="1"/>
          </p:cNvSpPr>
          <p:nvPr>
            <p:ph type="sldNum" sz="quarter" idx="12"/>
          </p:nvPr>
        </p:nvSpPr>
        <p:spPr>
          <a:xfrm>
            <a:off x="6553200" y="6495031"/>
            <a:ext cx="2133600" cy="365125"/>
          </a:xfrm>
        </p:spPr>
        <p:txBody>
          <a:bodyPr/>
          <a:lstStyle/>
          <a:p>
            <a:fld id="{16F2BFE2-CFA0-664D-BA9A-BE6A4437F947}" type="slidenum">
              <a:rPr lang="de-DE" smtClean="0"/>
              <a:t>34</a:t>
            </a:fld>
            <a:endParaRPr lang="de-DE"/>
          </a:p>
        </p:txBody>
      </p:sp>
      <p:sp>
        <p:nvSpPr>
          <p:cNvPr id="9" name="Fußzeilenplatzhalter 6"/>
          <p:cNvSpPr>
            <a:spLocks noGrp="1"/>
          </p:cNvSpPr>
          <p:nvPr>
            <p:ph type="ftr" sz="quarter" idx="11"/>
          </p:nvPr>
        </p:nvSpPr>
        <p:spPr>
          <a:xfrm>
            <a:off x="3124200" y="6495031"/>
            <a:ext cx="2895600" cy="365125"/>
          </a:xfrm>
        </p:spPr>
        <p:txBody>
          <a:bodyPr/>
          <a:lstStyle/>
          <a:p>
            <a:r>
              <a:rPr lang="de-DE" smtClean="0"/>
              <a:t>Stadt Murrhardt · Rems-Murr-Kreis</a:t>
            </a:r>
            <a:endParaRPr lang="de-DE"/>
          </a:p>
        </p:txBody>
      </p:sp>
      <p:sp>
        <p:nvSpPr>
          <p:cNvPr id="12" name="Textfeld 11"/>
          <p:cNvSpPr txBox="1"/>
          <p:nvPr/>
        </p:nvSpPr>
        <p:spPr>
          <a:xfrm>
            <a:off x="596095" y="4215842"/>
            <a:ext cx="5175865" cy="1477328"/>
          </a:xfrm>
          <a:prstGeom prst="rect">
            <a:avLst/>
          </a:prstGeom>
          <a:noFill/>
        </p:spPr>
        <p:txBody>
          <a:bodyPr wrap="square" rtlCol="0">
            <a:spAutoFit/>
          </a:bodyPr>
          <a:lstStyle/>
          <a:p>
            <a:r>
              <a:rPr lang="de-DE" dirty="0" smtClean="0">
                <a:solidFill>
                  <a:srgbClr val="5B9BD5">
                    <a:lumMod val="75000"/>
                  </a:srgbClr>
                </a:solidFill>
              </a:rPr>
              <a:t>Deutlich </a:t>
            </a:r>
            <a:r>
              <a:rPr lang="de-DE" dirty="0">
                <a:solidFill>
                  <a:srgbClr val="5B9BD5">
                    <a:lumMod val="75000"/>
                  </a:srgbClr>
                </a:solidFill>
              </a:rPr>
              <a:t>zu </a:t>
            </a:r>
            <a:r>
              <a:rPr lang="de-DE" dirty="0" smtClean="0">
                <a:solidFill>
                  <a:srgbClr val="5B9BD5">
                    <a:lumMod val="75000"/>
                  </a:srgbClr>
                </a:solidFill>
              </a:rPr>
              <a:t>sehen:  Über gedämmter oberster </a:t>
            </a:r>
            <a:r>
              <a:rPr lang="de-DE" dirty="0">
                <a:solidFill>
                  <a:srgbClr val="5B9BD5">
                    <a:lumMod val="75000"/>
                  </a:srgbClr>
                </a:solidFill>
              </a:rPr>
              <a:t>Geschossdecke </a:t>
            </a:r>
            <a:r>
              <a:rPr lang="de-DE" dirty="0" smtClean="0">
                <a:solidFill>
                  <a:srgbClr val="5B9BD5">
                    <a:lumMod val="75000"/>
                  </a:srgbClr>
                </a:solidFill>
              </a:rPr>
              <a:t>geht Wärme verloren.  Die 2007 </a:t>
            </a:r>
            <a:r>
              <a:rPr lang="de-DE" dirty="0">
                <a:solidFill>
                  <a:srgbClr val="5B9BD5">
                    <a:lumMod val="75000"/>
                  </a:srgbClr>
                </a:solidFill>
              </a:rPr>
              <a:t>auf </a:t>
            </a:r>
            <a:r>
              <a:rPr lang="de-DE" dirty="0" smtClean="0">
                <a:solidFill>
                  <a:srgbClr val="5B9BD5">
                    <a:lumMod val="75000"/>
                  </a:srgbClr>
                </a:solidFill>
              </a:rPr>
              <a:t>aufgelegte Dachboden-Dämmschicht war weitgehend </a:t>
            </a:r>
            <a:r>
              <a:rPr lang="de-DE" dirty="0">
                <a:solidFill>
                  <a:srgbClr val="5B9BD5">
                    <a:lumMod val="75000"/>
                  </a:srgbClr>
                </a:solidFill>
              </a:rPr>
              <a:t>unwirksam. Der Anschluss der </a:t>
            </a:r>
            <a:r>
              <a:rPr lang="de-DE" dirty="0" smtClean="0">
                <a:solidFill>
                  <a:srgbClr val="5B9BD5">
                    <a:lumMod val="75000"/>
                  </a:srgbClr>
                </a:solidFill>
              </a:rPr>
              <a:t>Dämmung </a:t>
            </a:r>
            <a:r>
              <a:rPr lang="de-DE" dirty="0">
                <a:solidFill>
                  <a:srgbClr val="5B9BD5">
                    <a:lumMod val="75000"/>
                  </a:srgbClr>
                </a:solidFill>
              </a:rPr>
              <a:t>an das Dachgesims war nicht fachgerecht eingebaut.</a:t>
            </a:r>
          </a:p>
        </p:txBody>
      </p:sp>
      <p:sp>
        <p:nvSpPr>
          <p:cNvPr id="13" name="Textfeld 12"/>
          <p:cNvSpPr txBox="1"/>
          <p:nvPr/>
        </p:nvSpPr>
        <p:spPr>
          <a:xfrm>
            <a:off x="6038178" y="4077343"/>
            <a:ext cx="5906896" cy="1754326"/>
          </a:xfrm>
          <a:prstGeom prst="rect">
            <a:avLst/>
          </a:prstGeom>
          <a:noFill/>
        </p:spPr>
        <p:txBody>
          <a:bodyPr wrap="square" rtlCol="0">
            <a:spAutoFit/>
          </a:bodyPr>
          <a:lstStyle/>
          <a:p>
            <a:r>
              <a:rPr lang="de-DE" dirty="0" smtClean="0">
                <a:solidFill>
                  <a:srgbClr val="5B9BD5">
                    <a:lumMod val="75000"/>
                  </a:srgbClr>
                </a:solidFill>
              </a:rPr>
              <a:t>Fehlstellen  </a:t>
            </a:r>
            <a:r>
              <a:rPr lang="de-DE" dirty="0">
                <a:solidFill>
                  <a:srgbClr val="5B9BD5">
                    <a:lumMod val="75000"/>
                  </a:srgbClr>
                </a:solidFill>
              </a:rPr>
              <a:t>im Holzbalkenboden des Daches wurden mit Zellulose ausgeblasen. </a:t>
            </a:r>
            <a:endParaRPr lang="de-DE" dirty="0" smtClean="0">
              <a:solidFill>
                <a:srgbClr val="5B9BD5">
                  <a:lumMod val="75000"/>
                </a:srgbClr>
              </a:solidFill>
            </a:endParaRPr>
          </a:p>
          <a:p>
            <a:r>
              <a:rPr lang="de-DE" dirty="0" smtClean="0">
                <a:solidFill>
                  <a:srgbClr val="5B9BD5">
                    <a:lumMod val="75000"/>
                  </a:srgbClr>
                </a:solidFill>
              </a:rPr>
              <a:t>Angebrachte </a:t>
            </a:r>
            <a:r>
              <a:rPr lang="de-DE" dirty="0">
                <a:solidFill>
                  <a:srgbClr val="5B9BD5">
                    <a:lumMod val="75000"/>
                  </a:srgbClr>
                </a:solidFill>
              </a:rPr>
              <a:t>Innendämmung im EG und 2. OG zeigt deutlich ihre Wirkung. </a:t>
            </a:r>
            <a:endParaRPr lang="de-DE" dirty="0" smtClean="0">
              <a:solidFill>
                <a:srgbClr val="5B9BD5">
                  <a:lumMod val="75000"/>
                </a:srgbClr>
              </a:solidFill>
            </a:endParaRPr>
          </a:p>
          <a:p>
            <a:r>
              <a:rPr lang="de-DE" dirty="0" smtClean="0">
                <a:solidFill>
                  <a:srgbClr val="5B9BD5">
                    <a:lumMod val="75000"/>
                  </a:srgbClr>
                </a:solidFill>
              </a:rPr>
              <a:t>In </a:t>
            </a:r>
            <a:r>
              <a:rPr lang="de-DE" dirty="0">
                <a:solidFill>
                  <a:srgbClr val="5B9BD5">
                    <a:lumMod val="75000"/>
                  </a:srgbClr>
                </a:solidFill>
              </a:rPr>
              <a:t>der </a:t>
            </a:r>
            <a:r>
              <a:rPr lang="de-DE" dirty="0" smtClean="0">
                <a:solidFill>
                  <a:srgbClr val="5B9BD5">
                    <a:lumMod val="75000"/>
                  </a:srgbClr>
                </a:solidFill>
              </a:rPr>
              <a:t>Hausmeister-Wohnung </a:t>
            </a:r>
            <a:r>
              <a:rPr lang="de-DE" dirty="0">
                <a:solidFill>
                  <a:srgbClr val="5B9BD5">
                    <a:lumMod val="75000"/>
                  </a:srgbClr>
                </a:solidFill>
              </a:rPr>
              <a:t>im 2. OG wurde an der Fassade nichts verändert</a:t>
            </a:r>
            <a:r>
              <a:rPr lang="de-DE" dirty="0" smtClean="0">
                <a:solidFill>
                  <a:srgbClr val="5B9BD5">
                    <a:lumMod val="75000"/>
                  </a:srgbClr>
                </a:solidFill>
              </a:rPr>
              <a:t>.</a:t>
            </a:r>
            <a:endParaRPr lang="de-DE" dirty="0">
              <a:solidFill>
                <a:srgbClr val="5B9BD5">
                  <a:lumMod val="75000"/>
                </a:srgbClr>
              </a:solidFill>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267" y="1224606"/>
            <a:ext cx="3956689" cy="2991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0775" y="1222375"/>
            <a:ext cx="3865562" cy="2773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8585080"/>
      </p:ext>
    </p:extLst>
  </p:cSld>
  <p:clrMapOvr>
    <a:masterClrMapping/>
  </p:clrMapOvr>
  <p:transition spd="slow" advTm="60000"/>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9141" y="365125"/>
            <a:ext cx="10515600" cy="1325563"/>
          </a:xfrm>
        </p:spPr>
        <p:txBody>
          <a:bodyPr>
            <a:normAutofit/>
          </a:bodyPr>
          <a:lstStyle/>
          <a:p>
            <a:r>
              <a:rPr lang="en-GB" sz="4000" b="1" dirty="0">
                <a:solidFill>
                  <a:srgbClr val="0070C0"/>
                </a:solidFill>
                <a:latin typeface="+mn-lt"/>
              </a:rPr>
              <a:t>Fazit </a:t>
            </a:r>
            <a:r>
              <a:rPr lang="en-GB" sz="4000" b="1" dirty="0">
                <a:solidFill>
                  <a:srgbClr val="0070C0"/>
                </a:solidFill>
              </a:rPr>
              <a:t>- Slide </a:t>
            </a:r>
            <a:r>
              <a:rPr lang="en-GB" sz="4000" b="1" dirty="0" smtClean="0">
                <a:solidFill>
                  <a:srgbClr val="0070C0"/>
                </a:solidFill>
              </a:rPr>
              <a:t>25</a:t>
            </a:r>
            <a:endParaRPr lang="en-GB" sz="4000" b="1" dirty="0">
              <a:solidFill>
                <a:srgbClr val="0070C0"/>
              </a:solidFill>
            </a:endParaRPr>
          </a:p>
        </p:txBody>
      </p:sp>
      <p:sp>
        <p:nvSpPr>
          <p:cNvPr id="4" name="Content Placeholder 3"/>
          <p:cNvSpPr>
            <a:spLocks noGrp="1"/>
          </p:cNvSpPr>
          <p:nvPr>
            <p:ph idx="1"/>
          </p:nvPr>
        </p:nvSpPr>
        <p:spPr>
          <a:xfrm>
            <a:off x="838200" y="1678329"/>
            <a:ext cx="6291805" cy="3309425"/>
          </a:xfrm>
        </p:spPr>
        <p:txBody>
          <a:bodyPr>
            <a:noAutofit/>
          </a:bodyPr>
          <a:lstStyle/>
          <a:p>
            <a:r>
              <a:rPr lang="de-DE" sz="1800" dirty="0">
                <a:solidFill>
                  <a:schemeClr val="accent1">
                    <a:lumMod val="75000"/>
                  </a:schemeClr>
                </a:solidFill>
              </a:rPr>
              <a:t>Durch eine angepasste Energetische Gebäudesanierung lassen sich die Heizkosten und damit der CO2 Ausstoß deutlich reduzieren. Anreize in Form von Zuschüssen und günstigen Krediten zur Sanierung sind gerade für finanziell benachteiligte Städte und Gemeinden sehr wichtig. </a:t>
            </a:r>
          </a:p>
          <a:p>
            <a:r>
              <a:rPr lang="de-DE" sz="1800" dirty="0">
                <a:solidFill>
                  <a:schemeClr val="accent1">
                    <a:lumMod val="75000"/>
                  </a:schemeClr>
                </a:solidFill>
              </a:rPr>
              <a:t>Alte Gebäude werden für die Nutzung wieder attraktiv und daher gerne angenommen. Gut isolierte Fassaden und isolierte Fenster steigern das Behaglichkeitsgefühl der Nutzer. Niedrigere Raumtemperaturen </a:t>
            </a:r>
            <a:r>
              <a:rPr lang="de-DE" sz="1800" dirty="0" smtClean="0">
                <a:solidFill>
                  <a:schemeClr val="accent1">
                    <a:lumMod val="75000"/>
                  </a:schemeClr>
                </a:solidFill>
              </a:rPr>
              <a:t>reichen </a:t>
            </a:r>
            <a:r>
              <a:rPr lang="de-DE" sz="1800" dirty="0">
                <a:solidFill>
                  <a:schemeClr val="accent1">
                    <a:lumMod val="75000"/>
                  </a:schemeClr>
                </a:solidFill>
              </a:rPr>
              <a:t>zur Beheizung aus. </a:t>
            </a:r>
            <a:endParaRPr lang="de-DE" sz="1800" dirty="0" smtClean="0">
              <a:solidFill>
                <a:schemeClr val="accent1">
                  <a:lumMod val="75000"/>
                </a:schemeClr>
              </a:solidFill>
            </a:endParaRPr>
          </a:p>
          <a:p>
            <a:r>
              <a:rPr lang="de-DE" sz="1800" dirty="0" smtClean="0">
                <a:solidFill>
                  <a:schemeClr val="accent1">
                    <a:lumMod val="75000"/>
                  </a:schemeClr>
                </a:solidFill>
              </a:rPr>
              <a:t>Das </a:t>
            </a:r>
            <a:r>
              <a:rPr lang="de-DE" sz="1800" dirty="0">
                <a:solidFill>
                  <a:schemeClr val="accent1">
                    <a:lumMod val="75000"/>
                  </a:schemeClr>
                </a:solidFill>
              </a:rPr>
              <a:t>Raumklima kann durch </a:t>
            </a:r>
            <a:r>
              <a:rPr lang="de-DE" sz="1800" dirty="0" smtClean="0">
                <a:solidFill>
                  <a:schemeClr val="accent1">
                    <a:lumMod val="75000"/>
                  </a:schemeClr>
                </a:solidFill>
              </a:rPr>
              <a:t>Lüftungsanlagen </a:t>
            </a:r>
            <a:r>
              <a:rPr lang="de-DE" sz="1800" dirty="0">
                <a:solidFill>
                  <a:schemeClr val="accent1">
                    <a:lumMod val="75000"/>
                  </a:schemeClr>
                </a:solidFill>
              </a:rPr>
              <a:t>mit Wärmerückgewinnung besonders in Schulen und Kindergärten erheblich </a:t>
            </a:r>
            <a:r>
              <a:rPr lang="de-DE" sz="1800" dirty="0" smtClean="0">
                <a:solidFill>
                  <a:schemeClr val="accent1">
                    <a:lumMod val="75000"/>
                  </a:schemeClr>
                </a:solidFill>
              </a:rPr>
              <a:t>verbessert werden.</a:t>
            </a:r>
            <a:endParaRPr lang="en-GB" sz="1800" dirty="0"/>
          </a:p>
        </p:txBody>
      </p:sp>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9721" y="1812753"/>
            <a:ext cx="4647992" cy="3175001"/>
          </a:xfrm>
          <a:prstGeom prst="rect">
            <a:avLst/>
          </a:prstGeom>
        </p:spPr>
      </p:pic>
    </p:spTree>
    <p:extLst>
      <p:ext uri="{BB962C8B-B14F-4D97-AF65-F5344CB8AC3E}">
        <p14:creationId xmlns:p14="http://schemas.microsoft.com/office/powerpoint/2010/main" val="948643062"/>
      </p:ext>
    </p:extLst>
  </p:cSld>
  <p:clrMapOvr>
    <a:masterClrMapping/>
  </p:clrMapOvr>
  <p:transition spd="slow" advTm="6000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1331090"/>
            <a:ext cx="10515600" cy="5058922"/>
          </a:xfrm>
        </p:spPr>
        <p:txBody>
          <a:bodyPr>
            <a:normAutofit fontScale="90000"/>
          </a:bodyPr>
          <a:lstStyle/>
          <a:p>
            <a:r>
              <a:rPr lang="de-DE" sz="1800" dirty="0"/>
              <a:t/>
            </a:r>
            <a:br>
              <a:rPr lang="de-DE" sz="1800" dirty="0"/>
            </a:br>
            <a:r>
              <a:rPr lang="de-DE" sz="2700" b="1" dirty="0" smtClean="0"/>
              <a:t>Themenübersicht</a:t>
            </a:r>
            <a:r>
              <a:rPr lang="de-DE" sz="1800" dirty="0" smtClean="0"/>
              <a:t/>
            </a:r>
            <a:br>
              <a:rPr lang="de-DE" sz="1800" dirty="0" smtClean="0"/>
            </a:br>
            <a:r>
              <a:rPr lang="de-DE" sz="1800" dirty="0"/>
              <a:t/>
            </a:r>
            <a:br>
              <a:rPr lang="de-DE" sz="1800" dirty="0"/>
            </a:br>
            <a:r>
              <a:rPr lang="de-DE" sz="1800" dirty="0" smtClean="0"/>
              <a:t>Neben Beispielen zur Sanierung möchte ich  zwei wichtige Themen zur Energetischen Gebäudesanierung mit ansprechen:</a:t>
            </a:r>
            <a:br>
              <a:rPr lang="de-DE" sz="1800" dirty="0" smtClean="0"/>
            </a:br>
            <a:r>
              <a:rPr lang="de-DE" sz="1800" dirty="0"/>
              <a:t/>
            </a:r>
            <a:br>
              <a:rPr lang="de-DE" sz="1800" dirty="0"/>
            </a:br>
            <a:r>
              <a:rPr lang="de-DE" sz="1800" dirty="0" smtClean="0"/>
              <a:t>a) Förderprogramme: Es gibt eine Vielzahl von Fördertöpfen zur energetischen Gebäudesanierung. Als kleinen Ausblick möchte ich hier nur zwei der wichtigsten Programme vorstellen. Wichtig dabei: eine Kombination von Fördermittel ist nur in Ausnahmefälle möglich. Es ist daher wichtig, Projektbezogen das passende Programm zu finden und die Maßnahmen rechtzeitig vor Maßnahmenbeginn zur Bewilligung einzureichen.</a:t>
            </a:r>
            <a:br>
              <a:rPr lang="de-DE" sz="1800" dirty="0" smtClean="0"/>
            </a:br>
            <a:r>
              <a:rPr lang="de-DE" sz="1800" dirty="0"/>
              <a:t/>
            </a:r>
            <a:br>
              <a:rPr lang="de-DE" sz="1800" dirty="0"/>
            </a:br>
            <a:r>
              <a:rPr lang="de-DE" sz="1800" dirty="0" smtClean="0"/>
              <a:t>B) Gesetzte / Verordnungen</a:t>
            </a:r>
            <a:br>
              <a:rPr lang="de-DE" sz="1800" dirty="0" smtClean="0"/>
            </a:br>
            <a:r>
              <a:rPr lang="de-DE" sz="1800" dirty="0" smtClean="0"/>
              <a:t>Um die gesetzten Klimaschutzziele auch erreichen zu können, wurden in Vergangenheit Gesetzte und Verordnungen, die Mindeststandards zum Bau und Sanierung von Gebäuden vorschreiben, erlassen.  Das Energieeinsparungsgesetz </a:t>
            </a:r>
            <a:r>
              <a:rPr lang="de-DE" sz="1800" dirty="0"/>
              <a:t>(EnEG</a:t>
            </a:r>
            <a:r>
              <a:rPr lang="de-DE" sz="1800" dirty="0" smtClean="0"/>
              <a:t>),</a:t>
            </a:r>
            <a:r>
              <a:rPr lang="de-DE" sz="1800" dirty="0"/>
              <a:t/>
            </a:r>
            <a:br>
              <a:rPr lang="de-DE" sz="1800" dirty="0"/>
            </a:br>
            <a:r>
              <a:rPr lang="de-DE" sz="1800" dirty="0"/>
              <a:t>Energie-Einspar-Verordnung (ENEV</a:t>
            </a:r>
            <a:r>
              <a:rPr lang="de-DE" sz="1800" dirty="0" smtClean="0"/>
              <a:t>) und das Erneuerbare-Wärme-Gesetz </a:t>
            </a:r>
            <a:r>
              <a:rPr lang="de-DE" sz="1800" dirty="0"/>
              <a:t>(EWärmeG</a:t>
            </a:r>
            <a:r>
              <a:rPr lang="de-DE" sz="1800" dirty="0" smtClean="0"/>
              <a:t>) sind hierbei Grundlegend zu beachten.</a:t>
            </a:r>
            <a:br>
              <a:rPr lang="de-DE" sz="1800" dirty="0" smtClean="0"/>
            </a:br>
            <a:r>
              <a:rPr lang="de-DE" sz="1800" dirty="0"/>
              <a:t/>
            </a:r>
            <a:br>
              <a:rPr lang="de-DE" sz="1800" dirty="0"/>
            </a:br>
            <a:r>
              <a:rPr lang="de-DE" sz="1800" dirty="0" smtClean="0"/>
              <a:t>C) Anhand von Sanierungsbeispielen an unserem Amtshaus (hier ist unter anderem auch das Stadtbauamt untergebracht), der Trauzenbachsporthalle und dem Kindergarten Kirchenkirnberg möchte ich aufzeigen, wie unter beachten der Verordnungen und unter Zuhilfenahme von Fördermitteln energetische Gebäudesanierungsmaßnahmen erfolgreich umgesetzt wurden.</a:t>
            </a:r>
            <a:r>
              <a:rPr lang="de-DE" sz="1800" dirty="0"/>
              <a:t/>
            </a:r>
            <a:br>
              <a:rPr lang="de-DE" sz="1800" dirty="0"/>
            </a:br>
            <a:r>
              <a:rPr lang="de-DE" sz="1800" dirty="0" smtClean="0"/>
              <a:t/>
            </a:r>
            <a:br>
              <a:rPr lang="de-DE" sz="1800" dirty="0" smtClean="0"/>
            </a:br>
            <a:r>
              <a:rPr lang="de-DE" sz="1800" dirty="0"/>
              <a:t/>
            </a:r>
            <a:br>
              <a:rPr lang="de-DE" sz="1800" dirty="0"/>
            </a:br>
            <a:r>
              <a:rPr lang="de-DE" sz="1800" dirty="0" smtClean="0"/>
              <a:t/>
            </a:r>
            <a:br>
              <a:rPr lang="de-DE" sz="1800" dirty="0" smtClean="0"/>
            </a:br>
            <a:r>
              <a:rPr lang="de-DE" sz="1800" dirty="0"/>
              <a:t/>
            </a:r>
            <a:br>
              <a:rPr lang="de-DE" sz="1800" dirty="0"/>
            </a:br>
            <a:endParaRPr lang="de-DE" sz="1800" dirty="0"/>
          </a:p>
        </p:txBody>
      </p:sp>
      <p:sp>
        <p:nvSpPr>
          <p:cNvPr id="3" name="Title 1"/>
          <p:cNvSpPr txBox="1">
            <a:spLocks/>
          </p:cNvSpPr>
          <p:nvPr/>
        </p:nvSpPr>
        <p:spPr>
          <a:xfrm>
            <a:off x="838200" y="15678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smtClean="0">
                <a:solidFill>
                  <a:srgbClr val="0070C0"/>
                </a:solidFill>
                <a:latin typeface="+mn-lt"/>
              </a:rPr>
              <a:t>Energetische Gebäudesanierung</a:t>
            </a:r>
            <a:r>
              <a:rPr lang="en-GB" sz="4000" smtClean="0">
                <a:solidFill>
                  <a:srgbClr val="0070C0"/>
                </a:solidFill>
                <a:latin typeface="+mn-lt"/>
              </a:rPr>
              <a:t>- Sl</a:t>
            </a:r>
            <a:r>
              <a:rPr lang="en-GB" sz="4000" smtClean="0">
                <a:solidFill>
                  <a:schemeClr val="accent1">
                    <a:lumMod val="75000"/>
                  </a:schemeClr>
                </a:solidFill>
                <a:latin typeface="+mn-lt"/>
              </a:rPr>
              <a:t>id</a:t>
            </a:r>
            <a:r>
              <a:rPr lang="en-GB" sz="4000" smtClean="0">
                <a:solidFill>
                  <a:srgbClr val="0070C0"/>
                </a:solidFill>
                <a:latin typeface="+mn-lt"/>
              </a:rPr>
              <a:t>e 1</a:t>
            </a:r>
            <a:endParaRPr lang="en-GB" sz="4000" dirty="0">
              <a:solidFill>
                <a:srgbClr val="0070C0"/>
              </a:solidFill>
              <a:latin typeface="+mn-lt"/>
            </a:endParaRPr>
          </a:p>
        </p:txBody>
      </p:sp>
    </p:spTree>
    <p:extLst>
      <p:ext uri="{BB962C8B-B14F-4D97-AF65-F5344CB8AC3E}">
        <p14:creationId xmlns:p14="http://schemas.microsoft.com/office/powerpoint/2010/main" val="1588050267"/>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b="1" dirty="0" smtClean="0">
                <a:solidFill>
                  <a:srgbClr val="0070C0"/>
                </a:solidFill>
                <a:latin typeface="+mn-lt"/>
              </a:rPr>
              <a:t>Förderprogramme</a:t>
            </a:r>
            <a:r>
              <a:rPr lang="en-GB" sz="4000" dirty="0" smtClean="0">
                <a:solidFill>
                  <a:srgbClr val="0070C0"/>
                </a:solidFill>
                <a:latin typeface="+mn-lt"/>
              </a:rPr>
              <a:t> - Slide 2</a:t>
            </a:r>
            <a:endParaRPr lang="en-GB" sz="4000" dirty="0">
              <a:solidFill>
                <a:srgbClr val="0070C0"/>
              </a:solidFill>
              <a:latin typeface="+mn-lt"/>
            </a:endParaRPr>
          </a:p>
        </p:txBody>
      </p:sp>
      <p:sp>
        <p:nvSpPr>
          <p:cNvPr id="4" name="Content Placeholder 3"/>
          <p:cNvSpPr>
            <a:spLocks noGrp="1"/>
          </p:cNvSpPr>
          <p:nvPr>
            <p:ph idx="1"/>
          </p:nvPr>
        </p:nvSpPr>
        <p:spPr>
          <a:xfrm>
            <a:off x="838200" y="1690688"/>
            <a:ext cx="5950527" cy="4045094"/>
          </a:xfrm>
        </p:spPr>
        <p:txBody>
          <a:bodyPr>
            <a:normAutofit fontScale="55000" lnSpcReduction="20000"/>
          </a:bodyPr>
          <a:lstStyle/>
          <a:p>
            <a:pPr marL="0" indent="0">
              <a:buNone/>
            </a:pPr>
            <a:r>
              <a:rPr lang="de-DE" sz="4400" b="1" dirty="0" smtClean="0">
                <a:solidFill>
                  <a:schemeClr val="accent1">
                    <a:lumMod val="75000"/>
                  </a:schemeClr>
                </a:solidFill>
              </a:rPr>
              <a:t>KfW-Programm </a:t>
            </a:r>
            <a:r>
              <a:rPr lang="de-DE" sz="4400" b="1" dirty="0">
                <a:solidFill>
                  <a:schemeClr val="accent1">
                    <a:lumMod val="75000"/>
                  </a:schemeClr>
                </a:solidFill>
              </a:rPr>
              <a:t>"Energieeffizient Sanieren" im Rahmen des CO2-Gebäudesanierungsprogramms des </a:t>
            </a:r>
            <a:r>
              <a:rPr lang="de-DE" sz="4400" b="1" dirty="0" smtClean="0">
                <a:solidFill>
                  <a:schemeClr val="accent1">
                    <a:lumMod val="75000"/>
                  </a:schemeClr>
                </a:solidFill>
              </a:rPr>
              <a:t>Bundes.</a:t>
            </a:r>
          </a:p>
          <a:p>
            <a:pPr marL="0" indent="0">
              <a:buNone/>
            </a:pPr>
            <a:endParaRPr lang="de-DE" sz="3300" dirty="0">
              <a:solidFill>
                <a:schemeClr val="accent1">
                  <a:lumMod val="75000"/>
                </a:schemeClr>
              </a:solidFill>
            </a:endParaRPr>
          </a:p>
          <a:p>
            <a:r>
              <a:rPr lang="de-DE" sz="3300" dirty="0" smtClean="0">
                <a:solidFill>
                  <a:schemeClr val="accent1">
                    <a:lumMod val="75000"/>
                  </a:schemeClr>
                </a:solidFill>
              </a:rPr>
              <a:t>Energieeffizient Bauen und Sanieren (Investitionen in energiesparende Nichtwohngebäude)</a:t>
            </a:r>
          </a:p>
          <a:p>
            <a:r>
              <a:rPr lang="de-DE" sz="3300" dirty="0" smtClean="0">
                <a:solidFill>
                  <a:schemeClr val="accent1">
                    <a:lumMod val="75000"/>
                  </a:schemeClr>
                </a:solidFill>
              </a:rPr>
              <a:t>Energetische Stadtsanierung (Investitionen in effiziente Versorgungssysteme)</a:t>
            </a:r>
            <a:endParaRPr lang="de-DE" sz="3300" dirty="0">
              <a:solidFill>
                <a:schemeClr val="accent1">
                  <a:lumMod val="75000"/>
                </a:schemeClr>
              </a:solidFill>
            </a:endParaRPr>
          </a:p>
          <a:p>
            <a:r>
              <a:rPr lang="de-DE" sz="3300" dirty="0" smtClean="0">
                <a:solidFill>
                  <a:schemeClr val="accent1">
                    <a:lumMod val="75000"/>
                  </a:schemeClr>
                </a:solidFill>
              </a:rPr>
              <a:t>Energetische Stadtsanierung  (Quartierskonzepte)</a:t>
            </a:r>
            <a:endParaRPr lang="de-DE" sz="3300" dirty="0">
              <a:solidFill>
                <a:schemeClr val="accent1">
                  <a:lumMod val="75000"/>
                </a:schemeClr>
              </a:solidFill>
            </a:endParaRPr>
          </a:p>
          <a:p>
            <a:r>
              <a:rPr lang="de-DE" sz="3300" dirty="0" smtClean="0">
                <a:solidFill>
                  <a:schemeClr val="accent1">
                    <a:lumMod val="75000"/>
                  </a:schemeClr>
                </a:solidFill>
              </a:rPr>
              <a:t>jährlich </a:t>
            </a:r>
            <a:r>
              <a:rPr lang="de-DE" sz="3300" dirty="0">
                <a:solidFill>
                  <a:schemeClr val="accent1">
                    <a:lumMod val="75000"/>
                  </a:schemeClr>
                </a:solidFill>
              </a:rPr>
              <a:t>1,8 </a:t>
            </a:r>
            <a:r>
              <a:rPr lang="de-DE" sz="3300" dirty="0" smtClean="0">
                <a:solidFill>
                  <a:schemeClr val="accent1">
                    <a:lumMod val="75000"/>
                  </a:schemeClr>
                </a:solidFill>
              </a:rPr>
              <a:t>Milliarden Fördermittel</a:t>
            </a:r>
          </a:p>
          <a:p>
            <a:r>
              <a:rPr lang="de-DE" sz="3300" dirty="0" smtClean="0">
                <a:solidFill>
                  <a:schemeClr val="accent1">
                    <a:lumMod val="75000"/>
                  </a:schemeClr>
                </a:solidFill>
              </a:rPr>
              <a:t>Seit </a:t>
            </a:r>
            <a:r>
              <a:rPr lang="de-DE" sz="3300" dirty="0">
                <a:solidFill>
                  <a:schemeClr val="accent1">
                    <a:lumMod val="75000"/>
                  </a:schemeClr>
                </a:solidFill>
              </a:rPr>
              <a:t>2006 </a:t>
            </a:r>
            <a:r>
              <a:rPr lang="de-DE" sz="3300" dirty="0" smtClean="0">
                <a:solidFill>
                  <a:schemeClr val="accent1">
                    <a:lumMod val="75000"/>
                  </a:schemeClr>
                </a:solidFill>
              </a:rPr>
              <a:t> </a:t>
            </a:r>
            <a:r>
              <a:rPr lang="de-DE" sz="3300" dirty="0">
                <a:solidFill>
                  <a:schemeClr val="accent1">
                    <a:lumMod val="75000"/>
                  </a:schemeClr>
                </a:solidFill>
              </a:rPr>
              <a:t>Investitionen von knapp 118 Milliarden Euro angestoßen. </a:t>
            </a:r>
            <a:endParaRPr lang="de-DE" sz="3300" dirty="0" smtClean="0">
              <a:solidFill>
                <a:schemeClr val="accent1">
                  <a:lumMod val="75000"/>
                </a:schemeClr>
              </a:solidFill>
            </a:endParaRPr>
          </a:p>
          <a:p>
            <a:r>
              <a:rPr lang="de-DE" sz="3300" dirty="0" smtClean="0">
                <a:solidFill>
                  <a:schemeClr val="accent1">
                    <a:lumMod val="75000"/>
                  </a:schemeClr>
                </a:solidFill>
              </a:rPr>
              <a:t>Sanierung von </a:t>
            </a:r>
            <a:r>
              <a:rPr lang="de-DE" sz="3300" dirty="0">
                <a:solidFill>
                  <a:schemeClr val="accent1">
                    <a:lumMod val="75000"/>
                  </a:schemeClr>
                </a:solidFill>
              </a:rPr>
              <a:t>rund 3 Millionen Wohnungen </a:t>
            </a:r>
            <a:r>
              <a:rPr lang="de-DE" sz="3300" dirty="0" smtClean="0">
                <a:solidFill>
                  <a:schemeClr val="accent1">
                    <a:lumMod val="75000"/>
                  </a:schemeClr>
                </a:solidFill>
              </a:rPr>
              <a:t>,zusätzlich </a:t>
            </a:r>
            <a:r>
              <a:rPr lang="de-DE" sz="3300" dirty="0">
                <a:solidFill>
                  <a:schemeClr val="accent1">
                    <a:lumMod val="75000"/>
                  </a:schemeClr>
                </a:solidFill>
              </a:rPr>
              <a:t>über 1.400 kommunale Einrichtungen.</a:t>
            </a:r>
          </a:p>
          <a:p>
            <a:endParaRPr lang="en-GB" sz="3300" dirty="0"/>
          </a:p>
        </p:txBody>
      </p:sp>
      <p:sp>
        <p:nvSpPr>
          <p:cNvPr id="5" name="TextBox 4"/>
          <p:cNvSpPr txBox="1"/>
          <p:nvPr/>
        </p:nvSpPr>
        <p:spPr>
          <a:xfrm>
            <a:off x="7424382" y="1690688"/>
            <a:ext cx="3057099" cy="2585323"/>
          </a:xfrm>
          <a:prstGeom prst="rect">
            <a:avLst/>
          </a:prstGeom>
          <a:noFill/>
          <a:ln>
            <a:solidFill>
              <a:schemeClr val="accent1"/>
            </a:solidFill>
          </a:ln>
        </p:spPr>
        <p:txBody>
          <a:bodyPr wrap="square" rtlCol="0">
            <a:spAutoFit/>
          </a:bodyPr>
          <a:lstStyle/>
          <a:p>
            <a:r>
              <a:rPr lang="en-GB" dirty="0" smtClean="0"/>
              <a:t>Photo / picture</a:t>
            </a:r>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a:p>
        </p:txBody>
      </p:sp>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585" y="1690688"/>
            <a:ext cx="4754046" cy="3367449"/>
          </a:xfrm>
          <a:prstGeom prst="rect">
            <a:avLst/>
          </a:prstGeom>
        </p:spPr>
      </p:pic>
    </p:spTree>
    <p:extLst>
      <p:ext uri="{BB962C8B-B14F-4D97-AF65-F5344CB8AC3E}">
        <p14:creationId xmlns:p14="http://schemas.microsoft.com/office/powerpoint/2010/main" val="2371458174"/>
      </p:ext>
    </p:extLst>
  </p:cSld>
  <p:clrMapOvr>
    <a:masterClrMapping/>
  </p:clrMapOvr>
  <p:transition spd="slow" advTm="6000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787076" y="1060585"/>
            <a:ext cx="10984377" cy="5539978"/>
          </a:xfrm>
          <a:prstGeom prst="rect">
            <a:avLst/>
          </a:prstGeom>
        </p:spPr>
        <p:txBody>
          <a:bodyPr wrap="square">
            <a:spAutoFit/>
          </a:bodyPr>
          <a:lstStyle/>
          <a:p>
            <a:r>
              <a:rPr lang="de-DE" sz="2400" b="1" dirty="0" smtClean="0"/>
              <a:t>KfW-Programm </a:t>
            </a:r>
            <a:r>
              <a:rPr lang="de-DE" sz="2400" b="1" dirty="0"/>
              <a:t>"Energieeffizient Sanieren" im Rahmen des CO</a:t>
            </a:r>
            <a:r>
              <a:rPr lang="de-DE" sz="2400" b="1" baseline="-25000" dirty="0"/>
              <a:t>2</a:t>
            </a:r>
            <a:r>
              <a:rPr lang="de-DE" sz="2400" b="1" dirty="0"/>
              <a:t>-Gebäudesanierungsprogramms des </a:t>
            </a:r>
            <a:r>
              <a:rPr lang="de-DE" sz="2400" b="1" dirty="0" smtClean="0"/>
              <a:t>Bundes</a:t>
            </a:r>
          </a:p>
          <a:p>
            <a:endParaRPr lang="de-DE" dirty="0" smtClean="0"/>
          </a:p>
          <a:p>
            <a:r>
              <a:rPr lang="de-DE" sz="1600" dirty="0" smtClean="0"/>
              <a:t>Kommunen </a:t>
            </a:r>
            <a:r>
              <a:rPr lang="de-DE" sz="1600" dirty="0"/>
              <a:t>und kommunale Unternehmen stehen heute vor der </a:t>
            </a:r>
            <a:r>
              <a:rPr lang="de-DE" sz="1600" b="1" dirty="0"/>
              <a:t>Herausforderung, energetische Einsparpotenziale auszuschöpfen</a:t>
            </a:r>
            <a:r>
              <a:rPr lang="de-DE" sz="1600" dirty="0"/>
              <a:t>. Durch Gebäudesanierung kann eine enorme Energieeffizienz erzielt werden. </a:t>
            </a:r>
            <a:r>
              <a:rPr lang="de-DE" sz="1600" dirty="0" smtClean="0"/>
              <a:t>Maßnahmen </a:t>
            </a:r>
            <a:r>
              <a:rPr lang="de-DE" sz="1600" dirty="0"/>
              <a:t>wie die gezielte Wärmedämmung, Erneuerung der Fenster oder Sonnenschutzeinrichtungen erhöhen den Komfort und reduzieren den Energieverlust deutlich. Damit wird nicht nur der kommunale Haushalt langfristig geschont, sondern auch ein aktiver Beitrag zum Klimaschutz geleistet.</a:t>
            </a:r>
          </a:p>
          <a:p>
            <a:endParaRPr lang="de-DE" sz="1600" dirty="0"/>
          </a:p>
          <a:p>
            <a:r>
              <a:rPr lang="de-DE" sz="1600" dirty="0"/>
              <a:t>Mit dem Förderprodukt </a:t>
            </a:r>
            <a:r>
              <a:rPr lang="de-DE" sz="1600" dirty="0" smtClean="0"/>
              <a:t> </a:t>
            </a:r>
            <a:r>
              <a:rPr lang="de-DE" sz="1600" b="1" dirty="0"/>
              <a:t>– Energieeffizient Bauen und </a:t>
            </a:r>
            <a:r>
              <a:rPr lang="de-DE" sz="1600" b="1" dirty="0" smtClean="0"/>
              <a:t>Sanieren -  </a:t>
            </a:r>
            <a:r>
              <a:rPr lang="de-DE" sz="1600" dirty="0" smtClean="0"/>
              <a:t>wird  der </a:t>
            </a:r>
            <a:r>
              <a:rPr lang="de-DE" sz="1600" dirty="0"/>
              <a:t>Neubau energieeffizienter Gebäude oder die energetische Sanierung von Bestandsgebäuden der kommunalen und sozialen </a:t>
            </a:r>
            <a:r>
              <a:rPr lang="de-DE" sz="1600" dirty="0" smtClean="0"/>
              <a:t>Infrastruktur (Rathäuser, Schulen, Kindergärten...) finanziert.</a:t>
            </a:r>
            <a:endParaRPr lang="de-DE" sz="1600" dirty="0"/>
          </a:p>
          <a:p>
            <a:endParaRPr lang="de-DE" sz="1600" dirty="0"/>
          </a:p>
          <a:p>
            <a:r>
              <a:rPr lang="de-DE" sz="1600" dirty="0" smtClean="0"/>
              <a:t>Mit </a:t>
            </a:r>
            <a:r>
              <a:rPr lang="de-DE" sz="1600" dirty="0"/>
              <a:t>dem Förderprodukt </a:t>
            </a:r>
            <a:r>
              <a:rPr lang="de-DE" sz="1600" dirty="0" smtClean="0"/>
              <a:t> </a:t>
            </a:r>
            <a:r>
              <a:rPr lang="de-DE" sz="1600" b="1" dirty="0"/>
              <a:t>– Energetische Stadtsanierung – </a:t>
            </a:r>
            <a:r>
              <a:rPr lang="de-DE" sz="1600" dirty="0"/>
              <a:t>Quartiersversorgung </a:t>
            </a:r>
            <a:r>
              <a:rPr lang="de-DE" sz="1600" dirty="0" smtClean="0"/>
              <a:t> werden </a:t>
            </a:r>
            <a:r>
              <a:rPr lang="de-DE" sz="1600" dirty="0"/>
              <a:t>nachhaltige Investitionen in die Energieeffizienz kommunaler Wärme-, Kälte- Wasser- und Abwassersysteme im </a:t>
            </a:r>
            <a:r>
              <a:rPr lang="de-DE" sz="1600" dirty="0" smtClean="0"/>
              <a:t>Quartier finanziert.</a:t>
            </a:r>
          </a:p>
          <a:p>
            <a:endParaRPr lang="de-DE" sz="1600" dirty="0"/>
          </a:p>
          <a:p>
            <a:r>
              <a:rPr lang="de-DE" sz="1600" dirty="0"/>
              <a:t>Mit dem </a:t>
            </a:r>
            <a:r>
              <a:rPr lang="de-DE" sz="1600" dirty="0" smtClean="0"/>
              <a:t>Produkt </a:t>
            </a:r>
            <a:r>
              <a:rPr lang="de-DE" sz="1600" b="1" dirty="0" smtClean="0"/>
              <a:t>-  </a:t>
            </a:r>
            <a:r>
              <a:rPr lang="de-DE" sz="1600" b="1" dirty="0"/>
              <a:t>Energetische Stadtsanierung – </a:t>
            </a:r>
            <a:r>
              <a:rPr lang="de-DE" sz="1600" b="1" dirty="0" smtClean="0"/>
              <a:t> </a:t>
            </a:r>
            <a:r>
              <a:rPr lang="de-DE" sz="1600" dirty="0" smtClean="0"/>
              <a:t>werden  </a:t>
            </a:r>
            <a:r>
              <a:rPr lang="de-DE" sz="1600" dirty="0"/>
              <a:t>Maßnahmen, </a:t>
            </a:r>
            <a:r>
              <a:rPr lang="de-DE" sz="1600" dirty="0" smtClean="0"/>
              <a:t>welche  </a:t>
            </a:r>
            <a:r>
              <a:rPr lang="de-DE" sz="1600" dirty="0"/>
              <a:t>die Energieeffizienz im Quartier </a:t>
            </a:r>
            <a:r>
              <a:rPr lang="de-DE" sz="1600" dirty="0" smtClean="0"/>
              <a:t>erhöhen, finanziert . </a:t>
            </a:r>
            <a:r>
              <a:rPr lang="de-DE" sz="1600" dirty="0"/>
              <a:t>Sie können sowohl Sach- als auch </a:t>
            </a:r>
            <a:r>
              <a:rPr lang="de-DE" sz="1600" dirty="0" smtClean="0"/>
              <a:t>Personalkosten (z.B. Potentialanalysen u. Sanierungsmanager) </a:t>
            </a:r>
            <a:r>
              <a:rPr lang="de-DE" sz="1600" dirty="0"/>
              <a:t>finanzieren. </a:t>
            </a:r>
          </a:p>
          <a:p>
            <a:endParaRPr lang="de-DE" sz="1600" dirty="0"/>
          </a:p>
          <a:p>
            <a:r>
              <a:rPr lang="de-DE" sz="1600" dirty="0" smtClean="0"/>
              <a:t>Bild: die Bezeichnung KFW 40 – 115 steht für energetische Gebäudestandards, mit jeweils unterschiedlichem Primärenergiebedarf. </a:t>
            </a:r>
            <a:r>
              <a:rPr lang="de-DE" sz="1600" dirty="0"/>
              <a:t> </a:t>
            </a:r>
            <a:r>
              <a:rPr lang="de-DE" sz="1600" dirty="0" smtClean="0"/>
              <a:t>Grundlage für die Einstufung ist ein Referenzgebäude,  dessen Eigenschaften in der Energie-Einspar-Verordnung genau definiert ist. </a:t>
            </a:r>
          </a:p>
        </p:txBody>
      </p:sp>
      <p:sp>
        <p:nvSpPr>
          <p:cNvPr id="3" name="Title 1"/>
          <p:cNvSpPr txBox="1">
            <a:spLocks/>
          </p:cNvSpPr>
          <p:nvPr/>
        </p:nvSpPr>
        <p:spPr>
          <a:xfrm>
            <a:off x="787076" y="397804"/>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smtClean="0">
                <a:solidFill>
                  <a:srgbClr val="0070C0"/>
                </a:solidFill>
                <a:latin typeface="+mn-lt"/>
              </a:rPr>
              <a:t>Förderprogramme</a:t>
            </a:r>
            <a:r>
              <a:rPr lang="en-GB" sz="4000" dirty="0" smtClean="0">
                <a:solidFill>
                  <a:srgbClr val="0070C0"/>
                </a:solidFill>
                <a:latin typeface="+mn-lt"/>
              </a:rPr>
              <a:t> - Slide 2</a:t>
            </a:r>
            <a:endParaRPr lang="en-GB" sz="4000" dirty="0">
              <a:solidFill>
                <a:srgbClr val="0070C0"/>
              </a:solidFill>
              <a:latin typeface="+mn-lt"/>
            </a:endParaRPr>
          </a:p>
        </p:txBody>
      </p:sp>
    </p:spTree>
    <p:extLst>
      <p:ext uri="{BB962C8B-B14F-4D97-AF65-F5344CB8AC3E}">
        <p14:creationId xmlns:p14="http://schemas.microsoft.com/office/powerpoint/2010/main" val="3737571398"/>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b="1" dirty="0">
                <a:solidFill>
                  <a:srgbClr val="0070C0"/>
                </a:solidFill>
                <a:latin typeface="+mn-lt"/>
              </a:rPr>
              <a:t>Förderprogramme</a:t>
            </a:r>
            <a:r>
              <a:rPr lang="en-GB" sz="4000" b="1" dirty="0" smtClean="0">
                <a:solidFill>
                  <a:srgbClr val="0070C0"/>
                </a:solidFill>
              </a:rPr>
              <a:t> - Slide 3</a:t>
            </a:r>
            <a:endParaRPr lang="en-GB" sz="4000" b="1" dirty="0">
              <a:solidFill>
                <a:srgbClr val="0070C0"/>
              </a:solidFill>
            </a:endParaRPr>
          </a:p>
        </p:txBody>
      </p:sp>
      <p:sp>
        <p:nvSpPr>
          <p:cNvPr id="4" name="Content Placeholder 3"/>
          <p:cNvSpPr>
            <a:spLocks noGrp="1"/>
          </p:cNvSpPr>
          <p:nvPr>
            <p:ph idx="1"/>
          </p:nvPr>
        </p:nvSpPr>
        <p:spPr>
          <a:xfrm>
            <a:off x="847437" y="2180215"/>
            <a:ext cx="4638964" cy="2608039"/>
          </a:xfrm>
        </p:spPr>
        <p:txBody>
          <a:bodyPr/>
          <a:lstStyle/>
          <a:p>
            <a:pPr marL="0" indent="0">
              <a:buNone/>
            </a:pPr>
            <a:r>
              <a:rPr lang="de-DE" sz="1800" dirty="0" smtClean="0">
                <a:solidFill>
                  <a:schemeClr val="accent1">
                    <a:lumMod val="75000"/>
                  </a:schemeClr>
                </a:solidFill>
              </a:rPr>
              <a:t>Grundsätzlich </a:t>
            </a:r>
            <a:r>
              <a:rPr lang="de-DE" sz="1800" dirty="0">
                <a:solidFill>
                  <a:schemeClr val="accent1">
                    <a:lumMod val="75000"/>
                  </a:schemeClr>
                </a:solidFill>
              </a:rPr>
              <a:t>gilt als Maxime der KFW Förderung: </a:t>
            </a:r>
            <a:endParaRPr lang="de-DE" sz="1800" dirty="0" smtClean="0">
              <a:solidFill>
                <a:schemeClr val="accent1">
                  <a:lumMod val="75000"/>
                </a:schemeClr>
              </a:solidFill>
            </a:endParaRPr>
          </a:p>
          <a:p>
            <a:pPr marL="0" indent="0">
              <a:buNone/>
            </a:pPr>
            <a:r>
              <a:rPr lang="de-DE" sz="1800" b="1" dirty="0" smtClean="0">
                <a:solidFill>
                  <a:schemeClr val="accent1">
                    <a:lumMod val="75000"/>
                  </a:schemeClr>
                </a:solidFill>
              </a:rPr>
              <a:t>Je </a:t>
            </a:r>
            <a:r>
              <a:rPr lang="de-DE" sz="1800" b="1" dirty="0">
                <a:solidFill>
                  <a:schemeClr val="accent1">
                    <a:lumMod val="75000"/>
                  </a:schemeClr>
                </a:solidFill>
              </a:rPr>
              <a:t>mehr Energie eingespart wird, desto höher ist die Förderung. Daher werden unterschiedliche Fördersätze für verschiedene Sanierungsniveaus angeboten. </a:t>
            </a:r>
          </a:p>
          <a:p>
            <a:pPr marL="0" indent="0">
              <a:buNone/>
            </a:pPr>
            <a:endParaRPr lang="en-GB" dirty="0">
              <a:solidFill>
                <a:schemeClr val="accent1">
                  <a:lumMod val="75000"/>
                </a:schemeClr>
              </a:solidFill>
            </a:endParaRPr>
          </a:p>
          <a:p>
            <a:pPr marL="0" indent="0">
              <a:buNone/>
            </a:pPr>
            <a:endParaRPr lang="en-GB" dirty="0"/>
          </a:p>
        </p:txBody>
      </p:sp>
      <p:sp>
        <p:nvSpPr>
          <p:cNvPr id="5" name="TextBox 4"/>
          <p:cNvSpPr txBox="1"/>
          <p:nvPr/>
        </p:nvSpPr>
        <p:spPr>
          <a:xfrm>
            <a:off x="7424382" y="1690688"/>
            <a:ext cx="3057099" cy="2585323"/>
          </a:xfrm>
          <a:prstGeom prst="rect">
            <a:avLst/>
          </a:prstGeom>
          <a:noFill/>
          <a:ln>
            <a:solidFill>
              <a:schemeClr val="accent1"/>
            </a:solidFill>
          </a:ln>
        </p:spPr>
        <p:txBody>
          <a:bodyPr wrap="square" rtlCol="0">
            <a:spAutoFit/>
          </a:bodyPr>
          <a:lstStyle/>
          <a:p>
            <a:r>
              <a:rPr lang="en-GB" dirty="0" smtClean="0"/>
              <a:t>Photo / picture</a:t>
            </a:r>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3783" y="1690688"/>
            <a:ext cx="4941310" cy="3097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6766704"/>
      </p:ext>
    </p:extLst>
  </p:cSld>
  <p:clrMapOvr>
    <a:masterClrMapping/>
  </p:clrMapOvr>
  <p:transition spd="slow" advTm="6000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846669" y="1060756"/>
            <a:ext cx="10552852" cy="5509200"/>
          </a:xfrm>
          <a:prstGeom prst="rect">
            <a:avLst/>
          </a:prstGeom>
        </p:spPr>
        <p:txBody>
          <a:bodyPr wrap="square">
            <a:spAutoFit/>
          </a:bodyPr>
          <a:lstStyle/>
          <a:p>
            <a:pPr lvl="0"/>
            <a:r>
              <a:rPr lang="de-DE" b="1" dirty="0" smtClean="0">
                <a:solidFill>
                  <a:prstClr val="black"/>
                </a:solidFill>
              </a:rPr>
              <a:t>KfW-Programm </a:t>
            </a:r>
            <a:r>
              <a:rPr lang="de-DE" b="1" dirty="0">
                <a:solidFill>
                  <a:prstClr val="black"/>
                </a:solidFill>
              </a:rPr>
              <a:t>"Energieeffizient Sanieren" im Rahmen des CO</a:t>
            </a:r>
            <a:r>
              <a:rPr lang="de-DE" b="1" baseline="-25000" dirty="0">
                <a:solidFill>
                  <a:prstClr val="black"/>
                </a:solidFill>
              </a:rPr>
              <a:t>2</a:t>
            </a:r>
            <a:r>
              <a:rPr lang="de-DE" b="1" dirty="0">
                <a:solidFill>
                  <a:prstClr val="black"/>
                </a:solidFill>
              </a:rPr>
              <a:t>-Gebäudesanierungsprogramms des Bundes</a:t>
            </a:r>
          </a:p>
          <a:p>
            <a:endParaRPr lang="de-DE" sz="1400" dirty="0"/>
          </a:p>
          <a:p>
            <a:r>
              <a:rPr lang="de-DE" sz="1600" dirty="0" smtClean="0"/>
              <a:t>Die </a:t>
            </a:r>
            <a:r>
              <a:rPr lang="de-DE" sz="1600" dirty="0"/>
              <a:t>Förderhöhe steigt mit der energetischen Qualität des Gebäudes und wird zwischen Neu- und Altbau unterschieden. Da es im Neubau deutlich einfacher ist einen guten Effizienzstandard zu erreichen als im Altbau, definiert die EnEV für den Neubau als zulässigen Primärenergiebedarf maximal 75 % des Referenzgebäudes (ab 1. Januar 2016, zuvor 100 %) und im Altbau (mit Ausnahme des Denkmals) 140 %. Da eine staatliche Förderung nur als zusätzlicher Anreiz für bessere Standards möglich ist, gelten für den Neubau nur die Standards 40, 55 und 70 (Effizienzhaus 70 übergangsweise bis 1. April 2016) und in der Sanierung die Standards zwischen 55 und 115 bzw. Denkmal. Daneben werden auch Einzelmaßnahmen gefördert.</a:t>
            </a:r>
          </a:p>
          <a:p>
            <a:endParaRPr lang="de-DE" sz="1600" dirty="0"/>
          </a:p>
          <a:p>
            <a:r>
              <a:rPr lang="de-DE" sz="1600" dirty="0"/>
              <a:t>Für den Neubau sind Förderungen als Darlehen mit Tilgungszuschuss möglich. Für ein KfW-Effizienzhaus 40 und 55 beträgt der Zinssatz 0,75 %. Für Neubauten mit KfW-Effizienzhaus-70-Standard gibt es einen Kredit ohne Tilgungszuschuss bei einem Zinssatz zwischen 1 % und 1,4 % je nach Kreditlaufzeit, andere Standards werden nicht gefördert. (Stand: Dezember 2015)</a:t>
            </a:r>
          </a:p>
          <a:p>
            <a:endParaRPr lang="de-DE" sz="1600" dirty="0"/>
          </a:p>
          <a:p>
            <a:r>
              <a:rPr lang="de-DE" sz="1600" dirty="0"/>
              <a:t>Energetische Sanierungen von Bestandsgebäuden werden mit zinsgünstigen Darlehen mit 0,75 % Zinsen gefördert. Dabei sind je nach erreichtem Standard unterschiedliche Tilgungszuschüsse möglich, der Effizienzhaus 40 Standard findet hier keine Anwendung. Alternativ kann bei Sanierungen ein Zuschuss ohne Darlehen erfolgen, der Zuschlag zum Tilgungszuschuss beträgt dabei 2,5 %-Punkte. (Stand: Dezember 2015</a:t>
            </a:r>
            <a:r>
              <a:rPr lang="de-DE" sz="1600" dirty="0" smtClean="0"/>
              <a:t>)</a:t>
            </a:r>
          </a:p>
          <a:p>
            <a:endParaRPr lang="de-DE" sz="1600" dirty="0"/>
          </a:p>
          <a:p>
            <a:r>
              <a:rPr lang="de-DE" sz="1600" dirty="0" smtClean="0"/>
              <a:t>Insbesondere werden  </a:t>
            </a:r>
            <a:r>
              <a:rPr lang="de-DE" sz="1600" dirty="0"/>
              <a:t>folgenden Einzelmaßnahmen </a:t>
            </a:r>
            <a:r>
              <a:rPr lang="de-DE" sz="1600" dirty="0" smtClean="0"/>
              <a:t>gefördert: Wärmedämmung </a:t>
            </a:r>
            <a:r>
              <a:rPr lang="de-DE" sz="1600" dirty="0"/>
              <a:t>der Außenwände, </a:t>
            </a:r>
            <a:r>
              <a:rPr lang="de-DE" sz="1600" dirty="0" smtClean="0"/>
              <a:t>des </a:t>
            </a:r>
            <a:r>
              <a:rPr lang="de-DE" sz="1600" dirty="0"/>
              <a:t>Daches oder der obersten Geschossdecke, </a:t>
            </a:r>
            <a:r>
              <a:rPr lang="de-DE" sz="1600" dirty="0" smtClean="0"/>
              <a:t>der </a:t>
            </a:r>
            <a:r>
              <a:rPr lang="de-DE" sz="1600" dirty="0"/>
              <a:t>Kellerdecke </a:t>
            </a:r>
            <a:r>
              <a:rPr lang="de-DE" sz="1600" dirty="0" smtClean="0"/>
              <a:t>, </a:t>
            </a:r>
            <a:r>
              <a:rPr lang="de-DE" sz="1600" dirty="0"/>
              <a:t>von erdberührten Wand- und Bodenflächen beheizter Räume oder </a:t>
            </a:r>
            <a:r>
              <a:rPr lang="de-DE" sz="1600" dirty="0" smtClean="0"/>
              <a:t>Wänden.</a:t>
            </a:r>
            <a:endParaRPr lang="de-DE" sz="1600" dirty="0"/>
          </a:p>
          <a:p>
            <a:r>
              <a:rPr lang="de-DE" sz="1600" dirty="0"/>
              <a:t>Erneuerung der Fenster/Eingangstüren. Sonnenschutzeinrichtungen, Maßnahmen an den Lüftungsanlagen, Austausch der Beleuchtung </a:t>
            </a:r>
            <a:r>
              <a:rPr lang="de-DE" sz="1600" dirty="0" smtClean="0"/>
              <a:t>und Maßnahmen </a:t>
            </a:r>
            <a:r>
              <a:rPr lang="de-DE" sz="1600" dirty="0"/>
              <a:t>an der Heizungsanlage</a:t>
            </a:r>
            <a:r>
              <a:rPr lang="de-DE" sz="1600" dirty="0" smtClean="0"/>
              <a:t>.</a:t>
            </a:r>
            <a:endParaRPr lang="de-DE" sz="1600" dirty="0"/>
          </a:p>
        </p:txBody>
      </p:sp>
      <p:sp>
        <p:nvSpPr>
          <p:cNvPr id="3" name="Title 1"/>
          <p:cNvSpPr txBox="1">
            <a:spLocks/>
          </p:cNvSpPr>
          <p:nvPr/>
        </p:nvSpPr>
        <p:spPr>
          <a:xfrm>
            <a:off x="838200" y="365125"/>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smtClean="0">
                <a:solidFill>
                  <a:srgbClr val="0070C0"/>
                </a:solidFill>
                <a:latin typeface="+mn-lt"/>
              </a:rPr>
              <a:t>Förderprogramme</a:t>
            </a:r>
            <a:r>
              <a:rPr lang="en-GB" sz="4000" b="1" dirty="0" smtClean="0">
                <a:solidFill>
                  <a:srgbClr val="0070C0"/>
                </a:solidFill>
              </a:rPr>
              <a:t> - Slide 3</a:t>
            </a:r>
            <a:endParaRPr lang="en-GB" sz="4000" b="1" dirty="0">
              <a:solidFill>
                <a:srgbClr val="0070C0"/>
              </a:solidFill>
            </a:endParaRPr>
          </a:p>
        </p:txBody>
      </p:sp>
    </p:spTree>
    <p:extLst>
      <p:ext uri="{BB962C8B-B14F-4D97-AF65-F5344CB8AC3E}">
        <p14:creationId xmlns:p14="http://schemas.microsoft.com/office/powerpoint/2010/main" val="3271260229"/>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b="1" dirty="0" smtClean="0">
                <a:solidFill>
                  <a:srgbClr val="0070C0"/>
                </a:solidFill>
                <a:latin typeface="+mn-lt"/>
              </a:rPr>
              <a:t>Förderprogramme-</a:t>
            </a:r>
            <a:r>
              <a:rPr lang="en-GB" sz="4000" b="1" dirty="0" smtClean="0">
                <a:solidFill>
                  <a:srgbClr val="0070C0"/>
                </a:solidFill>
              </a:rPr>
              <a:t> Slide </a:t>
            </a:r>
            <a:r>
              <a:rPr lang="en-GB" sz="4000" b="1" dirty="0">
                <a:solidFill>
                  <a:srgbClr val="0070C0"/>
                </a:solidFill>
              </a:rPr>
              <a:t>4</a:t>
            </a:r>
          </a:p>
        </p:txBody>
      </p:sp>
      <p:sp>
        <p:nvSpPr>
          <p:cNvPr id="4" name="Content Placeholder 3"/>
          <p:cNvSpPr>
            <a:spLocks noGrp="1"/>
          </p:cNvSpPr>
          <p:nvPr>
            <p:ph idx="1"/>
          </p:nvPr>
        </p:nvSpPr>
        <p:spPr>
          <a:xfrm>
            <a:off x="838200" y="1825625"/>
            <a:ext cx="6467764" cy="3827030"/>
          </a:xfrm>
        </p:spPr>
        <p:txBody>
          <a:bodyPr/>
          <a:lstStyle/>
          <a:p>
            <a:pPr marL="0" indent="0">
              <a:buNone/>
            </a:pPr>
            <a:r>
              <a:rPr lang="en-GB" b="1" dirty="0" err="1">
                <a:solidFill>
                  <a:schemeClr val="accent1">
                    <a:lumMod val="75000"/>
                  </a:schemeClr>
                </a:solidFill>
              </a:rPr>
              <a:t>Investitionsförderung</a:t>
            </a:r>
            <a:r>
              <a:rPr lang="en-GB" b="1" dirty="0">
                <a:solidFill>
                  <a:schemeClr val="accent1">
                    <a:lumMod val="75000"/>
                  </a:schemeClr>
                </a:solidFill>
              </a:rPr>
              <a:t> für </a:t>
            </a:r>
            <a:r>
              <a:rPr lang="en-GB" b="1" dirty="0" smtClean="0">
                <a:solidFill>
                  <a:schemeClr val="accent1">
                    <a:lumMod val="75000"/>
                  </a:schemeClr>
                </a:solidFill>
              </a:rPr>
              <a:t>Kommunen</a:t>
            </a:r>
          </a:p>
          <a:p>
            <a:pPr marL="0" indent="0">
              <a:buNone/>
            </a:pPr>
            <a:endParaRPr lang="de-DE" sz="1800" b="1" dirty="0">
              <a:solidFill>
                <a:schemeClr val="accent1">
                  <a:lumMod val="75000"/>
                </a:schemeClr>
              </a:solidFill>
            </a:endParaRPr>
          </a:p>
          <a:p>
            <a:pPr marL="0" indent="0">
              <a:buNone/>
            </a:pPr>
            <a:r>
              <a:rPr lang="de-DE" sz="1800" dirty="0">
                <a:solidFill>
                  <a:schemeClr val="accent1">
                    <a:lumMod val="75000"/>
                  </a:schemeClr>
                </a:solidFill>
              </a:rPr>
              <a:t>Energetische Sanierungen </a:t>
            </a:r>
            <a:r>
              <a:rPr lang="de-DE" sz="1800" dirty="0" smtClean="0">
                <a:solidFill>
                  <a:schemeClr val="accent1">
                    <a:lumMod val="75000"/>
                  </a:schemeClr>
                </a:solidFill>
              </a:rPr>
              <a:t>von:</a:t>
            </a:r>
          </a:p>
          <a:p>
            <a:r>
              <a:rPr lang="de-DE" sz="1800" dirty="0" smtClean="0">
                <a:solidFill>
                  <a:schemeClr val="accent1">
                    <a:lumMod val="75000"/>
                  </a:schemeClr>
                </a:solidFill>
              </a:rPr>
              <a:t>  </a:t>
            </a:r>
            <a:r>
              <a:rPr lang="de-DE" sz="1800" dirty="0">
                <a:solidFill>
                  <a:schemeClr val="accent1">
                    <a:lumMod val="75000"/>
                  </a:schemeClr>
                </a:solidFill>
              </a:rPr>
              <a:t>Verwaltungsgebäuden und Einrichtungen der </a:t>
            </a:r>
            <a:r>
              <a:rPr lang="de-DE" sz="1800" dirty="0" smtClean="0">
                <a:solidFill>
                  <a:schemeClr val="accent1">
                    <a:lumMod val="75000"/>
                  </a:schemeClr>
                </a:solidFill>
              </a:rPr>
              <a:t>Kommunen</a:t>
            </a:r>
          </a:p>
          <a:p>
            <a:r>
              <a:rPr lang="de-DE" sz="1800" dirty="0">
                <a:solidFill>
                  <a:schemeClr val="accent1">
                    <a:lumMod val="75000"/>
                  </a:schemeClr>
                </a:solidFill>
              </a:rPr>
              <a:t>Einrichtungen der frühkindlichen Infrastruktur </a:t>
            </a:r>
            <a:endParaRPr lang="de-DE" sz="1800" dirty="0" smtClean="0">
              <a:solidFill>
                <a:schemeClr val="accent1">
                  <a:lumMod val="75000"/>
                </a:schemeClr>
              </a:solidFill>
            </a:endParaRPr>
          </a:p>
          <a:p>
            <a:r>
              <a:rPr lang="de-DE" sz="1800" dirty="0" smtClean="0">
                <a:solidFill>
                  <a:schemeClr val="accent1">
                    <a:lumMod val="75000"/>
                  </a:schemeClr>
                </a:solidFill>
              </a:rPr>
              <a:t>Einrichtungen </a:t>
            </a:r>
            <a:r>
              <a:rPr lang="de-DE" sz="1800" dirty="0">
                <a:solidFill>
                  <a:schemeClr val="accent1">
                    <a:lumMod val="75000"/>
                  </a:schemeClr>
                </a:solidFill>
              </a:rPr>
              <a:t>der Schulinfrastruktur Schulgebäude und schulisch genutzte </a:t>
            </a:r>
            <a:r>
              <a:rPr lang="de-DE" sz="1800" dirty="0" smtClean="0">
                <a:solidFill>
                  <a:schemeClr val="accent1">
                    <a:lumMod val="75000"/>
                  </a:schemeClr>
                </a:solidFill>
              </a:rPr>
              <a:t>Sportanlagen</a:t>
            </a:r>
          </a:p>
          <a:p>
            <a:r>
              <a:rPr lang="de-DE" sz="1800" dirty="0" smtClean="0">
                <a:solidFill>
                  <a:schemeClr val="accent1">
                    <a:lumMod val="75000"/>
                  </a:schemeClr>
                </a:solidFill>
              </a:rPr>
              <a:t>kommunaler </a:t>
            </a:r>
            <a:r>
              <a:rPr lang="de-DE" sz="1800" dirty="0">
                <a:solidFill>
                  <a:schemeClr val="accent1">
                    <a:lumMod val="75000"/>
                  </a:schemeClr>
                </a:solidFill>
              </a:rPr>
              <a:t>oder gemeinnütziger Einrichtungen</a:t>
            </a:r>
            <a:endParaRPr lang="en-GB" sz="1800" dirty="0">
              <a:solidFill>
                <a:schemeClr val="accent1">
                  <a:lumMod val="75000"/>
                </a:schemeClr>
              </a:solidFill>
            </a:endParaRPr>
          </a:p>
          <a:p>
            <a:endParaRPr lang="en-GB" dirty="0"/>
          </a:p>
        </p:txBody>
      </p:sp>
      <p:sp>
        <p:nvSpPr>
          <p:cNvPr id="5" name="TextBox 4"/>
          <p:cNvSpPr txBox="1"/>
          <p:nvPr/>
        </p:nvSpPr>
        <p:spPr>
          <a:xfrm>
            <a:off x="7646054" y="1921597"/>
            <a:ext cx="3057099" cy="2585323"/>
          </a:xfrm>
          <a:prstGeom prst="rect">
            <a:avLst/>
          </a:prstGeom>
          <a:noFill/>
          <a:ln>
            <a:solidFill>
              <a:schemeClr val="accent1"/>
            </a:solidFill>
          </a:ln>
        </p:spPr>
        <p:txBody>
          <a:bodyPr wrap="square" rtlCol="0">
            <a:spAutoFit/>
          </a:bodyPr>
          <a:lstStyle/>
          <a:p>
            <a:r>
              <a:rPr lang="en-GB" dirty="0" smtClean="0"/>
              <a:t>Photo / picture</a:t>
            </a:r>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a:p>
        </p:txBody>
      </p:sp>
      <p:pic>
        <p:nvPicPr>
          <p:cNvPr id="11" name="Grafik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46053" y="1921596"/>
            <a:ext cx="4149628" cy="3112221"/>
          </a:xfrm>
          <a:prstGeom prst="rect">
            <a:avLst/>
          </a:prstGeom>
        </p:spPr>
      </p:pic>
    </p:spTree>
    <p:extLst>
      <p:ext uri="{BB962C8B-B14F-4D97-AF65-F5344CB8AC3E}">
        <p14:creationId xmlns:p14="http://schemas.microsoft.com/office/powerpoint/2010/main" val="440498840"/>
      </p:ext>
    </p:extLst>
  </p:cSld>
  <p:clrMapOvr>
    <a:masterClrMapping/>
  </p:clrMapOvr>
  <p:transition spd="slow" advTm="60000"/>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TotalTime>
  <Words>2636</Words>
  <Application>Microsoft Office PowerPoint</Application>
  <PresentationFormat>Widescreen</PresentationFormat>
  <Paragraphs>329</Paragraphs>
  <Slides>35</Slides>
  <Notes>1</Notes>
  <HiddenSlides>0</HiddenSlides>
  <MMClips>0</MMClips>
  <ScaleCrop>false</ScaleCrop>
  <HeadingPairs>
    <vt:vector size="8" baseType="variant">
      <vt:variant>
        <vt:lpstr>Fonts Used</vt:lpstr>
      </vt:variant>
      <vt:variant>
        <vt:i4>4</vt:i4>
      </vt:variant>
      <vt:variant>
        <vt:lpstr>Theme</vt:lpstr>
      </vt:variant>
      <vt:variant>
        <vt:i4>1</vt:i4>
      </vt:variant>
      <vt:variant>
        <vt:lpstr>Slide Titles</vt:lpstr>
      </vt:variant>
      <vt:variant>
        <vt:i4>35</vt:i4>
      </vt:variant>
      <vt:variant>
        <vt:lpstr>Custom Shows</vt:lpstr>
      </vt:variant>
      <vt:variant>
        <vt:i4>1</vt:i4>
      </vt:variant>
    </vt:vector>
  </HeadingPairs>
  <TitlesOfParts>
    <vt:vector size="41" baseType="lpstr">
      <vt:lpstr>Arial</vt:lpstr>
      <vt:lpstr>Calibri</vt:lpstr>
      <vt:lpstr>Calibri Light</vt:lpstr>
      <vt:lpstr>Tahoma</vt:lpstr>
      <vt:lpstr>Office Theme</vt:lpstr>
      <vt:lpstr>Energetische Gebäudesanierung Lars Kaltenleitner, Stadtbauamt Murrhardt  </vt:lpstr>
      <vt:lpstr>Einleitung  Vorstellung:  Lars Kaltenleitner Stadtbaumeister  Stadt Murrhardt  Leiter des Stadtbauamtes: Zuständig für die Unterhaltung und Ausbau der städtischen Infrastruktur: Gebäude, Straßen und Abwasserbeseitigung   Thema: Energetischen Gebäudesanierung anhand von  Beispielen aus der Stadt Murrhardt.     </vt:lpstr>
      <vt:lpstr>Energetische Gebäudesanierung- Slide 1</vt:lpstr>
      <vt:lpstr> Themenübersicht  Neben Beispielen zur Sanierung möchte ich  zwei wichtige Themen zur Energetischen Gebäudesanierung mit ansprechen:  a) Förderprogramme: Es gibt eine Vielzahl von Fördertöpfen zur energetischen Gebäudesanierung. Als kleinen Ausblick möchte ich hier nur zwei der wichtigsten Programme vorstellen. Wichtig dabei: eine Kombination von Fördermittel ist nur in Ausnahmefälle möglich. Es ist daher wichtig, Projektbezogen das passende Programm zu finden und die Maßnahmen rechtzeitig vor Maßnahmenbeginn zur Bewilligung einzureichen.  B) Gesetzte / Verordnungen Um die gesetzten Klimaschutzziele auch erreichen zu können, wurden in Vergangenheit Gesetzte und Verordnungen, die Mindeststandards zum Bau und Sanierung von Gebäuden vorschreiben, erlassen.  Das Energieeinsparungsgesetz (EnEG), Energie-Einspar-Verordnung (ENEV) und das Erneuerbare-Wärme-Gesetz (EWärmeG) sind hierbei Grundlegend zu beachten.  C) Anhand von Sanierungsbeispielen an unserem Amtshaus (hier ist unter anderem auch das Stadtbauamt untergebracht), der Trauzenbachsporthalle und dem Kindergarten Kirchenkirnberg möchte ich aufzeigen, wie unter beachten der Verordnungen und unter Zuhilfenahme von Fördermitteln energetische Gebäudesanierungsmaßnahmen erfolgreich umgesetzt wurden.     </vt:lpstr>
      <vt:lpstr>Förderprogramme - Slide 2</vt:lpstr>
      <vt:lpstr>PowerPoint Presentation</vt:lpstr>
      <vt:lpstr>Förderprogramme - Slide 3</vt:lpstr>
      <vt:lpstr>PowerPoint Presentation</vt:lpstr>
      <vt:lpstr>Förderprogramme- Slide 4</vt:lpstr>
      <vt:lpstr>PowerPoint Presentation</vt:lpstr>
      <vt:lpstr>Förderprogramme- Slide 5</vt:lpstr>
      <vt:lpstr>PowerPoint Presentation</vt:lpstr>
      <vt:lpstr>Gesetze/ Verordnungen - Slide 6</vt:lpstr>
      <vt:lpstr>PowerPoint Presentation</vt:lpstr>
      <vt:lpstr>Gesetze/ Verordnungen  - Slide 7</vt:lpstr>
      <vt:lpstr>PowerPoint Presentation</vt:lpstr>
      <vt:lpstr>Gesetze/ Verordnungen - Slide 8</vt:lpstr>
      <vt:lpstr>PowerPoint Presentation</vt:lpstr>
      <vt:lpstr>Gesetze/ Verordnungen - Slide 9</vt:lpstr>
      <vt:lpstr>PowerPoint Presentation</vt:lpstr>
      <vt:lpstr>Sanierungsbeispiele: Amtshaus- Slide 10</vt:lpstr>
      <vt:lpstr>Sanierungsbeispiele: Amtshaus-       Slide 11</vt:lpstr>
      <vt:lpstr>PowerPoint Presentation</vt:lpstr>
      <vt:lpstr>PowerPoint Presentation</vt:lpstr>
      <vt:lpstr>PowerPoint Presentation</vt:lpstr>
      <vt:lpstr>Sanierungsbeispiele: Trauzenbachhalle - Slide 15</vt:lpstr>
      <vt:lpstr>PowerPoint Presentation</vt:lpstr>
      <vt:lpstr>PowerPoint Presentation</vt:lpstr>
      <vt:lpstr>PowerPoint Presentation</vt:lpstr>
      <vt:lpstr>PowerPoint Presentation</vt:lpstr>
      <vt:lpstr>Sanierungsbeispiele: Kindergarten - Slide 20</vt:lpstr>
      <vt:lpstr>PowerPoint Presentation</vt:lpstr>
      <vt:lpstr>PowerPoint Presentation</vt:lpstr>
      <vt:lpstr>PowerPoint Presentation</vt:lpstr>
      <vt:lpstr>Fazit - Slide 25</vt:lpstr>
      <vt:lpstr>Zielgruppenpräsentation 1</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Frome Town Hall –                  Logos of the range of organisations who will based there                 (PAC, CAB, Open storytellers, FF, FTC) The two theatres Pop up shops Fair Frome   Health connectors (if a picture available)</dc:title>
  <dc:creator>Kate Hellard</dc:creator>
  <cp:lastModifiedBy>Anna Francis</cp:lastModifiedBy>
  <cp:revision>175</cp:revision>
  <cp:lastPrinted>2015-10-14T15:26:02Z</cp:lastPrinted>
  <dcterms:created xsi:type="dcterms:W3CDTF">2015-08-19T09:54:42Z</dcterms:created>
  <dcterms:modified xsi:type="dcterms:W3CDTF">2016-02-23T14:55:55Z</dcterms:modified>
</cp:coreProperties>
</file>