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a:tcStyle>
        <a:tcBdr/>
        <a:fill>
          <a:solidFill>
            <a:srgbClr val="E6EA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134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1143000" y="685800"/>
            <a:ext cx="4572000" cy="3429000"/>
          </a:xfrm>
          <a:prstGeom prst="rect">
            <a:avLst/>
          </a:prstGeom>
        </p:spPr>
        <p:txBody>
          <a:bodyPr/>
          <a:lstStyle/>
          <a:p>
            <a:endParaRPr/>
          </a:p>
        </p:txBody>
      </p:sp>
      <p:sp>
        <p:nvSpPr>
          <p:cNvPr id="108" name="Shape 10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746458199"/>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標題與副標題">
    <p:spTree>
      <p:nvGrpSpPr>
        <p:cNvPr id="1" name=""/>
        <p:cNvGrpSpPr/>
        <p:nvPr/>
      </p:nvGrpSpPr>
      <p:grpSpPr>
        <a:xfrm>
          <a:off x="0" y="0"/>
          <a:ext cx="0" cy="0"/>
          <a:chOff x="0" y="0"/>
          <a:chExt cx="0" cy="0"/>
        </a:xfrm>
      </p:grpSpPr>
      <p:sp>
        <p:nvSpPr>
          <p:cNvPr id="11" name="Shape 11"/>
          <p:cNvSpPr>
            <a:spLocks noGrp="1"/>
          </p:cNvSpPr>
          <p:nvPr>
            <p:ph type="title"/>
          </p:nvPr>
        </p:nvSpPr>
        <p:spPr>
          <a:xfrm>
            <a:off x="1270000" y="0"/>
            <a:ext cx="10464800" cy="4940300"/>
          </a:xfrm>
          <a:prstGeom prst="rect">
            <a:avLst/>
          </a:prstGeom>
        </p:spPr>
        <p:txBody>
          <a:bodyPr anchor="b"/>
          <a:lstStyle/>
          <a:p>
            <a:r>
              <a:t>Title Text</a:t>
            </a:r>
          </a:p>
        </p:txBody>
      </p:sp>
      <p:sp>
        <p:nvSpPr>
          <p:cNvPr id="12" name="Shape 12"/>
          <p:cNvSpPr>
            <a:spLocks noGrp="1"/>
          </p:cNvSpPr>
          <p:nvPr>
            <p:ph type="body" sz="half" idx="1"/>
          </p:nvPr>
        </p:nvSpPr>
        <p:spPr>
          <a:xfrm>
            <a:off x="1270000" y="5029200"/>
            <a:ext cx="10464800" cy="35687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名言語錄">
    <p:spTree>
      <p:nvGrpSpPr>
        <p:cNvPr id="1" name=""/>
        <p:cNvGrpSpPr/>
        <p:nvPr/>
      </p:nvGrpSpPr>
      <p:grpSpPr>
        <a:xfrm>
          <a:off x="0" y="0"/>
          <a:ext cx="0" cy="0"/>
          <a:chOff x="0" y="0"/>
          <a:chExt cx="0" cy="0"/>
        </a:xfrm>
      </p:grpSpPr>
      <p:sp>
        <p:nvSpPr>
          <p:cNvPr id="87" name="Shape 8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01" name="Shape 1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Shape 20"/>
          <p:cNvSpPr>
            <a:spLocks noGrp="1"/>
          </p:cNvSpPr>
          <p:nvPr>
            <p:ph type="title"/>
          </p:nvPr>
        </p:nvSpPr>
        <p:spPr>
          <a:xfrm>
            <a:off x="1270000" y="4279900"/>
            <a:ext cx="10464800" cy="3860800"/>
          </a:xfrm>
          <a:prstGeom prst="rect">
            <a:avLst/>
          </a:prstGeom>
        </p:spPr>
        <p:txBody>
          <a:bodyPr anchor="b"/>
          <a:lstStyle/>
          <a:p>
            <a:r>
              <a:t>Title Text</a:t>
            </a:r>
          </a:p>
        </p:txBody>
      </p:sp>
      <p:sp>
        <p:nvSpPr>
          <p:cNvPr id="21" name="Shape 21"/>
          <p:cNvSpPr>
            <a:spLocks noGrp="1"/>
          </p:cNvSpPr>
          <p:nvPr>
            <p:ph type="body" sz="quarter" idx="1"/>
          </p:nvPr>
        </p:nvSpPr>
        <p:spPr>
          <a:xfrm>
            <a:off x="1270000" y="8191500"/>
            <a:ext cx="10464800" cy="156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標題 - 中央">
    <p:spTree>
      <p:nvGrpSpPr>
        <p:cNvPr id="1" name=""/>
        <p:cNvGrpSpPr/>
        <p:nvPr/>
      </p:nvGrpSpPr>
      <p:grpSpPr>
        <a:xfrm>
          <a:off x="0" y="0"/>
          <a:ext cx="0" cy="0"/>
          <a:chOff x="0" y="0"/>
          <a:chExt cx="0" cy="0"/>
        </a:xfrm>
      </p:grpSpPr>
      <p:sp>
        <p:nvSpPr>
          <p:cNvPr id="29" name="Shape 29"/>
          <p:cNvSpPr>
            <a:spLocks noGrp="1"/>
          </p:cNvSpPr>
          <p:nvPr>
            <p:ph type="title"/>
          </p:nvPr>
        </p:nvSpPr>
        <p:spPr>
          <a:xfrm>
            <a:off x="1270000" y="3225800"/>
            <a:ext cx="10464800" cy="3302000"/>
          </a:xfrm>
          <a:prstGeom prst="rect">
            <a:avLst/>
          </a:prstGeom>
        </p:spPr>
        <p:txBody>
          <a:bodyPr/>
          <a:lstStyle/>
          <a:p>
            <a:r>
              <a:t>Title Text</a:t>
            </a:r>
          </a:p>
        </p:txBody>
      </p:sp>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直式">
    <p:spTree>
      <p:nvGrpSpPr>
        <p:cNvPr id="1" name=""/>
        <p:cNvGrpSpPr/>
        <p:nvPr/>
      </p:nvGrpSpPr>
      <p:grpSpPr>
        <a:xfrm>
          <a:off x="0" y="0"/>
          <a:ext cx="0" cy="0"/>
          <a:chOff x="0" y="0"/>
          <a:chExt cx="0" cy="0"/>
        </a:xfrm>
      </p:grpSpPr>
      <p:sp>
        <p:nvSpPr>
          <p:cNvPr id="37" name="Shape 37"/>
          <p:cNvSpPr>
            <a:spLocks noGrp="1"/>
          </p:cNvSpPr>
          <p:nvPr>
            <p:ph type="title"/>
          </p:nvPr>
        </p:nvSpPr>
        <p:spPr>
          <a:xfrm>
            <a:off x="952500" y="0"/>
            <a:ext cx="5334000" cy="4622800"/>
          </a:xfrm>
          <a:prstGeom prst="rect">
            <a:avLst/>
          </a:prstGeom>
        </p:spPr>
        <p:txBody>
          <a:bodyPr anchor="b"/>
          <a:lstStyle>
            <a:lvl1pPr>
              <a:defRPr sz="6000"/>
            </a:lvl1pPr>
          </a:lstStyle>
          <a:p>
            <a:r>
              <a:t>Title Text</a:t>
            </a:r>
          </a:p>
        </p:txBody>
      </p:sp>
      <p:sp>
        <p:nvSpPr>
          <p:cNvPr id="38" name="Shape 38"/>
          <p:cNvSpPr>
            <a:spLocks noGrp="1"/>
          </p:cNvSpPr>
          <p:nvPr>
            <p:ph type="body" sz="half" idx="1"/>
          </p:nvPr>
        </p:nvSpPr>
        <p:spPr>
          <a:xfrm>
            <a:off x="952500" y="4762500"/>
            <a:ext cx="5334000" cy="4991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標題 - 上方">
    <p:spTree>
      <p:nvGrpSpPr>
        <p:cNvPr id="1" name=""/>
        <p:cNvGrpSpPr/>
        <p:nvPr/>
      </p:nvGrpSpPr>
      <p:grpSpPr>
        <a:xfrm>
          <a:off x="0" y="0"/>
          <a:ext cx="0" cy="0"/>
          <a:chOff x="0" y="0"/>
          <a:chExt cx="0" cy="0"/>
        </a:xfrm>
      </p:grpSpPr>
      <p:sp>
        <p:nvSpPr>
          <p:cNvPr id="46" name="Shape 46"/>
          <p:cNvSpPr>
            <a:spLocks noGrp="1"/>
          </p:cNvSpPr>
          <p:nvPr>
            <p:ph type="title"/>
          </p:nvPr>
        </p:nvSpPr>
        <p:spPr>
          <a:xfrm>
            <a:off x="952500" y="93505"/>
            <a:ext cx="11099800" cy="2860989"/>
          </a:xfrm>
          <a:prstGeom prst="rect">
            <a:avLst/>
          </a:prstGeom>
        </p:spPr>
        <p:txBody>
          <a:bodyPr/>
          <a:lstStyle/>
          <a:p>
            <a:r>
              <a:t>Title Text</a:t>
            </a:r>
          </a:p>
        </p:txBody>
      </p:sp>
      <p:sp>
        <p:nvSpPr>
          <p:cNvPr id="47" name="Shape 4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標題與項目符號">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p>
            <a:r>
              <a:t>Title Text</a:t>
            </a:r>
          </a:p>
        </p:txBody>
      </p:sp>
      <p:sp>
        <p:nvSpPr>
          <p:cNvPr id="55" name="Shape 55"/>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6" name="Shape 5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標題、項目符號與照片">
    <p:spTree>
      <p:nvGrpSpPr>
        <p:cNvPr id="1" name=""/>
        <p:cNvGrpSpPr/>
        <p:nvPr/>
      </p:nvGrpSpPr>
      <p:grpSpPr>
        <a:xfrm>
          <a:off x="0" y="0"/>
          <a:ext cx="0" cy="0"/>
          <a:chOff x="0" y="0"/>
          <a:chExt cx="0" cy="0"/>
        </a:xfrm>
      </p:grpSpPr>
      <p:sp>
        <p:nvSpPr>
          <p:cNvPr id="63" name="Shape 63"/>
          <p:cNvSpPr>
            <a:spLocks noGrp="1"/>
          </p:cNvSpPr>
          <p:nvPr>
            <p:ph type="title"/>
          </p:nvPr>
        </p:nvSpPr>
        <p:spPr>
          <a:prstGeom prst="rect">
            <a:avLst/>
          </a:prstGeom>
        </p:spPr>
        <p:txBody>
          <a:bodyPr/>
          <a:lstStyle/>
          <a:p>
            <a:r>
              <a:t>Title Text</a:t>
            </a:r>
          </a:p>
        </p:txBody>
      </p:sp>
      <p:sp>
        <p:nvSpPr>
          <p:cNvPr id="64" name="Shape 64"/>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項目符號">
    <p:spTree>
      <p:nvGrpSpPr>
        <p:cNvPr id="1" name=""/>
        <p:cNvGrpSpPr/>
        <p:nvPr/>
      </p:nvGrpSpPr>
      <p:grpSpPr>
        <a:xfrm>
          <a:off x="0" y="0"/>
          <a:ext cx="0" cy="0"/>
          <a:chOff x="0" y="0"/>
          <a:chExt cx="0" cy="0"/>
        </a:xfrm>
      </p:grpSpPr>
      <p:sp>
        <p:nvSpPr>
          <p:cNvPr id="72" name="Shape 72"/>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3" name="Shape 7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一頁三張">
    <p:spTree>
      <p:nvGrpSpPr>
        <p:cNvPr id="1" name=""/>
        <p:cNvGrpSpPr/>
        <p:nvPr/>
      </p:nvGrpSpPr>
      <p:grpSpPr>
        <a:xfrm>
          <a:off x="0" y="0"/>
          <a:ext cx="0" cy="0"/>
          <a:chOff x="0" y="0"/>
          <a:chExt cx="0" cy="0"/>
        </a:xfrm>
      </p:grpSpPr>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285652" y="8779791"/>
            <a:ext cx="3034455" cy="520701"/>
          </a:xfrm>
          <a:prstGeom prst="rect">
            <a:avLst/>
          </a:prstGeom>
          <a:ln w="12700">
            <a:miter lim="400000"/>
          </a:ln>
        </p:spPr>
        <p:txBody>
          <a:bodyPr wrap="none" lIns="45719" rIns="45719" anchor="ctr">
            <a:spAutoFit/>
          </a:bodyPr>
          <a:lstStyle>
            <a:lvl1pPr algn="r">
              <a:defRPr sz="1200">
                <a:latin typeface="Helvetica Light"/>
                <a:ea typeface="Helvetica Light"/>
                <a:cs typeface="Helvetica Light"/>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ctrTitle"/>
          </p:nvPr>
        </p:nvSpPr>
        <p:spPr>
          <a:xfrm>
            <a:off x="1270000" y="901416"/>
            <a:ext cx="10464800" cy="2089488"/>
          </a:xfrm>
          <a:prstGeom prst="rect">
            <a:avLst/>
          </a:prstGeom>
        </p:spPr>
        <p:txBody>
          <a:bodyPr/>
          <a:lstStyle>
            <a:lvl1pPr defTabSz="473201">
              <a:defRPr sz="6400"/>
            </a:lvl1pPr>
          </a:lstStyle>
          <a:p>
            <a:r>
              <a:t>LED Filament Bulb Introduction</a:t>
            </a:r>
          </a:p>
        </p:txBody>
      </p:sp>
      <p:sp>
        <p:nvSpPr>
          <p:cNvPr id="111" name="Shape 111"/>
          <p:cNvSpPr>
            <a:spLocks noGrp="1"/>
          </p:cNvSpPr>
          <p:nvPr>
            <p:ph type="subTitle" idx="1"/>
          </p:nvPr>
        </p:nvSpPr>
        <p:spPr>
          <a:xfrm>
            <a:off x="1520830" y="3227228"/>
            <a:ext cx="10464801" cy="5275130"/>
          </a:xfrm>
          <a:prstGeom prst="rect">
            <a:avLst/>
          </a:prstGeom>
        </p:spPr>
        <p:txBody>
          <a:bodyPr/>
          <a:lstStyle/>
          <a:p>
            <a:pPr algn="l" defTabSz="252140">
              <a:defRPr sz="900"/>
            </a:pPr>
            <a:endParaRPr/>
          </a:p>
          <a:p>
            <a:pPr algn="l" defTabSz="252140">
              <a:defRPr sz="1300"/>
            </a:pPr>
            <a:r>
              <a:t>A. Current LED Filament Bulb </a:t>
            </a:r>
          </a:p>
          <a:p>
            <a:pPr algn="l" defTabSz="252140">
              <a:defRPr sz="900"/>
            </a:pPr>
            <a:endParaRPr/>
          </a:p>
          <a:p>
            <a:pPr algn="l" defTabSz="252140">
              <a:defRPr sz="900"/>
            </a:pPr>
            <a:endParaRPr/>
          </a:p>
          <a:p>
            <a:pPr algn="l" defTabSz="252140">
              <a:defRPr sz="1300"/>
            </a:pPr>
            <a:r>
              <a:t>B. Why has the LED filament bulb been developed?</a:t>
            </a:r>
          </a:p>
          <a:p>
            <a:pPr algn="l" defTabSz="252140">
              <a:defRPr sz="1300"/>
            </a:pPr>
            <a:endParaRPr/>
          </a:p>
          <a:p>
            <a:pPr algn="l" defTabSz="252140">
              <a:defRPr sz="1300"/>
            </a:pPr>
            <a:r>
              <a:t>C. Product Comparison</a:t>
            </a:r>
          </a:p>
          <a:p>
            <a:pPr algn="l" defTabSz="252140">
              <a:defRPr sz="1300"/>
            </a:pPr>
            <a:r>
              <a:t>	1. Which is the end user’s best choice? Take 40W and 60W as </a:t>
            </a:r>
          </a:p>
          <a:p>
            <a:pPr algn="l" defTabSz="252140">
              <a:defRPr sz="1300"/>
            </a:pPr>
            <a:r>
              <a:t>     		example  - incandescent, Halogene, CFL, LED Bulb, LED Filament Bulb </a:t>
            </a:r>
          </a:p>
          <a:p>
            <a:pPr algn="l" defTabSz="252140">
              <a:defRPr sz="1300"/>
            </a:pPr>
            <a:r>
              <a:t>	2. Filament Bulb Merits</a:t>
            </a:r>
          </a:p>
          <a:p>
            <a:pPr algn="l" defTabSz="252140">
              <a:defRPr sz="1300"/>
            </a:pPr>
            <a:endParaRPr/>
          </a:p>
          <a:p>
            <a:pPr algn="l" defTabSz="252140">
              <a:defRPr sz="1300"/>
            </a:pPr>
            <a:r>
              <a:t>D. Key product design </a:t>
            </a:r>
          </a:p>
          <a:p>
            <a:pPr algn="l" defTabSz="252140">
              <a:defRPr sz="1300"/>
            </a:pPr>
            <a:r>
              <a:t>    1. Transparent substrate to replace traditional substrate (light emission 360°)</a:t>
            </a:r>
          </a:p>
          <a:p>
            <a:pPr algn="l" defTabSz="252140">
              <a:defRPr sz="1300"/>
            </a:pPr>
            <a:r>
              <a:t>    2. Lower current level than nominal for higher efficacy and less thermal load  </a:t>
            </a:r>
          </a:p>
          <a:p>
            <a:pPr algn="l" defTabSz="252140">
              <a:defRPr sz="1300"/>
            </a:pPr>
            <a:r>
              <a:t>    3. With gas convection the heat of the LEDs can be removed </a:t>
            </a:r>
          </a:p>
          <a:p>
            <a:pPr algn="l" defTabSz="252140">
              <a:defRPr sz="1300"/>
            </a:pPr>
            <a:endParaRPr/>
          </a:p>
          <a:p>
            <a:pPr algn="l" defTabSz="252140">
              <a:defRPr sz="1300"/>
            </a:pPr>
            <a:r>
              <a:t>E. Future Challenges</a:t>
            </a:r>
          </a:p>
          <a:p>
            <a:pPr algn="l" defTabSz="252140">
              <a:defRPr sz="1300"/>
            </a:pPr>
            <a:r>
              <a:t>	1. Higher wattage &gt;6W to 10W to replace 75W and 100W incandescent bulbs</a:t>
            </a:r>
          </a:p>
          <a:p>
            <a:pPr algn="l" defTabSz="252140">
              <a:defRPr sz="1300"/>
            </a:pPr>
            <a:r>
              <a:t>	2. Increase of efficiency to reduce thermal load on filament LED (max. temp. &lt; 80°C) </a:t>
            </a:r>
          </a:p>
          <a:p>
            <a:pPr algn="l" defTabSz="252140">
              <a:defRPr sz="1300"/>
            </a:pPr>
            <a:r>
              <a:t>	3. New LED technologies</a:t>
            </a:r>
          </a:p>
          <a:p>
            <a:pPr algn="l" defTabSz="252140">
              <a:defRPr sz="1300"/>
            </a:pPr>
            <a:endParaRPr/>
          </a:p>
          <a:p>
            <a:pPr algn="l" defTabSz="252140">
              <a:defRPr sz="1300"/>
            </a:pPr>
            <a:r>
              <a:t>F. Conclusions</a:t>
            </a:r>
          </a:p>
          <a:p>
            <a:pPr algn="l" defTabSz="252140">
              <a:defRPr sz="1300"/>
            </a:pPr>
            <a:r>
              <a:t> 	1. Will LED be the dominant light source?</a:t>
            </a:r>
          </a:p>
          <a:p>
            <a:pPr algn="l" defTabSz="252140">
              <a:defRPr sz="1300"/>
            </a:pPr>
            <a:r>
              <a:t>	2. Will LED filament bulb be the dominant design to replace incandescent bulb?</a:t>
            </a:r>
          </a:p>
          <a:p>
            <a:pPr algn="l" defTabSz="252140">
              <a:defRPr sz="1300"/>
            </a:pPr>
            <a:r>
              <a:t> 	3. Early entrance company will be in a better position to win the market</a:t>
            </a:r>
          </a:p>
          <a:p>
            <a:pPr algn="l" defTabSz="252140">
              <a:defRPr sz="1300"/>
            </a:pPr>
            <a:r>
              <a:t>	4. Traditional bulb producers are in a favorite position as they can upgrade their equipment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ctrTitle"/>
          </p:nvPr>
        </p:nvSpPr>
        <p:spPr>
          <a:xfrm>
            <a:off x="1181100" y="457200"/>
            <a:ext cx="10464800" cy="634700"/>
          </a:xfrm>
          <a:prstGeom prst="rect">
            <a:avLst/>
          </a:prstGeom>
        </p:spPr>
        <p:txBody>
          <a:bodyPr/>
          <a:lstStyle>
            <a:lvl1pPr defTabSz="345554">
              <a:defRPr sz="4000"/>
            </a:lvl1pPr>
          </a:lstStyle>
          <a:p>
            <a:r>
              <a:t>Gas Filling of LED Filament Bulb Conclusions</a:t>
            </a:r>
          </a:p>
        </p:txBody>
      </p:sp>
      <p:sp>
        <p:nvSpPr>
          <p:cNvPr id="151" name="Shape 151"/>
          <p:cNvSpPr>
            <a:spLocks noGrp="1"/>
          </p:cNvSpPr>
          <p:nvPr>
            <p:ph type="subTitle" idx="1"/>
          </p:nvPr>
        </p:nvSpPr>
        <p:spPr>
          <a:xfrm>
            <a:off x="812800" y="1662612"/>
            <a:ext cx="11512154" cy="7066475"/>
          </a:xfrm>
          <a:prstGeom prst="rect">
            <a:avLst/>
          </a:prstGeom>
        </p:spPr>
        <p:txBody>
          <a:bodyPr/>
          <a:lstStyle/>
          <a:p>
            <a:pPr algn="l">
              <a:defRPr sz="3000"/>
            </a:pPr>
            <a:r>
              <a:t>1. LED filament bulbs will only work reliably up to 2W of Power 			consumption without Gas Filling </a:t>
            </a:r>
          </a:p>
          <a:p>
            <a:pPr algn="l">
              <a:defRPr sz="3000"/>
            </a:pPr>
            <a:endParaRPr/>
          </a:p>
          <a:p>
            <a:pPr algn="l">
              <a:defRPr sz="3000"/>
            </a:pPr>
            <a:endParaRPr/>
          </a:p>
          <a:p>
            <a:pPr algn="l">
              <a:defRPr sz="3000"/>
            </a:pPr>
            <a:r>
              <a:t>2. Only hermetically Sealed Glass Bulbs can keep the Gas for </a:t>
            </a:r>
          </a:p>
          <a:p>
            <a:pPr algn="l">
              <a:defRPr sz="3000"/>
            </a:pPr>
            <a:r>
              <a:t>	the lifetime of the LED Filament Bulb.  </a:t>
            </a:r>
          </a:p>
          <a:p>
            <a:pPr algn="l">
              <a:defRPr sz="3000"/>
            </a:pPr>
            <a:r>
              <a:t>     In order to fulfil the UL Requirements, a Plastic Film das to </a:t>
            </a:r>
          </a:p>
          <a:p>
            <a:pPr algn="l">
              <a:defRPr sz="3000"/>
            </a:pPr>
            <a:r>
              <a:t>     protect the Glas Bulb from breaking. </a:t>
            </a:r>
          </a:p>
          <a:p>
            <a:pPr algn="l">
              <a:defRPr sz="3000"/>
            </a:pPr>
            <a:r>
              <a:t>  </a:t>
            </a:r>
          </a:p>
          <a:p>
            <a:pPr algn="l">
              <a:defRPr sz="3000"/>
            </a:pPr>
            <a:r>
              <a:t>3. LED Filament Bulb is the dominant design to replace </a:t>
            </a:r>
          </a:p>
          <a:p>
            <a:pPr algn="l">
              <a:defRPr sz="3000"/>
            </a:pPr>
            <a:r>
              <a:t>     incandescent bulb.</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ctrTitle"/>
          </p:nvPr>
        </p:nvSpPr>
        <p:spPr>
          <a:xfrm>
            <a:off x="1270000" y="330100"/>
            <a:ext cx="10464800" cy="613323"/>
          </a:xfrm>
          <a:prstGeom prst="rect">
            <a:avLst/>
          </a:prstGeom>
        </p:spPr>
        <p:txBody>
          <a:bodyPr/>
          <a:lstStyle>
            <a:lvl1pPr defTabSz="381364">
              <a:defRPr sz="4000"/>
            </a:lvl1pPr>
          </a:lstStyle>
          <a:p>
            <a:r>
              <a:t>Future Challenges of LED Filament Bulb</a:t>
            </a:r>
          </a:p>
        </p:txBody>
      </p:sp>
      <p:sp>
        <p:nvSpPr>
          <p:cNvPr id="154" name="Shape 154"/>
          <p:cNvSpPr>
            <a:spLocks noGrp="1"/>
          </p:cNvSpPr>
          <p:nvPr>
            <p:ph type="subTitle" idx="1"/>
          </p:nvPr>
        </p:nvSpPr>
        <p:spPr>
          <a:xfrm>
            <a:off x="1431521" y="2228798"/>
            <a:ext cx="10464801" cy="7071284"/>
          </a:xfrm>
          <a:prstGeom prst="rect">
            <a:avLst/>
          </a:prstGeom>
        </p:spPr>
        <p:txBody>
          <a:bodyPr/>
          <a:lstStyle/>
          <a:p>
            <a:pPr indent="88582" defTabSz="457200">
              <a:defRPr sz="2500"/>
            </a:pPr>
            <a:r>
              <a:t>Higher lumen output and better Efficiency can be achieved by:</a:t>
            </a:r>
          </a:p>
          <a:p>
            <a:pPr indent="88582" algn="l" defTabSz="457200">
              <a:defRPr sz="2500"/>
            </a:pPr>
            <a:endParaRPr/>
          </a:p>
          <a:p>
            <a:pPr indent="88582" algn="l" defTabSz="457200">
              <a:defRPr sz="2500"/>
            </a:pPr>
            <a:r>
              <a:t>  </a:t>
            </a:r>
            <a:r>
              <a:rPr sz="2000"/>
              <a:t>1. Larger Bulb size: A15, A19, A21, A23</a:t>
            </a:r>
          </a:p>
          <a:p>
            <a:pPr indent="88582" algn="l" defTabSz="457200">
              <a:defRPr sz="2000"/>
            </a:pPr>
            <a:r>
              <a:t>	(now in Test a 15W Version to replace 100W Incandescent)</a:t>
            </a:r>
          </a:p>
          <a:p>
            <a:pPr indent="88582" algn="l" defTabSz="457200">
              <a:defRPr sz="2000"/>
            </a:pPr>
            <a:endParaRPr/>
          </a:p>
          <a:p>
            <a:pPr indent="88582" algn="l" defTabSz="457200">
              <a:defRPr sz="2000"/>
            </a:pPr>
            <a:r>
              <a:t>  2. Multi Bulb Technology </a:t>
            </a:r>
          </a:p>
          <a:p>
            <a:pPr indent="88582" algn="l" defTabSz="457200">
              <a:defRPr sz="2000"/>
            </a:pPr>
            <a:endParaRPr/>
          </a:p>
          <a:p>
            <a:pPr indent="88582" algn="l" defTabSz="457200">
              <a:defRPr sz="2000"/>
            </a:pPr>
            <a:r>
              <a:t>    - 2 globes:  850lm, 6.4W, 133 lm/W, </a:t>
            </a:r>
          </a:p>
          <a:p>
            <a:pPr indent="88582" algn="l" defTabSz="457200">
              <a:defRPr sz="2000"/>
            </a:pPr>
            <a:r>
              <a:t>      dimensions: D40 mm* L110 mm, </a:t>
            </a:r>
          </a:p>
          <a:p>
            <a:pPr indent="88582" algn="l" defTabSz="457200">
              <a:defRPr sz="2000"/>
            </a:pPr>
            <a:r>
              <a:t>      weight: 58g；</a:t>
            </a:r>
          </a:p>
          <a:p>
            <a:pPr indent="88582" algn="l" defTabSz="457200">
              <a:defRPr sz="2000"/>
            </a:pPr>
            <a:r>
              <a:t>　- 3 globes:1250lm, 9.3W, 134 lm/W, </a:t>
            </a:r>
          </a:p>
          <a:p>
            <a:pPr indent="88582" algn="l" defTabSz="457200">
              <a:defRPr sz="2000"/>
            </a:pPr>
            <a:r>
              <a:t>      dimensions: D48mm * L110mm, </a:t>
            </a:r>
          </a:p>
          <a:p>
            <a:pPr indent="88582" algn="l" defTabSz="457200">
              <a:defRPr sz="2000"/>
            </a:pPr>
            <a:r>
              <a:t>      wight：64g；</a:t>
            </a:r>
          </a:p>
          <a:p>
            <a:pPr indent="88582" algn="l" defTabSz="457200">
              <a:defRPr sz="2000"/>
            </a:pPr>
            <a:r>
              <a:t>　- 4 globes:1630lm,12.2W,134 lm/W, </a:t>
            </a:r>
          </a:p>
          <a:p>
            <a:pPr indent="88582" algn="l" defTabSz="457200">
              <a:defRPr sz="2000"/>
            </a:pPr>
            <a:r>
              <a:t>     dimensions: D52 mm* L110mm,</a:t>
            </a:r>
          </a:p>
          <a:p>
            <a:pPr indent="88582" algn="l" defTabSz="457200">
              <a:defRPr sz="2000"/>
            </a:pPr>
            <a:r>
              <a:t>     weight：70g；</a:t>
            </a:r>
          </a:p>
        </p:txBody>
      </p:sp>
      <p:pic>
        <p:nvPicPr>
          <p:cNvPr id="155" name="image11.png"/>
          <p:cNvPicPr>
            <a:picLocks noChangeAspect="1"/>
          </p:cNvPicPr>
          <p:nvPr/>
        </p:nvPicPr>
        <p:blipFill>
          <a:blip r:embed="rId2">
            <a:extLst/>
          </a:blip>
          <a:stretch>
            <a:fillRect/>
          </a:stretch>
        </p:blipFill>
        <p:spPr>
          <a:xfrm>
            <a:off x="8851765" y="3433948"/>
            <a:ext cx="2996033" cy="5250470"/>
          </a:xfrm>
          <a:prstGeom prst="rect">
            <a:avLst/>
          </a:prstGeom>
          <a:ln w="12700">
            <a:miter lim="400000"/>
          </a:ln>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ctrTitle"/>
          </p:nvPr>
        </p:nvSpPr>
        <p:spPr>
          <a:xfrm>
            <a:off x="1270000" y="424804"/>
            <a:ext cx="10464800" cy="829438"/>
          </a:xfrm>
          <a:prstGeom prst="rect">
            <a:avLst/>
          </a:prstGeom>
        </p:spPr>
        <p:txBody>
          <a:bodyPr/>
          <a:lstStyle>
            <a:lvl1pPr defTabSz="391413">
              <a:defRPr sz="5300"/>
            </a:lvl1pPr>
          </a:lstStyle>
          <a:p>
            <a:r>
              <a:t>Conclusions</a:t>
            </a:r>
          </a:p>
        </p:txBody>
      </p:sp>
      <p:sp>
        <p:nvSpPr>
          <p:cNvPr id="158" name="Shape 158"/>
          <p:cNvSpPr>
            <a:spLocks noGrp="1"/>
          </p:cNvSpPr>
          <p:nvPr>
            <p:ph type="subTitle" idx="1"/>
          </p:nvPr>
        </p:nvSpPr>
        <p:spPr>
          <a:xfrm>
            <a:off x="1270000" y="2214041"/>
            <a:ext cx="10464800" cy="5912207"/>
          </a:xfrm>
          <a:prstGeom prst="rect">
            <a:avLst/>
          </a:prstGeom>
        </p:spPr>
        <p:txBody>
          <a:bodyPr/>
          <a:lstStyle/>
          <a:p>
            <a:pPr algn="l"/>
            <a:r>
              <a:t>1. LED Filament Technology will be the dominant light source for Private Use</a:t>
            </a:r>
          </a:p>
          <a:p>
            <a:pPr algn="l"/>
            <a:endParaRPr/>
          </a:p>
          <a:p>
            <a:pPr algn="l"/>
            <a:r>
              <a:t>2. LED filament bulb will be the dominant Technology to </a:t>
            </a:r>
          </a:p>
          <a:p>
            <a:pPr algn="l"/>
            <a:r>
              <a:t>    replace incandescent bulb</a:t>
            </a:r>
          </a:p>
          <a:p>
            <a:pPr algn="l"/>
            <a:endParaRPr/>
          </a:p>
          <a:p>
            <a:pPr algn="l"/>
            <a:r>
              <a:t>3. It is NOW that the Market will be Divided between the 	Global contenders having best Technology and Price</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ctrTitle"/>
          </p:nvPr>
        </p:nvSpPr>
        <p:spPr>
          <a:xfrm>
            <a:off x="1434554" y="15875"/>
            <a:ext cx="10464801" cy="2763491"/>
          </a:xfrm>
          <a:prstGeom prst="rect">
            <a:avLst/>
          </a:prstGeom>
        </p:spPr>
        <p:txBody>
          <a:bodyPr/>
          <a:lstStyle/>
          <a:p>
            <a:pPr>
              <a:defRPr sz="3100"/>
            </a:pPr>
            <a:r>
              <a:t>This is the current technology of a </a:t>
            </a:r>
          </a:p>
          <a:p>
            <a:pPr>
              <a:defRPr sz="3100"/>
            </a:pPr>
            <a:r>
              <a:t>FILAMENT BULB with 4.0 - 5.4 W</a:t>
            </a:r>
          </a:p>
          <a:p>
            <a:pPr>
              <a:defRPr sz="3100"/>
            </a:pPr>
            <a:r>
              <a:t>with an efficiency when warm</a:t>
            </a:r>
          </a:p>
          <a:p>
            <a:pPr>
              <a:defRPr sz="3100"/>
            </a:pPr>
            <a:r>
              <a:t>of 120 - 140 lm/W</a:t>
            </a:r>
          </a:p>
          <a:p>
            <a:pPr>
              <a:defRPr sz="2100"/>
            </a:pPr>
            <a:r>
              <a:t>This new LED Bulb combines LED Technology with conventional Glas Bulb Production </a:t>
            </a:r>
          </a:p>
        </p:txBody>
      </p:sp>
      <p:sp>
        <p:nvSpPr>
          <p:cNvPr id="114" name="Shape 114"/>
          <p:cNvSpPr>
            <a:spLocks noGrp="1"/>
          </p:cNvSpPr>
          <p:nvPr>
            <p:ph type="subTitle" sz="half" idx="1"/>
          </p:nvPr>
        </p:nvSpPr>
        <p:spPr>
          <a:prstGeom prst="rect">
            <a:avLst/>
          </a:prstGeom>
        </p:spPr>
        <p:txBody>
          <a:bodyPr/>
          <a:lstStyle/>
          <a:p>
            <a:endParaRPr/>
          </a:p>
        </p:txBody>
      </p:sp>
      <p:pic>
        <p:nvPicPr>
          <p:cNvPr id="115" name="image1.png"/>
          <p:cNvPicPr>
            <a:picLocks noChangeAspect="1"/>
          </p:cNvPicPr>
          <p:nvPr/>
        </p:nvPicPr>
        <p:blipFill>
          <a:blip r:embed="rId2">
            <a:extLst/>
          </a:blip>
          <a:stretch>
            <a:fillRect/>
          </a:stretch>
        </p:blipFill>
        <p:spPr>
          <a:xfrm>
            <a:off x="1536154" y="4975869"/>
            <a:ext cx="10261601" cy="4457702"/>
          </a:xfrm>
          <a:prstGeom prst="rect">
            <a:avLst/>
          </a:prstGeom>
          <a:ln w="12700">
            <a:miter lim="400000"/>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ctrTitle"/>
          </p:nvPr>
        </p:nvSpPr>
        <p:spPr>
          <a:xfrm>
            <a:off x="1270000" y="329702"/>
            <a:ext cx="10464800" cy="772223"/>
          </a:xfrm>
          <a:prstGeom prst="rect">
            <a:avLst/>
          </a:prstGeom>
        </p:spPr>
        <p:txBody>
          <a:bodyPr/>
          <a:lstStyle>
            <a:lvl1pPr defTabSz="292974">
              <a:defRPr sz="3900"/>
            </a:lvl1pPr>
          </a:lstStyle>
          <a:p>
            <a:r>
              <a:t>Why has LED Filament Bulb been Developed?</a:t>
            </a:r>
          </a:p>
        </p:txBody>
      </p:sp>
      <p:sp>
        <p:nvSpPr>
          <p:cNvPr id="118" name="Shape 118"/>
          <p:cNvSpPr>
            <a:spLocks noGrp="1"/>
          </p:cNvSpPr>
          <p:nvPr>
            <p:ph type="subTitle" idx="1"/>
          </p:nvPr>
        </p:nvSpPr>
        <p:spPr>
          <a:xfrm>
            <a:off x="1270000" y="1696242"/>
            <a:ext cx="10464800" cy="6361116"/>
          </a:xfrm>
          <a:prstGeom prst="rect">
            <a:avLst/>
          </a:prstGeom>
        </p:spPr>
        <p:txBody>
          <a:bodyPr/>
          <a:lstStyle/>
          <a:p>
            <a:pPr algn="l" defTabSz="425005">
              <a:defRPr sz="1940"/>
            </a:pPr>
            <a:r>
              <a:t>A. The new Energy saving requirement  in many countries banned the traditional incandescent bulb because of efficiency being too low.</a:t>
            </a:r>
          </a:p>
          <a:p>
            <a:pPr algn="l" defTabSz="425005">
              <a:defRPr sz="1940"/>
            </a:pPr>
            <a:endParaRPr/>
          </a:p>
          <a:p>
            <a:pPr algn="l" defTabSz="425005">
              <a:defRPr sz="1940"/>
            </a:pPr>
            <a:r>
              <a:t>Traditional bulb company have to scrap incandescent bulb production lines if there is no appropriate product with high Efficiency in Light Output.</a:t>
            </a:r>
          </a:p>
          <a:p>
            <a:pPr algn="l" defTabSz="425005">
              <a:defRPr sz="1940"/>
            </a:pPr>
            <a:endParaRPr/>
          </a:p>
          <a:p>
            <a:pPr algn="l" defTabSz="425005">
              <a:defRPr sz="1940"/>
            </a:pPr>
            <a:r>
              <a:t>B. The Current Filament - LED bulb weakness is balanced by many advantages  </a:t>
            </a:r>
          </a:p>
          <a:p>
            <a:pPr algn="l" defTabSz="425005">
              <a:defRPr sz="1940"/>
            </a:pPr>
            <a:endParaRPr/>
          </a:p>
          <a:p>
            <a:pPr algn="l" defTabSz="425005">
              <a:defRPr sz="1746"/>
            </a:pPr>
            <a:r>
              <a:t>	</a:t>
            </a:r>
            <a:r>
              <a:rPr sz="2037"/>
              <a:t>Disadvantages</a:t>
            </a:r>
            <a:r>
              <a:t>:</a:t>
            </a:r>
            <a:endParaRPr sz="2328"/>
          </a:p>
          <a:p>
            <a:pPr algn="l" defTabSz="425005">
              <a:defRPr sz="2328"/>
            </a:pPr>
            <a:r>
              <a:t>	1. </a:t>
            </a:r>
            <a:r>
              <a:rPr sz="1940"/>
              <a:t>Price is still too high to be widely accepted by  end users.</a:t>
            </a:r>
          </a:p>
          <a:p>
            <a:pPr algn="l" defTabSz="425005">
              <a:defRPr sz="1940"/>
            </a:pPr>
            <a:r>
              <a:t>	2. Light output needs to be increased to be on par with 75W and 100W incandescent 		bulb.</a:t>
            </a:r>
          </a:p>
          <a:p>
            <a:pPr algn="l" defTabSz="425005">
              <a:defRPr sz="1940"/>
            </a:pPr>
            <a:r>
              <a:t>	3. LED filament not 100% identical to Tungsten Filament  </a:t>
            </a:r>
          </a:p>
          <a:p>
            <a:pPr algn="l" defTabSz="425005">
              <a:defRPr sz="1940"/>
            </a:pPr>
            <a:endParaRPr/>
          </a:p>
          <a:p>
            <a:pPr algn="l" defTabSz="425005">
              <a:defRPr sz="1940"/>
            </a:pPr>
            <a:r>
              <a:t>	</a:t>
            </a:r>
            <a:r>
              <a:rPr sz="2037"/>
              <a:t>Advantages</a:t>
            </a:r>
          </a:p>
          <a:p>
            <a:pPr algn="l" defTabSz="425005">
              <a:defRPr sz="1940"/>
            </a:pPr>
            <a:r>
              <a:t>	1. LED Efficiency almost 10x better than Tungsten </a:t>
            </a:r>
          </a:p>
          <a:p>
            <a:pPr algn="l" defTabSz="425005">
              <a:defRPr sz="1940"/>
            </a:pPr>
            <a:r>
              <a:t>	2. Lifetime is at least 20 times of that of a traditional bulb (10 - 20 years depending on 		usage)</a:t>
            </a:r>
          </a:p>
          <a:p>
            <a:pPr algn="l" defTabSz="425005">
              <a:defRPr sz="1940"/>
            </a:pPr>
            <a:r>
              <a:t>	3. Much less heat dissipation </a:t>
            </a:r>
          </a:p>
          <a:p>
            <a:pPr algn="l" defTabSz="425005">
              <a:defRPr sz="1940"/>
            </a:pPr>
            <a:r>
              <a:t>	4. Amortisation within 2 - 3 years depending on price of electricity </a:t>
            </a:r>
          </a:p>
          <a:p>
            <a:pPr algn="l" defTabSz="425005">
              <a:defRPr sz="1940"/>
            </a:pPr>
            <a:r>
              <a:t>	5. During lifetime only 25% - 30% degradation of light output.</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ctrTitle"/>
          </p:nvPr>
        </p:nvSpPr>
        <p:spPr>
          <a:xfrm>
            <a:off x="1104900" y="295175"/>
            <a:ext cx="10464800" cy="832000"/>
          </a:xfrm>
          <a:prstGeom prst="rect">
            <a:avLst/>
          </a:prstGeom>
        </p:spPr>
        <p:txBody>
          <a:bodyPr/>
          <a:lstStyle>
            <a:lvl1pPr defTabSz="479044">
              <a:defRPr sz="5400"/>
            </a:lvl1pPr>
          </a:lstStyle>
          <a:p>
            <a:r>
              <a:t>Product Comparison</a:t>
            </a:r>
          </a:p>
        </p:txBody>
      </p:sp>
      <p:graphicFrame>
        <p:nvGraphicFramePr>
          <p:cNvPr id="121" name="Table 121"/>
          <p:cNvGraphicFramePr/>
          <p:nvPr/>
        </p:nvGraphicFramePr>
        <p:xfrm>
          <a:off x="804293" y="3594100"/>
          <a:ext cx="11396212" cy="5635410"/>
        </p:xfrm>
        <a:graphic>
          <a:graphicData uri="http://schemas.openxmlformats.org/drawingml/2006/table">
            <a:tbl>
              <a:tblPr firstRow="1" firstCol="1" bandRow="1">
                <a:tableStyleId>{4C3C2611-4C71-4FC5-86AE-919BDF0F9419}</a:tableStyleId>
              </a:tblPr>
              <a:tblGrid>
                <a:gridCol w="1628030"/>
                <a:gridCol w="1628030"/>
                <a:gridCol w="1628030"/>
                <a:gridCol w="1628030"/>
                <a:gridCol w="1628030"/>
                <a:gridCol w="1628030"/>
                <a:gridCol w="1628030"/>
              </a:tblGrid>
              <a:tr h="939235">
                <a:tc>
                  <a:txBody>
                    <a:bodyPr/>
                    <a:lstStyle/>
                    <a:p>
                      <a:pPr algn="l" defTabSz="457200">
                        <a:defRPr sz="1800" b="0" i="0">
                          <a:solidFill>
                            <a:srgbClr val="000000"/>
                          </a:solidFill>
                        </a:defRPr>
                      </a:pPr>
                      <a:r>
                        <a:rPr>
                          <a:sym typeface="Helvetica"/>
                        </a:rPr>
                        <a:t>Type and Consuption</a:t>
                      </a:r>
                    </a:p>
                  </a:txBody>
                  <a:tcPr marL="63500" marR="63500" marT="63500" marB="63500" horzOverflow="overflow">
                    <a:solidFill>
                      <a:srgbClr val="C0D3FF"/>
                    </a:solidFill>
                  </a:tcPr>
                </a:tc>
                <a:tc>
                  <a:txBody>
                    <a:bodyPr/>
                    <a:lstStyle/>
                    <a:p>
                      <a:pPr algn="l" defTabSz="457200">
                        <a:defRPr sz="1800" b="0" i="0">
                          <a:solidFill>
                            <a:srgbClr val="000000"/>
                          </a:solidFill>
                          <a:sym typeface="Helvetica"/>
                        </a:defRPr>
                      </a:pPr>
                      <a:r>
                        <a:t>Incandescent</a:t>
                      </a:r>
                    </a:p>
                    <a:p>
                      <a:pPr algn="l" defTabSz="457200">
                        <a:defRPr sz="1800" b="0" i="0">
                          <a:solidFill>
                            <a:srgbClr val="000000"/>
                          </a:solidFill>
                          <a:sym typeface="Helvetica"/>
                        </a:defRPr>
                      </a:pPr>
                      <a:endParaRPr/>
                    </a:p>
                    <a:p>
                      <a:pPr algn="ctr" defTabSz="457200">
                        <a:defRPr sz="1800" b="0" i="0">
                          <a:solidFill>
                            <a:srgbClr val="000000"/>
                          </a:solidFill>
                          <a:sym typeface="Helvetica"/>
                        </a:defRPr>
                      </a:pPr>
                      <a:r>
                        <a:t>60W</a:t>
                      </a:r>
                    </a:p>
                  </a:txBody>
                  <a:tcPr marL="63500" marR="63500" marT="63500" marB="63500" horzOverflow="overflow">
                    <a:solidFill>
                      <a:srgbClr val="BBCBFF"/>
                    </a:solidFill>
                  </a:tcPr>
                </a:tc>
                <a:tc>
                  <a:txBody>
                    <a:bodyPr/>
                    <a:lstStyle/>
                    <a:p>
                      <a:pPr algn="l" defTabSz="457200">
                        <a:defRPr sz="1800" b="0" i="0">
                          <a:solidFill>
                            <a:srgbClr val="000000"/>
                          </a:solidFill>
                          <a:sym typeface="Helvetica"/>
                        </a:defRPr>
                      </a:pPr>
                      <a:r>
                        <a:t>Halogene</a:t>
                      </a:r>
                    </a:p>
                    <a:p>
                      <a:pPr algn="l" defTabSz="457200">
                        <a:defRPr sz="1800" b="0" i="0">
                          <a:solidFill>
                            <a:srgbClr val="000000"/>
                          </a:solidFill>
                          <a:sym typeface="Helvetica"/>
                        </a:defRPr>
                      </a:pPr>
                      <a:endParaRPr/>
                    </a:p>
                    <a:p>
                      <a:pPr algn="ctr" defTabSz="457200">
                        <a:defRPr sz="1800" b="0" i="0">
                          <a:solidFill>
                            <a:srgbClr val="000000"/>
                          </a:solidFill>
                          <a:sym typeface="Helvetica"/>
                        </a:defRPr>
                      </a:pPr>
                      <a:r>
                        <a:t>43W</a:t>
                      </a:r>
                    </a:p>
                  </a:txBody>
                  <a:tcPr marL="63500" marR="63500" marT="63500" marB="63500" horzOverflow="overflow">
                    <a:solidFill>
                      <a:srgbClr val="BBCBFF"/>
                    </a:solidFill>
                  </a:tcPr>
                </a:tc>
                <a:tc>
                  <a:txBody>
                    <a:bodyPr/>
                    <a:lstStyle/>
                    <a:p>
                      <a:pPr algn="l" defTabSz="457200">
                        <a:defRPr sz="1800" b="0" i="0">
                          <a:solidFill>
                            <a:srgbClr val="000000"/>
                          </a:solidFill>
                          <a:sym typeface="Helvetica"/>
                        </a:defRPr>
                      </a:pPr>
                      <a:r>
                        <a:t>Fluorescent</a:t>
                      </a:r>
                    </a:p>
                    <a:p>
                      <a:pPr algn="l" defTabSz="457200">
                        <a:defRPr sz="1800" b="0" i="0">
                          <a:solidFill>
                            <a:srgbClr val="000000"/>
                          </a:solidFill>
                          <a:sym typeface="Helvetica"/>
                        </a:defRPr>
                      </a:pPr>
                      <a:endParaRPr/>
                    </a:p>
                    <a:p>
                      <a:pPr algn="ctr" defTabSz="457200">
                        <a:defRPr sz="1800" b="0" i="0">
                          <a:solidFill>
                            <a:srgbClr val="000000"/>
                          </a:solidFill>
                          <a:sym typeface="Helvetica"/>
                        </a:defRPr>
                      </a:pPr>
                      <a:r>
                        <a:t>14W</a:t>
                      </a:r>
                    </a:p>
                  </a:txBody>
                  <a:tcPr marL="63500" marR="63500" marT="63500" marB="63500" horzOverflow="overflow">
                    <a:solidFill>
                      <a:srgbClr val="BBCBFF"/>
                    </a:solidFill>
                  </a:tcPr>
                </a:tc>
                <a:tc>
                  <a:txBody>
                    <a:bodyPr/>
                    <a:lstStyle/>
                    <a:p>
                      <a:pPr algn="l" defTabSz="457200">
                        <a:defRPr sz="1800" b="0" i="0">
                          <a:solidFill>
                            <a:srgbClr val="000000"/>
                          </a:solidFill>
                          <a:sym typeface="Helvetica"/>
                        </a:defRPr>
                      </a:pPr>
                      <a:r>
                        <a:t>LED - generic</a:t>
                      </a:r>
                    </a:p>
                    <a:p>
                      <a:pPr algn="l" defTabSz="457200">
                        <a:defRPr sz="1800" b="0" i="0">
                          <a:solidFill>
                            <a:srgbClr val="000000"/>
                          </a:solidFill>
                          <a:sym typeface="Helvetica"/>
                        </a:defRPr>
                      </a:pPr>
                      <a:endParaRPr/>
                    </a:p>
                    <a:p>
                      <a:pPr algn="ctr" defTabSz="457200">
                        <a:defRPr sz="1800" b="0" i="0">
                          <a:solidFill>
                            <a:srgbClr val="000000"/>
                          </a:solidFill>
                          <a:sym typeface="Helvetica"/>
                        </a:defRPr>
                      </a:pPr>
                      <a:r>
                        <a:t>10W</a:t>
                      </a:r>
                    </a:p>
                  </a:txBody>
                  <a:tcPr marL="63500" marR="63500" marT="63500" marB="63500" horzOverflow="overflow">
                    <a:solidFill>
                      <a:srgbClr val="BBCBFF"/>
                    </a:solidFill>
                  </a:tcPr>
                </a:tc>
                <a:tc>
                  <a:txBody>
                    <a:bodyPr/>
                    <a:lstStyle/>
                    <a:p>
                      <a:pPr algn="l" defTabSz="457200">
                        <a:defRPr sz="1800" b="0" i="0">
                          <a:solidFill>
                            <a:srgbClr val="000000"/>
                          </a:solidFill>
                          <a:sym typeface="Helvetica"/>
                        </a:defRPr>
                      </a:pPr>
                      <a:r>
                        <a:t>LED Philips L-Prize</a:t>
                      </a:r>
                    </a:p>
                    <a:p>
                      <a:pPr algn="ctr" defTabSz="457200">
                        <a:defRPr sz="1800" b="0" i="0">
                          <a:solidFill>
                            <a:srgbClr val="000000"/>
                          </a:solidFill>
                          <a:sym typeface="Helvetica"/>
                        </a:defRPr>
                      </a:pPr>
                      <a:r>
                        <a:t>9,7W</a:t>
                      </a:r>
                    </a:p>
                  </a:txBody>
                  <a:tcPr marL="63500" marR="63500" marT="63500" marB="63500" horzOverflow="overflow">
                    <a:solidFill>
                      <a:srgbClr val="BBCBFF"/>
                    </a:solidFill>
                  </a:tcPr>
                </a:tc>
                <a:tc>
                  <a:txBody>
                    <a:bodyPr/>
                    <a:lstStyle/>
                    <a:p>
                      <a:pPr algn="l" defTabSz="457200">
                        <a:defRPr sz="1800" b="0" i="0">
                          <a:solidFill>
                            <a:srgbClr val="000000"/>
                          </a:solidFill>
                          <a:sym typeface="Helvetica"/>
                        </a:defRPr>
                      </a:pPr>
                      <a:r>
                        <a:t>LED-Filament</a:t>
                      </a:r>
                    </a:p>
                    <a:p>
                      <a:pPr algn="l" defTabSz="457200">
                        <a:defRPr sz="1800" b="0" i="0">
                          <a:solidFill>
                            <a:srgbClr val="000000"/>
                          </a:solidFill>
                          <a:sym typeface="Helvetica"/>
                        </a:defRPr>
                      </a:pPr>
                      <a:endParaRPr/>
                    </a:p>
                    <a:p>
                      <a:pPr algn="ctr" defTabSz="457200">
                        <a:defRPr sz="1800" b="0" i="0">
                          <a:solidFill>
                            <a:srgbClr val="000000"/>
                          </a:solidFill>
                          <a:sym typeface="Helvetica"/>
                        </a:defRPr>
                      </a:pPr>
                      <a:r>
                        <a:t>5.4w</a:t>
                      </a:r>
                    </a:p>
                  </a:txBody>
                  <a:tcPr marL="63500" marR="63500" marT="63500" marB="63500" horzOverflow="overflow">
                    <a:solidFill>
                      <a:srgbClr val="BBCBFF"/>
                    </a:solidFill>
                  </a:tcPr>
                </a:tc>
              </a:tr>
              <a:tr h="939235">
                <a:tc>
                  <a:txBody>
                    <a:bodyPr/>
                    <a:lstStyle/>
                    <a:p>
                      <a:pPr algn="l" defTabSz="457200">
                        <a:defRPr sz="1900" b="0" i="0">
                          <a:solidFill>
                            <a:srgbClr val="000000"/>
                          </a:solidFill>
                          <a:sym typeface="Helvetica"/>
                        </a:defRPr>
                      </a:pPr>
                      <a:endParaRPr/>
                    </a:p>
                    <a:p>
                      <a:pPr algn="l" defTabSz="457200">
                        <a:defRPr sz="1900" b="0" i="0">
                          <a:solidFill>
                            <a:srgbClr val="000000"/>
                          </a:solidFill>
                          <a:sym typeface="Helvetica"/>
                        </a:defRPr>
                      </a:pPr>
                      <a:r>
                        <a:t>Lumen output</a:t>
                      </a:r>
                    </a:p>
                  </a:txBody>
                  <a:tcPr marL="63500" marR="63500" marT="63500" marB="63500" horzOverflow="overflow">
                    <a:solidFill>
                      <a:srgbClr val="C0D3FF"/>
                    </a:solidFill>
                  </a:tcPr>
                </a:tc>
                <a:tc>
                  <a:txBody>
                    <a:bodyPr/>
                    <a:lstStyle/>
                    <a:p>
                      <a:pPr algn="ctr" defTabSz="457200">
                        <a:defRPr sz="1800" b="0" i="0"/>
                      </a:pPr>
                      <a:r>
                        <a:rPr sz="1700">
                          <a:sym typeface="Helvetica"/>
                        </a:rPr>
                        <a:t>860</a:t>
                      </a:r>
                    </a:p>
                  </a:txBody>
                  <a:tcPr marL="63500" marR="63500" marT="63500" marB="63500" anchor="ctr" horzOverflow="overflow"/>
                </a:tc>
                <a:tc>
                  <a:txBody>
                    <a:bodyPr/>
                    <a:lstStyle/>
                    <a:p>
                      <a:pPr algn="ctr" defTabSz="457200">
                        <a:defRPr sz="1800" b="0" i="0"/>
                      </a:pPr>
                      <a:r>
                        <a:rPr sz="1700">
                          <a:sym typeface="Helvetica"/>
                        </a:rPr>
                        <a:t>620</a:t>
                      </a:r>
                    </a:p>
                  </a:txBody>
                  <a:tcPr marL="63500" marR="63500" marT="63500" marB="63500" anchor="ctr" horzOverflow="overflow"/>
                </a:tc>
                <a:tc>
                  <a:txBody>
                    <a:bodyPr/>
                    <a:lstStyle/>
                    <a:p>
                      <a:pPr algn="ctr" defTabSz="457200">
                        <a:defRPr sz="1800" b="0" i="0"/>
                      </a:pPr>
                      <a:r>
                        <a:rPr>
                          <a:sym typeface="Helvetica"/>
                        </a:rPr>
                        <a:t>800</a:t>
                      </a:r>
                    </a:p>
                  </a:txBody>
                  <a:tcPr marL="63500" marR="63500" marT="63500" marB="63500" anchor="ctr" horzOverflow="overflow"/>
                </a:tc>
                <a:tc>
                  <a:txBody>
                    <a:bodyPr/>
                    <a:lstStyle/>
                    <a:p>
                      <a:pPr algn="ctr" defTabSz="457200">
                        <a:defRPr sz="1800" b="0" i="0"/>
                      </a:pPr>
                      <a:r>
                        <a:rPr>
                          <a:sym typeface="Helvetica"/>
                        </a:rPr>
                        <a:t>800</a:t>
                      </a:r>
                    </a:p>
                  </a:txBody>
                  <a:tcPr marL="63500" marR="63500" marT="63500" marB="63500" anchor="ctr" horzOverflow="overflow"/>
                </a:tc>
                <a:tc>
                  <a:txBody>
                    <a:bodyPr/>
                    <a:lstStyle/>
                    <a:p>
                      <a:pPr algn="ctr" defTabSz="457200">
                        <a:defRPr sz="1800" b="0" i="0"/>
                      </a:pPr>
                      <a:r>
                        <a:rPr>
                          <a:sym typeface="Helvetica"/>
                        </a:rPr>
                        <a:t>970</a:t>
                      </a:r>
                    </a:p>
                  </a:txBody>
                  <a:tcPr marL="63500" marR="63500" marT="63500" marB="63500" anchor="ctr" horzOverflow="overflow"/>
                </a:tc>
                <a:tc>
                  <a:txBody>
                    <a:bodyPr/>
                    <a:lstStyle/>
                    <a:p>
                      <a:pPr algn="ctr" defTabSz="457200">
                        <a:defRPr sz="1800" b="0" i="0"/>
                      </a:pPr>
                      <a:r>
                        <a:rPr>
                          <a:sym typeface="Helvetica"/>
                        </a:rPr>
                        <a:t>650</a:t>
                      </a:r>
                    </a:p>
                  </a:txBody>
                  <a:tcPr marL="63500" marR="63500" marT="63500" marB="63500" anchor="ctr" horzOverflow="overflow"/>
                </a:tc>
              </a:tr>
              <a:tr h="939235">
                <a:tc>
                  <a:txBody>
                    <a:bodyPr/>
                    <a:lstStyle/>
                    <a:p>
                      <a:pPr algn="l" defTabSz="457200">
                        <a:defRPr sz="1800" b="0" i="0">
                          <a:solidFill>
                            <a:srgbClr val="000000"/>
                          </a:solidFill>
                          <a:sym typeface="Helvetica"/>
                        </a:defRPr>
                      </a:pPr>
                      <a:endParaRPr/>
                    </a:p>
                    <a:p>
                      <a:pPr algn="l" defTabSz="457200">
                        <a:defRPr sz="1800" b="0" i="0">
                          <a:solidFill>
                            <a:srgbClr val="000000"/>
                          </a:solidFill>
                          <a:sym typeface="Helvetica"/>
                        </a:defRPr>
                      </a:pPr>
                      <a:r>
                        <a:t>Lumens/W</a:t>
                      </a:r>
                    </a:p>
                  </a:txBody>
                  <a:tcPr marL="63500" marR="63500" marT="63500" marB="63500" horzOverflow="overflow">
                    <a:solidFill>
                      <a:srgbClr val="C0D3FF"/>
                    </a:solidFill>
                  </a:tcPr>
                </a:tc>
                <a:tc>
                  <a:txBody>
                    <a:bodyPr/>
                    <a:lstStyle/>
                    <a:p>
                      <a:pPr algn="ctr" defTabSz="457200">
                        <a:defRPr sz="1800" b="0" i="0"/>
                      </a:pPr>
                      <a:r>
                        <a:rPr>
                          <a:sym typeface="Helvetica"/>
                        </a:rPr>
                        <a:t>14,3</a:t>
                      </a:r>
                    </a:p>
                  </a:txBody>
                  <a:tcPr marL="63500" marR="63500" marT="63500" marB="63500" anchor="ctr" horzOverflow="overflow"/>
                </a:tc>
                <a:tc>
                  <a:txBody>
                    <a:bodyPr/>
                    <a:lstStyle/>
                    <a:p>
                      <a:pPr algn="ctr" defTabSz="457200">
                        <a:defRPr sz="1800" b="0" i="0"/>
                      </a:pPr>
                      <a:r>
                        <a:rPr>
                          <a:sym typeface="Helvetica"/>
                        </a:rPr>
                        <a:t>14.4</a:t>
                      </a:r>
                    </a:p>
                  </a:txBody>
                  <a:tcPr marL="63500" marR="63500" marT="63500" marB="63500" anchor="ctr" horzOverflow="overflow"/>
                </a:tc>
                <a:tc>
                  <a:txBody>
                    <a:bodyPr/>
                    <a:lstStyle/>
                    <a:p>
                      <a:pPr algn="ctr" defTabSz="457200">
                        <a:defRPr sz="1800" b="0" i="0"/>
                      </a:pPr>
                      <a:r>
                        <a:rPr>
                          <a:sym typeface="Helvetica"/>
                        </a:rPr>
                        <a:t>57.1</a:t>
                      </a:r>
                    </a:p>
                  </a:txBody>
                  <a:tcPr marL="63500" marR="63500" marT="63500" marB="63500" anchor="ctr" horzOverflow="overflow"/>
                </a:tc>
                <a:tc>
                  <a:txBody>
                    <a:bodyPr/>
                    <a:lstStyle/>
                    <a:p>
                      <a:pPr algn="ctr" defTabSz="457200">
                        <a:defRPr sz="1800" b="0" i="0"/>
                      </a:pPr>
                      <a:r>
                        <a:rPr>
                          <a:sym typeface="Helvetica"/>
                        </a:rPr>
                        <a:t>80</a:t>
                      </a:r>
                    </a:p>
                  </a:txBody>
                  <a:tcPr marL="63500" marR="63500" marT="63500" marB="63500" anchor="ctr" horzOverflow="overflow"/>
                </a:tc>
                <a:tc>
                  <a:txBody>
                    <a:bodyPr/>
                    <a:lstStyle/>
                    <a:p>
                      <a:pPr algn="ctr" defTabSz="457200">
                        <a:defRPr sz="1800" b="0" i="0"/>
                      </a:pPr>
                      <a:r>
                        <a:rPr>
                          <a:sym typeface="Helvetica"/>
                        </a:rPr>
                        <a:t>100</a:t>
                      </a:r>
                    </a:p>
                  </a:txBody>
                  <a:tcPr marL="63500" marR="63500" marT="63500" marB="63500" anchor="ctr" horzOverflow="overflow"/>
                </a:tc>
                <a:tc>
                  <a:txBody>
                    <a:bodyPr/>
                    <a:lstStyle/>
                    <a:p>
                      <a:pPr algn="ctr" defTabSz="457200">
                        <a:defRPr sz="1800" b="0" i="0"/>
                      </a:pPr>
                      <a:r>
                        <a:rPr>
                          <a:sym typeface="Helvetica"/>
                        </a:rPr>
                        <a:t>120</a:t>
                      </a:r>
                    </a:p>
                  </a:txBody>
                  <a:tcPr marL="63500" marR="63500" marT="63500" marB="63500" anchor="ctr" horzOverflow="overflow"/>
                </a:tc>
              </a:tr>
              <a:tr h="939235">
                <a:tc>
                  <a:txBody>
                    <a:bodyPr/>
                    <a:lstStyle/>
                    <a:p>
                      <a:pPr algn="l" defTabSz="457200">
                        <a:defRPr sz="1800" b="0" i="0">
                          <a:solidFill>
                            <a:srgbClr val="000000"/>
                          </a:solidFill>
                          <a:sym typeface="Helvetica"/>
                        </a:defRPr>
                      </a:pPr>
                      <a:r>
                        <a:t>Color  Temperature</a:t>
                      </a:r>
                    </a:p>
                    <a:p>
                      <a:pPr algn="l" defTabSz="457200">
                        <a:defRPr sz="1800" b="0" i="0">
                          <a:solidFill>
                            <a:srgbClr val="000000"/>
                          </a:solidFill>
                          <a:sym typeface="Helvetica"/>
                        </a:defRPr>
                      </a:pPr>
                      <a:r>
                        <a:t>Kelvin</a:t>
                      </a:r>
                    </a:p>
                  </a:txBody>
                  <a:tcPr marL="63500" marR="63500" marT="63500" marB="63500" horzOverflow="overflow">
                    <a:solidFill>
                      <a:srgbClr val="C0D3FF"/>
                    </a:solidFill>
                  </a:tcPr>
                </a:tc>
                <a:tc>
                  <a:txBody>
                    <a:bodyPr/>
                    <a:lstStyle/>
                    <a:p>
                      <a:pPr algn="ctr" defTabSz="457200">
                        <a:defRPr b="0" i="0">
                          <a:sym typeface="Helvetica"/>
                        </a:defRPr>
                      </a:pPr>
                      <a:endParaRPr/>
                    </a:p>
                    <a:p>
                      <a:pPr algn="ctr" defTabSz="457200">
                        <a:defRPr sz="1800" b="0" i="0">
                          <a:sym typeface="Helvetica"/>
                        </a:defRPr>
                      </a:pPr>
                      <a:r>
                        <a:t>2.700</a:t>
                      </a:r>
                    </a:p>
                  </a:txBody>
                  <a:tcPr marL="63500" marR="63500" marT="63500" marB="63500" horzOverflow="overflow"/>
                </a:tc>
                <a:tc>
                  <a:txBody>
                    <a:bodyPr/>
                    <a:lstStyle/>
                    <a:p>
                      <a:pPr algn="ctr" defTabSz="457200">
                        <a:defRPr sz="1800" b="0" i="0"/>
                      </a:pPr>
                      <a:r>
                        <a:rPr>
                          <a:sym typeface="Helvetica"/>
                        </a:rPr>
                        <a:t>3100</a:t>
                      </a:r>
                    </a:p>
                  </a:txBody>
                  <a:tcPr marL="63500" marR="63500" marT="63500" marB="63500" anchor="ctr" horzOverflow="overflow"/>
                </a:tc>
                <a:tc>
                  <a:txBody>
                    <a:bodyPr/>
                    <a:lstStyle/>
                    <a:p>
                      <a:pPr algn="ctr" defTabSz="457200">
                        <a:defRPr sz="1800" b="0" i="0"/>
                      </a:pPr>
                      <a:r>
                        <a:rPr>
                          <a:sym typeface="Helvetica"/>
                        </a:rPr>
                        <a:t>2700</a:t>
                      </a:r>
                    </a:p>
                  </a:txBody>
                  <a:tcPr marL="63500" marR="63500" marT="63500" marB="63500" anchor="ctr" horzOverflow="overflow"/>
                </a:tc>
                <a:tc>
                  <a:txBody>
                    <a:bodyPr/>
                    <a:lstStyle/>
                    <a:p>
                      <a:pPr algn="ctr" defTabSz="457200">
                        <a:defRPr sz="1800" b="0" i="0"/>
                      </a:pPr>
                      <a:r>
                        <a:rPr>
                          <a:sym typeface="Helvetica"/>
                        </a:rPr>
                        <a:t>3000</a:t>
                      </a:r>
                    </a:p>
                  </a:txBody>
                  <a:tcPr marL="63500" marR="63500" marT="63500" marB="63500" anchor="ctr" horzOverflow="overflow"/>
                </a:tc>
                <a:tc>
                  <a:txBody>
                    <a:bodyPr/>
                    <a:lstStyle/>
                    <a:p>
                      <a:pPr algn="ctr" defTabSz="457200">
                        <a:defRPr sz="1800" b="0" i="0"/>
                      </a:pPr>
                      <a:r>
                        <a:rPr>
                          <a:sym typeface="Helvetica"/>
                        </a:rPr>
                        <a:t>2700</a:t>
                      </a:r>
                    </a:p>
                  </a:txBody>
                  <a:tcPr marL="63500" marR="63500" marT="63500" marB="63500" anchor="ctr" horzOverflow="overflow"/>
                </a:tc>
                <a:tc>
                  <a:txBody>
                    <a:bodyPr/>
                    <a:lstStyle/>
                    <a:p>
                      <a:pPr algn="ctr" defTabSz="457200">
                        <a:defRPr sz="1800" b="0" i="0"/>
                      </a:pPr>
                      <a:r>
                        <a:rPr>
                          <a:sym typeface="Helvetica"/>
                        </a:rPr>
                        <a:t>2700</a:t>
                      </a:r>
                    </a:p>
                  </a:txBody>
                  <a:tcPr marL="63500" marR="63500" marT="63500" marB="63500" anchor="ctr" horzOverflow="overflow"/>
                </a:tc>
              </a:tr>
              <a:tr h="939235">
                <a:tc>
                  <a:txBody>
                    <a:bodyPr/>
                    <a:lstStyle/>
                    <a:p>
                      <a:pPr algn="ctr" defTabSz="457200">
                        <a:defRPr sz="1800" b="0" i="0">
                          <a:solidFill>
                            <a:srgbClr val="000000"/>
                          </a:solidFill>
                          <a:sym typeface="Helvetica"/>
                        </a:defRPr>
                      </a:pPr>
                      <a:endParaRPr/>
                    </a:p>
                    <a:p>
                      <a:pPr algn="ctr" defTabSz="457200">
                        <a:defRPr sz="1800" b="0" i="0">
                          <a:solidFill>
                            <a:srgbClr val="000000"/>
                          </a:solidFill>
                          <a:sym typeface="Helvetica"/>
                        </a:defRPr>
                      </a:pPr>
                      <a:r>
                        <a:t>CRI </a:t>
                      </a:r>
                    </a:p>
                  </a:txBody>
                  <a:tcPr marL="63500" marR="63500" marT="63500" marB="63500" horzOverflow="overflow">
                    <a:solidFill>
                      <a:srgbClr val="C0D3FF"/>
                    </a:solidFill>
                  </a:tcPr>
                </a:tc>
                <a:tc>
                  <a:txBody>
                    <a:bodyPr/>
                    <a:lstStyle/>
                    <a:p>
                      <a:pPr algn="l" defTabSz="457200">
                        <a:defRPr sz="1800" b="0" i="0">
                          <a:sym typeface="Helvetica"/>
                        </a:defRPr>
                      </a:pPr>
                      <a:endParaRPr/>
                    </a:p>
                    <a:p>
                      <a:pPr algn="ctr" defTabSz="457200">
                        <a:defRPr sz="1800" b="0" i="0">
                          <a:sym typeface="Helvetica"/>
                        </a:defRPr>
                      </a:pPr>
                      <a:r>
                        <a:t>100</a:t>
                      </a:r>
                    </a:p>
                  </a:txBody>
                  <a:tcPr marL="63500" marR="63500" marT="63500" marB="63500" horzOverflow="overflow"/>
                </a:tc>
                <a:tc>
                  <a:txBody>
                    <a:bodyPr/>
                    <a:lstStyle/>
                    <a:p>
                      <a:pPr algn="l" defTabSz="457200">
                        <a:defRPr sz="1800" b="0" i="0">
                          <a:sym typeface="Helvetica"/>
                        </a:defRPr>
                      </a:pPr>
                      <a:endParaRPr/>
                    </a:p>
                    <a:p>
                      <a:pPr algn="ctr" defTabSz="457200">
                        <a:defRPr sz="1800" b="0" i="0">
                          <a:sym typeface="Helvetica"/>
                        </a:defRPr>
                      </a:pPr>
                      <a:r>
                        <a:t>&gt;75</a:t>
                      </a:r>
                    </a:p>
                  </a:txBody>
                  <a:tcPr marL="63500" marR="63500" marT="63500" marB="63500" horzOverflow="overflow"/>
                </a:tc>
                <a:tc>
                  <a:txBody>
                    <a:bodyPr/>
                    <a:lstStyle/>
                    <a:p>
                      <a:pPr algn="l" defTabSz="457200">
                        <a:defRPr sz="1800" b="0" i="0">
                          <a:sym typeface="Helvetica"/>
                        </a:defRPr>
                      </a:pPr>
                      <a:endParaRPr/>
                    </a:p>
                    <a:p>
                      <a:pPr algn="ctr" defTabSz="457200">
                        <a:defRPr sz="1800" b="0" i="0">
                          <a:sym typeface="Helvetica"/>
                        </a:defRPr>
                      </a:pPr>
                      <a:r>
                        <a:t>&gt;75</a:t>
                      </a:r>
                    </a:p>
                  </a:txBody>
                  <a:tcPr marL="63500" marR="63500" marT="63500" marB="63500" horzOverflow="overflow"/>
                </a:tc>
                <a:tc>
                  <a:txBody>
                    <a:bodyPr/>
                    <a:lstStyle/>
                    <a:p>
                      <a:pPr algn="l" defTabSz="457200">
                        <a:defRPr sz="1800" b="0" i="0">
                          <a:sym typeface="Helvetica"/>
                        </a:defRPr>
                      </a:pPr>
                      <a:endParaRPr/>
                    </a:p>
                    <a:p>
                      <a:pPr algn="ctr" defTabSz="457200">
                        <a:defRPr sz="1800" b="0" i="0">
                          <a:sym typeface="Helvetica"/>
                        </a:defRPr>
                      </a:pPr>
                      <a:r>
                        <a:t>&gt;85</a:t>
                      </a:r>
                    </a:p>
                  </a:txBody>
                  <a:tcPr marL="63500" marR="63500" marT="63500" marB="63500" horzOverflow="overflow"/>
                </a:tc>
                <a:tc>
                  <a:txBody>
                    <a:bodyPr/>
                    <a:lstStyle/>
                    <a:p>
                      <a:pPr algn="l" defTabSz="457200">
                        <a:defRPr sz="1800" b="0" i="0">
                          <a:sym typeface="Helvetica"/>
                        </a:defRPr>
                      </a:pPr>
                      <a:endParaRPr/>
                    </a:p>
                    <a:p>
                      <a:pPr algn="ctr" defTabSz="457200">
                        <a:defRPr sz="1800" b="0" i="0">
                          <a:sym typeface="Helvetica"/>
                        </a:defRPr>
                      </a:pPr>
                      <a:r>
                        <a:t>&gt;85</a:t>
                      </a:r>
                    </a:p>
                  </a:txBody>
                  <a:tcPr marL="63500" marR="63500" marT="63500" marB="63500" horzOverflow="overflow"/>
                </a:tc>
                <a:tc>
                  <a:txBody>
                    <a:bodyPr/>
                    <a:lstStyle/>
                    <a:p>
                      <a:pPr algn="l" defTabSz="457200">
                        <a:defRPr sz="1800" b="0" i="0">
                          <a:sym typeface="Helvetica"/>
                        </a:defRPr>
                      </a:pPr>
                      <a:endParaRPr/>
                    </a:p>
                    <a:p>
                      <a:pPr algn="ctr" defTabSz="457200">
                        <a:defRPr sz="1800" b="0" i="0">
                          <a:sym typeface="Helvetica"/>
                        </a:defRPr>
                      </a:pPr>
                      <a:r>
                        <a:t>&gt;90</a:t>
                      </a:r>
                    </a:p>
                  </a:txBody>
                  <a:tcPr marL="63500" marR="63500" marT="63500" marB="63500" horzOverflow="overflow"/>
                </a:tc>
              </a:tr>
              <a:tr h="939235">
                <a:tc>
                  <a:txBody>
                    <a:bodyPr/>
                    <a:lstStyle/>
                    <a:p>
                      <a:pPr algn="ctr" defTabSz="457200">
                        <a:defRPr sz="1800" b="0" i="0">
                          <a:solidFill>
                            <a:srgbClr val="000000"/>
                          </a:solidFill>
                          <a:sym typeface="Helvetica"/>
                        </a:defRPr>
                      </a:pPr>
                      <a:r>
                        <a:t>Lifespan</a:t>
                      </a:r>
                    </a:p>
                    <a:p>
                      <a:pPr algn="ctr" defTabSz="457200">
                        <a:defRPr sz="1800" b="0" i="0">
                          <a:solidFill>
                            <a:srgbClr val="000000"/>
                          </a:solidFill>
                          <a:sym typeface="Helvetica"/>
                        </a:defRPr>
                      </a:pPr>
                      <a:r>
                        <a:t> (h)</a:t>
                      </a:r>
                    </a:p>
                  </a:txBody>
                  <a:tcPr marL="63500" marR="63500" marT="63500" marB="63500" horzOverflow="overflow">
                    <a:solidFill>
                      <a:srgbClr val="C0D3FF"/>
                    </a:solidFill>
                  </a:tcPr>
                </a:tc>
                <a:tc>
                  <a:txBody>
                    <a:bodyPr/>
                    <a:lstStyle/>
                    <a:p>
                      <a:pPr algn="l" defTabSz="457200">
                        <a:defRPr b="0" i="0">
                          <a:sym typeface="Helvetica"/>
                        </a:defRPr>
                      </a:pPr>
                      <a:endParaRPr/>
                    </a:p>
                    <a:p>
                      <a:pPr algn="ctr" defTabSz="457200">
                        <a:defRPr sz="1800" b="0" i="0">
                          <a:sym typeface="Helvetica"/>
                        </a:defRPr>
                      </a:pPr>
                      <a:r>
                        <a:t>1.000</a:t>
                      </a:r>
                    </a:p>
                  </a:txBody>
                  <a:tcPr marL="63500" marR="63500" marT="63500" marB="63500" horzOverflow="overflow"/>
                </a:tc>
                <a:tc>
                  <a:txBody>
                    <a:bodyPr/>
                    <a:lstStyle/>
                    <a:p>
                      <a:pPr algn="l" defTabSz="457200">
                        <a:defRPr b="0" i="0">
                          <a:sym typeface="Helvetica"/>
                        </a:defRPr>
                      </a:pPr>
                      <a:endParaRPr/>
                    </a:p>
                    <a:p>
                      <a:pPr algn="ctr" defTabSz="457200">
                        <a:defRPr sz="1800" b="0" i="0">
                          <a:sym typeface="Helvetica"/>
                        </a:defRPr>
                      </a:pPr>
                      <a:r>
                        <a:t>2.500</a:t>
                      </a:r>
                    </a:p>
                  </a:txBody>
                  <a:tcPr marL="63500" marR="63500" marT="63500" marB="63500" horzOverflow="overflow"/>
                </a:tc>
                <a:tc>
                  <a:txBody>
                    <a:bodyPr/>
                    <a:lstStyle/>
                    <a:p>
                      <a:pPr algn="l" defTabSz="457200">
                        <a:defRPr b="0" i="0">
                          <a:sym typeface="Helvetica"/>
                        </a:defRPr>
                      </a:pPr>
                      <a:endParaRPr/>
                    </a:p>
                    <a:p>
                      <a:pPr algn="ctr" defTabSz="457200">
                        <a:defRPr sz="1800" b="0" i="0">
                          <a:sym typeface="Helvetica"/>
                        </a:defRPr>
                      </a:pPr>
                      <a:r>
                        <a:t>8.000</a:t>
                      </a:r>
                    </a:p>
                  </a:txBody>
                  <a:tcPr marL="63500" marR="63500" marT="63500" marB="63500" horzOverflow="overflow"/>
                </a:tc>
                <a:tc>
                  <a:txBody>
                    <a:bodyPr/>
                    <a:lstStyle/>
                    <a:p>
                      <a:pPr algn="l" defTabSz="457200">
                        <a:defRPr b="0" i="0">
                          <a:sym typeface="Helvetica"/>
                        </a:defRPr>
                      </a:pPr>
                      <a:endParaRPr/>
                    </a:p>
                    <a:p>
                      <a:pPr algn="ctr" defTabSz="457200">
                        <a:defRPr sz="1800" b="0" i="0">
                          <a:sym typeface="Helvetica"/>
                        </a:defRPr>
                      </a:pPr>
                      <a:r>
                        <a:t>20.000</a:t>
                      </a:r>
                    </a:p>
                  </a:txBody>
                  <a:tcPr marL="63500" marR="63500" marT="63500" marB="63500" horzOverflow="overflow"/>
                </a:tc>
                <a:tc>
                  <a:txBody>
                    <a:bodyPr/>
                    <a:lstStyle/>
                    <a:p>
                      <a:pPr algn="l" defTabSz="457200">
                        <a:defRPr b="0" i="0">
                          <a:sym typeface="Helvetica"/>
                        </a:defRPr>
                      </a:pPr>
                      <a:endParaRPr/>
                    </a:p>
                    <a:p>
                      <a:pPr algn="ctr" defTabSz="457200">
                        <a:defRPr sz="1800" b="0" i="0">
                          <a:sym typeface="Helvetica"/>
                        </a:defRPr>
                      </a:pPr>
                      <a:r>
                        <a:t>30.000</a:t>
                      </a:r>
                    </a:p>
                  </a:txBody>
                  <a:tcPr marL="63500" marR="63500" marT="63500" marB="63500" horzOverflow="overflow"/>
                </a:tc>
                <a:tc>
                  <a:txBody>
                    <a:bodyPr/>
                    <a:lstStyle/>
                    <a:p>
                      <a:pPr algn="l" defTabSz="457200">
                        <a:defRPr b="0" i="0">
                          <a:sym typeface="Helvetica"/>
                        </a:defRPr>
                      </a:pPr>
                      <a:endParaRPr/>
                    </a:p>
                    <a:p>
                      <a:pPr algn="ctr" defTabSz="457200">
                        <a:defRPr sz="1800" b="0" i="0">
                          <a:sym typeface="Helvetica"/>
                        </a:defRPr>
                      </a:pPr>
                      <a:r>
                        <a:t>30.000</a:t>
                      </a:r>
                    </a:p>
                  </a:txBody>
                  <a:tcPr marL="63500" marR="63500" marT="63500" marB="63500" horzOverflow="overflow"/>
                </a:tc>
              </a:tr>
            </a:tbl>
          </a:graphicData>
        </a:graphic>
      </p:graphicFrame>
      <p:pic>
        <p:nvPicPr>
          <p:cNvPr id="122" name="image2.png"/>
          <p:cNvPicPr>
            <a:picLocks noChangeAspect="1"/>
          </p:cNvPicPr>
          <p:nvPr/>
        </p:nvPicPr>
        <p:blipFill>
          <a:blip r:embed="rId2">
            <a:extLst/>
          </a:blip>
          <a:stretch>
            <a:fillRect/>
          </a:stretch>
        </p:blipFill>
        <p:spPr>
          <a:xfrm>
            <a:off x="9231510" y="1474775"/>
            <a:ext cx="1102039" cy="2048494"/>
          </a:xfrm>
          <a:prstGeom prst="rect">
            <a:avLst/>
          </a:prstGeom>
          <a:ln w="12700">
            <a:miter lim="400000"/>
          </a:ln>
        </p:spPr>
      </p:pic>
      <p:pic>
        <p:nvPicPr>
          <p:cNvPr id="123" name="image3.png"/>
          <p:cNvPicPr>
            <a:picLocks noChangeAspect="1"/>
          </p:cNvPicPr>
          <p:nvPr/>
        </p:nvPicPr>
        <p:blipFill>
          <a:blip r:embed="rId3">
            <a:extLst/>
          </a:blip>
          <a:stretch>
            <a:fillRect/>
          </a:stretch>
        </p:blipFill>
        <p:spPr>
          <a:xfrm>
            <a:off x="10329171" y="1835023"/>
            <a:ext cx="1606894" cy="1598978"/>
          </a:xfrm>
          <a:prstGeom prst="rect">
            <a:avLst/>
          </a:prstGeom>
          <a:ln w="12700">
            <a:miter lim="400000"/>
          </a:ln>
        </p:spPr>
      </p:pic>
      <p:pic>
        <p:nvPicPr>
          <p:cNvPr id="124" name="image4.png"/>
          <p:cNvPicPr>
            <a:picLocks noChangeAspect="1"/>
          </p:cNvPicPr>
          <p:nvPr/>
        </p:nvPicPr>
        <p:blipFill>
          <a:blip r:embed="rId4">
            <a:extLst/>
          </a:blip>
          <a:stretch>
            <a:fillRect/>
          </a:stretch>
        </p:blipFill>
        <p:spPr>
          <a:xfrm>
            <a:off x="2919808" y="1918940"/>
            <a:ext cx="853483" cy="1431144"/>
          </a:xfrm>
          <a:prstGeom prst="rect">
            <a:avLst/>
          </a:prstGeom>
          <a:ln w="12700">
            <a:miter lim="400000"/>
          </a:ln>
        </p:spPr>
      </p:pic>
      <p:pic>
        <p:nvPicPr>
          <p:cNvPr id="125" name="image5.png"/>
          <p:cNvPicPr>
            <a:picLocks noChangeAspect="1"/>
          </p:cNvPicPr>
          <p:nvPr/>
        </p:nvPicPr>
        <p:blipFill>
          <a:blip r:embed="rId5">
            <a:extLst/>
          </a:blip>
          <a:stretch>
            <a:fillRect/>
          </a:stretch>
        </p:blipFill>
        <p:spPr>
          <a:xfrm>
            <a:off x="7646240" y="1480481"/>
            <a:ext cx="1120875" cy="2048494"/>
          </a:xfrm>
          <a:prstGeom prst="rect">
            <a:avLst/>
          </a:prstGeom>
          <a:ln w="12700">
            <a:miter lim="400000"/>
          </a:ln>
        </p:spPr>
      </p:pic>
      <p:pic>
        <p:nvPicPr>
          <p:cNvPr id="126" name="image6.png"/>
          <p:cNvPicPr>
            <a:picLocks noChangeAspect="1"/>
          </p:cNvPicPr>
          <p:nvPr/>
        </p:nvPicPr>
        <p:blipFill>
          <a:blip r:embed="rId6">
            <a:extLst/>
          </a:blip>
          <a:stretch>
            <a:fillRect/>
          </a:stretch>
        </p:blipFill>
        <p:spPr>
          <a:xfrm>
            <a:off x="4356313" y="1835023"/>
            <a:ext cx="940246" cy="1598978"/>
          </a:xfrm>
          <a:prstGeom prst="rect">
            <a:avLst/>
          </a:prstGeom>
          <a:ln w="12700">
            <a:miter lim="400000"/>
          </a:ln>
        </p:spPr>
      </p:pic>
      <p:pic>
        <p:nvPicPr>
          <p:cNvPr id="127" name="image7.png"/>
          <p:cNvPicPr>
            <a:picLocks noChangeAspect="1"/>
          </p:cNvPicPr>
          <p:nvPr/>
        </p:nvPicPr>
        <p:blipFill>
          <a:blip r:embed="rId7">
            <a:extLst/>
          </a:blip>
          <a:stretch>
            <a:fillRect/>
          </a:stretch>
        </p:blipFill>
        <p:spPr>
          <a:xfrm>
            <a:off x="5822955" y="1924644"/>
            <a:ext cx="1358889" cy="1419734"/>
          </a:xfrm>
          <a:prstGeom prst="rect">
            <a:avLst/>
          </a:prstGeom>
          <a:ln w="12700">
            <a:miter lim="400000"/>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ctrTitle"/>
          </p:nvPr>
        </p:nvSpPr>
        <p:spPr>
          <a:xfrm>
            <a:off x="1104900" y="348456"/>
            <a:ext cx="10464800" cy="622004"/>
          </a:xfrm>
          <a:prstGeom prst="rect">
            <a:avLst/>
          </a:prstGeom>
        </p:spPr>
        <p:txBody>
          <a:bodyPr/>
          <a:lstStyle>
            <a:lvl1pPr defTabSz="250503">
              <a:defRPr sz="3300"/>
            </a:lvl1pPr>
          </a:lstStyle>
          <a:p>
            <a:r>
              <a:t>Why is the Filament Bulb the End User’s Best Choice?</a:t>
            </a:r>
          </a:p>
        </p:txBody>
      </p:sp>
      <p:sp>
        <p:nvSpPr>
          <p:cNvPr id="130" name="Shape 130"/>
          <p:cNvSpPr>
            <a:spLocks noGrp="1"/>
          </p:cNvSpPr>
          <p:nvPr>
            <p:ph type="subTitle" idx="1"/>
          </p:nvPr>
        </p:nvSpPr>
        <p:spPr>
          <a:xfrm>
            <a:off x="1104900" y="1931440"/>
            <a:ext cx="10464800" cy="5890720"/>
          </a:xfrm>
          <a:prstGeom prst="rect">
            <a:avLst/>
          </a:prstGeom>
        </p:spPr>
        <p:txBody>
          <a:bodyPr/>
          <a:lstStyle/>
          <a:p>
            <a:pPr defTabSz="554990">
              <a:defRPr sz="2500" u="sng"/>
            </a:pPr>
            <a:r>
              <a:t>LED Filament Bulb Merits</a:t>
            </a:r>
          </a:p>
          <a:p>
            <a:pPr defTabSz="554990">
              <a:defRPr sz="2000"/>
            </a:pPr>
            <a:endParaRPr/>
          </a:p>
          <a:p>
            <a:pPr lvl="4" algn="l" defTabSz="554990">
              <a:defRPr sz="2000"/>
            </a:pPr>
            <a:r>
              <a:t>1. Higher Efficiency (lm/W) with traditional light emission - Incandescent Bulbs can be 		replaced in any lamp with immediate energy savings of up to 90% - many Standard </a:t>
            </a:r>
          </a:p>
          <a:p>
            <a:pPr lvl="4" algn="l" defTabSz="554990">
              <a:defRPr sz="2000"/>
            </a:pPr>
            <a:r>
              <a:t>        Sockets are waiting.</a:t>
            </a:r>
          </a:p>
          <a:p>
            <a:pPr algn="l" defTabSz="554990">
              <a:defRPr sz="2000"/>
            </a:pPr>
            <a:endParaRPr/>
          </a:p>
          <a:p>
            <a:pPr algn="l" defTabSz="554990">
              <a:defRPr sz="2000"/>
            </a:pPr>
            <a:r>
              <a:t>2. Lower production cost of Filament by using traditional  Equipment with small 			modifications</a:t>
            </a:r>
          </a:p>
          <a:p>
            <a:pPr algn="l" defTabSz="554990">
              <a:defRPr sz="2000"/>
            </a:pPr>
            <a:endParaRPr/>
          </a:p>
          <a:p>
            <a:pPr algn="l" defTabSz="554990">
              <a:defRPr sz="2000"/>
            </a:pPr>
            <a:r>
              <a:t>3. Lower material cost by removing heat sink which is about one third of traditional LED bulb 	cost. The Heat Dissipation is done by using Helium as gas filling of the bulb.</a:t>
            </a:r>
          </a:p>
          <a:p>
            <a:pPr algn="l" defTabSz="554990">
              <a:defRPr sz="2000"/>
            </a:pPr>
            <a:endParaRPr/>
          </a:p>
          <a:p>
            <a:pPr algn="l" defTabSz="554990">
              <a:defRPr sz="2000"/>
            </a:pPr>
            <a:r>
              <a:t>4. Immediate Light Output &lt; 0.2sec. start up time. There is no Degradation of Lifetime due 	to switching the Lamp on and off.  </a:t>
            </a:r>
          </a:p>
          <a:p>
            <a:pPr algn="l" defTabSz="554990">
              <a:defRPr sz="2000"/>
            </a:pPr>
            <a:endParaRPr/>
          </a:p>
          <a:p>
            <a:pPr algn="l" defTabSz="554990">
              <a:defRPr sz="2000"/>
            </a:pPr>
            <a:r>
              <a:t>5. Low degradation of Light Output during Lifetime ( &lt; 30% over a period of 30.000h which 	is 20 Years when used daily for 4 Hours)) </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ctrTitle"/>
          </p:nvPr>
        </p:nvSpPr>
        <p:spPr>
          <a:xfrm>
            <a:off x="1270000" y="522337"/>
            <a:ext cx="10464800" cy="758228"/>
          </a:xfrm>
          <a:prstGeom prst="rect">
            <a:avLst/>
          </a:prstGeom>
        </p:spPr>
        <p:txBody>
          <a:bodyPr/>
          <a:lstStyle/>
          <a:p>
            <a:pPr defTabSz="184724">
              <a:defRPr sz="2499"/>
            </a:pPr>
            <a:r>
              <a:t>Design Features of next Generation </a:t>
            </a:r>
          </a:p>
          <a:p>
            <a:pPr defTabSz="184724">
              <a:defRPr sz="2499"/>
            </a:pPr>
            <a:r>
              <a:t>LED Filament Bulb</a:t>
            </a:r>
          </a:p>
        </p:txBody>
      </p:sp>
      <p:sp>
        <p:nvSpPr>
          <p:cNvPr id="133" name="Shape 133"/>
          <p:cNvSpPr>
            <a:spLocks noGrp="1"/>
          </p:cNvSpPr>
          <p:nvPr>
            <p:ph type="subTitle" idx="1"/>
          </p:nvPr>
        </p:nvSpPr>
        <p:spPr>
          <a:xfrm>
            <a:off x="1270000" y="2229414"/>
            <a:ext cx="10464800" cy="5294772"/>
          </a:xfrm>
          <a:prstGeom prst="rect">
            <a:avLst/>
          </a:prstGeom>
        </p:spPr>
        <p:txBody>
          <a:bodyPr/>
          <a:lstStyle/>
          <a:p>
            <a:pPr algn="l" defTabSz="531622">
              <a:defRPr sz="2000"/>
            </a:pPr>
            <a:r>
              <a:t>1. The Transparent Substrate (next Slide) will increase light extraction from the LED Chips. 	This will increase the efficiency &gt;30% in respect to Standard LED Packaging. Due to 	this feature the LED Efficiency increases to 160lm/W. Efficiency of about 50%.</a:t>
            </a:r>
          </a:p>
          <a:p>
            <a:pPr algn="l" defTabSz="531622">
              <a:defRPr sz="2000"/>
            </a:pPr>
            <a:endParaRPr/>
          </a:p>
          <a:p>
            <a:pPr algn="l" defTabSz="531622">
              <a:defRPr sz="2000"/>
            </a:pPr>
            <a:r>
              <a:t>2. The average Current applied to the LED is 50% below the nominal Specification. This will 	increase the lifetime of the LED and increase Light Output. </a:t>
            </a:r>
          </a:p>
          <a:p>
            <a:pPr algn="l" defTabSz="531622">
              <a:defRPr sz="2000"/>
            </a:pPr>
            <a:endParaRPr/>
          </a:p>
          <a:p>
            <a:pPr algn="l" defTabSz="531622">
              <a:defRPr sz="2000"/>
            </a:pPr>
            <a:r>
              <a:t>3. The LED Filament Bulb is using a standard Glass Body with convection cooling. The inert 	Gas Filling (Helium) is cooling the LED Filament and will prevent it from overheating. </a:t>
            </a:r>
          </a:p>
          <a:p>
            <a:pPr algn="l" defTabSz="531622">
              <a:defRPr sz="2000"/>
            </a:pPr>
            <a:endParaRPr/>
          </a:p>
          <a:p>
            <a:pPr algn="l" defTabSz="531622">
              <a:defRPr sz="2000"/>
            </a:pPr>
            <a:r>
              <a:t>4. The LED Filament Power Supply has Power Regulation which is protecting the LED 		Filament from being overloaded due to Supply Voltage Fluctuation.</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ctrTitle"/>
          </p:nvPr>
        </p:nvSpPr>
        <p:spPr>
          <a:xfrm>
            <a:off x="1270000" y="276819"/>
            <a:ext cx="10464800" cy="754462"/>
          </a:xfrm>
          <a:prstGeom prst="rect">
            <a:avLst/>
          </a:prstGeom>
        </p:spPr>
        <p:txBody>
          <a:bodyPr/>
          <a:lstStyle>
            <a:lvl1pPr defTabSz="403097">
              <a:defRPr sz="4500"/>
            </a:lvl1pPr>
          </a:lstStyle>
          <a:p>
            <a:r>
              <a:t>LED Bulb using COG with no Gas Filling</a:t>
            </a:r>
          </a:p>
        </p:txBody>
      </p:sp>
      <p:sp>
        <p:nvSpPr>
          <p:cNvPr id="136" name="Shape 136"/>
          <p:cNvSpPr/>
          <p:nvPr/>
        </p:nvSpPr>
        <p:spPr>
          <a:xfrm>
            <a:off x="4437734" y="2838450"/>
            <a:ext cx="3773730"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latin typeface="Helvetica Light"/>
                <a:ea typeface="Helvetica Light"/>
                <a:cs typeface="Helvetica Light"/>
                <a:sym typeface="Helvetica Light"/>
              </a:defRPr>
            </a:lvl1pPr>
          </a:lstStyle>
          <a:p>
            <a:r>
              <a:t>Result After 500h!</a:t>
            </a:r>
          </a:p>
        </p:txBody>
      </p:sp>
      <p:pic>
        <p:nvPicPr>
          <p:cNvPr id="137" name="image1.jpeg"/>
          <p:cNvPicPr>
            <a:picLocks noChangeAspect="1"/>
          </p:cNvPicPr>
          <p:nvPr/>
        </p:nvPicPr>
        <p:blipFill>
          <a:blip r:embed="rId2">
            <a:extLst/>
          </a:blip>
          <a:stretch>
            <a:fillRect/>
          </a:stretch>
        </p:blipFill>
        <p:spPr>
          <a:xfrm rot="16223073">
            <a:off x="7351562" y="4617385"/>
            <a:ext cx="4632066" cy="3474050"/>
          </a:xfrm>
          <a:prstGeom prst="rect">
            <a:avLst/>
          </a:prstGeom>
          <a:ln w="12700">
            <a:miter lim="400000"/>
          </a:ln>
        </p:spPr>
      </p:pic>
      <p:pic>
        <p:nvPicPr>
          <p:cNvPr id="138" name="image2.jpeg"/>
          <p:cNvPicPr>
            <a:picLocks noChangeAspect="1"/>
          </p:cNvPicPr>
          <p:nvPr/>
        </p:nvPicPr>
        <p:blipFill>
          <a:blip r:embed="rId3">
            <a:extLst/>
          </a:blip>
          <a:stretch>
            <a:fillRect/>
          </a:stretch>
        </p:blipFill>
        <p:spPr>
          <a:xfrm rot="16205142">
            <a:off x="802119" y="4667117"/>
            <a:ext cx="4491630" cy="3374586"/>
          </a:xfrm>
          <a:prstGeom prst="rect">
            <a:avLst/>
          </a:prstGeom>
          <a:ln w="12700">
            <a:miter lim="400000"/>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ctrTitle"/>
          </p:nvPr>
        </p:nvSpPr>
        <p:spPr>
          <a:xfrm>
            <a:off x="1270000" y="-1"/>
            <a:ext cx="10464800" cy="2002783"/>
          </a:xfrm>
          <a:prstGeom prst="rect">
            <a:avLst/>
          </a:prstGeom>
        </p:spPr>
        <p:txBody>
          <a:bodyPr/>
          <a:lstStyle>
            <a:lvl1pPr>
              <a:defRPr sz="6000"/>
            </a:lvl1pPr>
          </a:lstStyle>
          <a:p>
            <a:r>
              <a:t>Some Pictures of LED Filament</a:t>
            </a:r>
          </a:p>
        </p:txBody>
      </p:sp>
      <p:pic>
        <p:nvPicPr>
          <p:cNvPr id="141" name="image8.png"/>
          <p:cNvPicPr>
            <a:picLocks noChangeAspect="1"/>
          </p:cNvPicPr>
          <p:nvPr/>
        </p:nvPicPr>
        <p:blipFill>
          <a:blip r:embed="rId2">
            <a:extLst/>
          </a:blip>
          <a:stretch>
            <a:fillRect/>
          </a:stretch>
        </p:blipFill>
        <p:spPr>
          <a:xfrm>
            <a:off x="726925" y="4137424"/>
            <a:ext cx="6310407" cy="3213789"/>
          </a:xfrm>
          <a:prstGeom prst="rect">
            <a:avLst/>
          </a:prstGeom>
          <a:ln w="12700">
            <a:miter lim="400000"/>
          </a:ln>
        </p:spPr>
      </p:pic>
      <p:pic>
        <p:nvPicPr>
          <p:cNvPr id="142" name="image9.png"/>
          <p:cNvPicPr>
            <a:picLocks noChangeAspect="1"/>
          </p:cNvPicPr>
          <p:nvPr/>
        </p:nvPicPr>
        <p:blipFill>
          <a:blip r:embed="rId3">
            <a:extLst/>
          </a:blip>
          <a:stretch>
            <a:fillRect/>
          </a:stretch>
        </p:blipFill>
        <p:spPr>
          <a:xfrm>
            <a:off x="7538293" y="3305919"/>
            <a:ext cx="4193261" cy="4876802"/>
          </a:xfrm>
          <a:prstGeom prst="rect">
            <a:avLst/>
          </a:prstGeom>
          <a:ln w="12700">
            <a:miter lim="400000"/>
          </a:ln>
        </p:spPr>
      </p:pic>
      <p:sp>
        <p:nvSpPr>
          <p:cNvPr id="143" name="Shape 143"/>
          <p:cNvSpPr/>
          <p:nvPr/>
        </p:nvSpPr>
        <p:spPr>
          <a:xfrm>
            <a:off x="7216164" y="2368599"/>
            <a:ext cx="4490671" cy="5715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100">
                <a:latin typeface="Helvetica Light"/>
                <a:ea typeface="Helvetica Light"/>
                <a:cs typeface="Helvetica Light"/>
                <a:sym typeface="Helvetica Light"/>
              </a:defRPr>
            </a:lvl1pPr>
          </a:lstStyle>
          <a:p>
            <a:r>
              <a:t>Lab Test of LED Filament</a:t>
            </a:r>
          </a:p>
        </p:txBody>
      </p:sp>
      <p:sp>
        <p:nvSpPr>
          <p:cNvPr id="144" name="Shape 144"/>
          <p:cNvSpPr/>
          <p:nvPr/>
        </p:nvSpPr>
        <p:spPr>
          <a:xfrm>
            <a:off x="676629" y="2387649"/>
            <a:ext cx="6182399" cy="5715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100">
                <a:latin typeface="Helvetica Light"/>
                <a:ea typeface="Helvetica Light"/>
                <a:cs typeface="Helvetica Light"/>
                <a:sym typeface="Helvetica Light"/>
              </a:defRPr>
            </a:lvl1pPr>
          </a:lstStyle>
          <a:p>
            <a:r>
              <a:t>Two different Type of LED Filament</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ctrTitle"/>
          </p:nvPr>
        </p:nvSpPr>
        <p:spPr>
          <a:xfrm>
            <a:off x="1270000" y="519592"/>
            <a:ext cx="10464800" cy="591375"/>
          </a:xfrm>
          <a:prstGeom prst="rect">
            <a:avLst/>
          </a:prstGeom>
        </p:spPr>
        <p:txBody>
          <a:bodyPr/>
          <a:lstStyle>
            <a:lvl1pPr defTabSz="221995">
              <a:defRPr sz="3800"/>
            </a:lvl1pPr>
          </a:lstStyle>
          <a:p>
            <a:r>
              <a:t>Improvement with Gas filled Bulb</a:t>
            </a:r>
          </a:p>
        </p:txBody>
      </p:sp>
      <p:sp>
        <p:nvSpPr>
          <p:cNvPr id="147" name="Shape 147"/>
          <p:cNvSpPr/>
          <p:nvPr/>
        </p:nvSpPr>
        <p:spPr>
          <a:xfrm>
            <a:off x="757435" y="1967004"/>
            <a:ext cx="11282165" cy="6858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algn="l" defTabSz="566673">
              <a:defRPr sz="2500">
                <a:latin typeface="Helvetica Light"/>
                <a:ea typeface="Helvetica Light"/>
                <a:cs typeface="Helvetica Light"/>
                <a:sym typeface="Helvetica Light"/>
              </a:defRPr>
            </a:pPr>
            <a:r>
              <a:t>Difference of efficiency and junction temperature with and without Gas Filling</a:t>
            </a:r>
          </a:p>
          <a:p>
            <a:pPr algn="l" defTabSz="566673">
              <a:defRPr sz="2500">
                <a:latin typeface="Helvetica Light"/>
                <a:ea typeface="Helvetica Light"/>
                <a:cs typeface="Helvetica Light"/>
                <a:sym typeface="Helvetica Light"/>
              </a:defRPr>
            </a:pPr>
            <a:endParaRPr/>
          </a:p>
          <a:p>
            <a:pPr marL="513291" indent="-513291" algn="l" defTabSz="566673">
              <a:buSzPct val="100000"/>
              <a:buAutoNum type="arabicPeriod"/>
              <a:defRPr sz="2500">
                <a:latin typeface="Helvetica Light"/>
                <a:ea typeface="Helvetica Light"/>
                <a:cs typeface="Helvetica Light"/>
                <a:sym typeface="Helvetica Light"/>
              </a:defRPr>
            </a:pPr>
            <a:r>
              <a:t>19% difference in Efficiency between with and without sealed Gas at stable state(113 vs 92 lm/W)</a:t>
            </a:r>
          </a:p>
          <a:p>
            <a:pPr algn="l" defTabSz="566673">
              <a:defRPr sz="2500">
                <a:latin typeface="Helvetica Light"/>
                <a:ea typeface="Helvetica Light"/>
                <a:cs typeface="Helvetica Light"/>
                <a:sym typeface="Helvetica Light"/>
              </a:defRPr>
            </a:pPr>
            <a:endParaRPr/>
          </a:p>
          <a:p>
            <a:pPr marL="547511" indent="-547511" algn="l" defTabSz="566673">
              <a:buSzPct val="100000"/>
              <a:buAutoNum type="arabicPeriod" startAt="2"/>
              <a:defRPr sz="2500">
                <a:latin typeface="Helvetica Light"/>
                <a:ea typeface="Helvetica Light"/>
                <a:cs typeface="Helvetica Light"/>
                <a:sym typeface="Helvetica Light"/>
              </a:defRPr>
            </a:pPr>
            <a:r>
              <a:t>With sealed Gas</a:t>
            </a:r>
          </a:p>
          <a:p>
            <a:pPr algn="l" defTabSz="566673">
              <a:defRPr sz="2500">
                <a:latin typeface="Helvetica Light"/>
                <a:ea typeface="Helvetica Light"/>
                <a:cs typeface="Helvetica Light"/>
                <a:sym typeface="Helvetica Light"/>
              </a:defRPr>
            </a:pPr>
            <a:r>
              <a:t>     - 10% efficacy loss</a:t>
            </a:r>
          </a:p>
          <a:p>
            <a:pPr algn="l" defTabSz="566673">
              <a:defRPr sz="2500">
                <a:latin typeface="Helvetica Light"/>
                <a:ea typeface="Helvetica Light"/>
                <a:cs typeface="Helvetica Light"/>
                <a:sym typeface="Helvetica Light"/>
              </a:defRPr>
            </a:pPr>
            <a:r>
              <a:t>       between cold and </a:t>
            </a:r>
          </a:p>
          <a:p>
            <a:pPr algn="l" defTabSz="566673">
              <a:defRPr sz="2500">
                <a:latin typeface="Helvetica Light"/>
                <a:ea typeface="Helvetica Light"/>
                <a:cs typeface="Helvetica Light"/>
                <a:sym typeface="Helvetica Light"/>
              </a:defRPr>
            </a:pPr>
            <a:r>
              <a:t>      stable state </a:t>
            </a:r>
          </a:p>
          <a:p>
            <a:pPr algn="l" defTabSz="566673">
              <a:defRPr sz="2500">
                <a:latin typeface="Helvetica Light"/>
                <a:ea typeface="Helvetica Light"/>
                <a:cs typeface="Helvetica Light"/>
                <a:sym typeface="Helvetica Light"/>
              </a:defRPr>
            </a:pPr>
            <a:r>
              <a:t>     - LED junction temperature</a:t>
            </a:r>
          </a:p>
          <a:p>
            <a:pPr algn="l" defTabSz="566673">
              <a:defRPr sz="2500">
                <a:latin typeface="Helvetica Light"/>
                <a:ea typeface="Helvetica Light"/>
                <a:cs typeface="Helvetica Light"/>
                <a:sym typeface="Helvetica Light"/>
              </a:defRPr>
            </a:pPr>
            <a:r>
              <a:t>      is about 85C.</a:t>
            </a:r>
          </a:p>
          <a:p>
            <a:pPr algn="l" defTabSz="566673">
              <a:defRPr sz="2500">
                <a:latin typeface="Helvetica Light"/>
                <a:ea typeface="Helvetica Light"/>
                <a:cs typeface="Helvetica Light"/>
                <a:sym typeface="Helvetica Light"/>
              </a:defRPr>
            </a:pPr>
            <a:endParaRPr/>
          </a:p>
          <a:p>
            <a:pPr algn="l" defTabSz="566673">
              <a:defRPr sz="2500">
                <a:latin typeface="Helvetica Light"/>
                <a:ea typeface="Helvetica Light"/>
                <a:cs typeface="Helvetica Light"/>
                <a:sym typeface="Helvetica Light"/>
              </a:defRPr>
            </a:pPr>
            <a:r>
              <a:t>3. Without sealed gas</a:t>
            </a:r>
          </a:p>
          <a:p>
            <a:pPr algn="l" defTabSz="566673">
              <a:defRPr sz="2500">
                <a:latin typeface="Helvetica Light"/>
                <a:ea typeface="Helvetica Light"/>
                <a:cs typeface="Helvetica Light"/>
                <a:sym typeface="Helvetica Light"/>
              </a:defRPr>
            </a:pPr>
            <a:r>
              <a:t>    - 25% efficacy loss </a:t>
            </a:r>
          </a:p>
          <a:p>
            <a:pPr algn="l" defTabSz="566673">
              <a:defRPr sz="2500">
                <a:latin typeface="Helvetica Light"/>
                <a:ea typeface="Helvetica Light"/>
                <a:cs typeface="Helvetica Light"/>
                <a:sym typeface="Helvetica Light"/>
              </a:defRPr>
            </a:pPr>
            <a:r>
              <a:t>      between cold and </a:t>
            </a:r>
          </a:p>
          <a:p>
            <a:pPr algn="l" defTabSz="566673">
              <a:defRPr sz="2500">
                <a:latin typeface="Helvetica Light"/>
                <a:ea typeface="Helvetica Light"/>
                <a:cs typeface="Helvetica Light"/>
                <a:sym typeface="Helvetica Light"/>
              </a:defRPr>
            </a:pPr>
            <a:r>
              <a:t>      stable state</a:t>
            </a:r>
          </a:p>
          <a:p>
            <a:pPr algn="l" defTabSz="566673">
              <a:defRPr sz="2500">
                <a:latin typeface="Helvetica Light"/>
                <a:ea typeface="Helvetica Light"/>
                <a:cs typeface="Helvetica Light"/>
                <a:sym typeface="Helvetica Light"/>
              </a:defRPr>
            </a:pPr>
            <a:r>
              <a:t>    - LED junction temperature</a:t>
            </a:r>
          </a:p>
          <a:p>
            <a:pPr algn="l" defTabSz="566673">
              <a:defRPr sz="2500">
                <a:latin typeface="Helvetica Light"/>
                <a:ea typeface="Helvetica Light"/>
                <a:cs typeface="Helvetica Light"/>
                <a:sym typeface="Helvetica Light"/>
              </a:defRPr>
            </a:pPr>
            <a:r>
              <a:t>      is more than 150C.</a:t>
            </a:r>
          </a:p>
        </p:txBody>
      </p:sp>
      <p:pic>
        <p:nvPicPr>
          <p:cNvPr id="148" name="image10.png"/>
          <p:cNvPicPr>
            <a:picLocks noChangeAspect="1"/>
          </p:cNvPicPr>
          <p:nvPr/>
        </p:nvPicPr>
        <p:blipFill>
          <a:blip r:embed="rId2">
            <a:extLst/>
          </a:blip>
          <a:srcRect l="4572" t="2368"/>
          <a:stretch>
            <a:fillRect/>
          </a:stretch>
        </p:blipFill>
        <p:spPr>
          <a:xfrm>
            <a:off x="5362635" y="3957786"/>
            <a:ext cx="7308714" cy="5156561"/>
          </a:xfrm>
          <a:prstGeom prst="rect">
            <a:avLst/>
          </a:prstGeom>
          <a:ln w="12700">
            <a:miter lim="400000"/>
          </a:ln>
        </p:spPr>
      </p:pic>
    </p:spTree>
  </p:cSld>
  <p:clrMapOvr>
    <a:masterClrMapping/>
  </p:clrMapOvr>
  <p:transition spd="slow"/>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465</Words>
  <Application>Microsoft Office PowerPoint</Application>
  <PresentationFormat>Custom</PresentationFormat>
  <Paragraphs>202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Avenir Roman</vt:lpstr>
      <vt:lpstr>Helvetica</vt:lpstr>
      <vt:lpstr>Helvetica Light</vt:lpstr>
      <vt:lpstr>Default</vt:lpstr>
      <vt:lpstr>LED Filament Bulb Introduction</vt:lpstr>
      <vt:lpstr>This is the current technology of a  FILAMENT BULB with 4.0 - 5.4 W with an efficiency when warm of 120 - 140 lm/W This new LED Bulb combines LED Technology with conventional Glas Bulb Production </vt:lpstr>
      <vt:lpstr>Why has LED Filament Bulb been Developed?</vt:lpstr>
      <vt:lpstr>Product Comparison</vt:lpstr>
      <vt:lpstr>Why is the Filament Bulb the End User’s Best Choice?</vt:lpstr>
      <vt:lpstr>Design Features of next Generation  LED Filament Bulb</vt:lpstr>
      <vt:lpstr>LED Bulb using COG with no Gas Filling</vt:lpstr>
      <vt:lpstr>Some Pictures of LED Filament</vt:lpstr>
      <vt:lpstr>Improvement with Gas filled Bulb</vt:lpstr>
      <vt:lpstr>Gas Filling of LED Filament Bulb Conclusions</vt:lpstr>
      <vt:lpstr>Future Challenges of LED Filament Bulb</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LED Filament Bulb Introduction</dc:title>
  <dc:creator>Anna Francis</dc:creator>
  <cp:lastModifiedBy>Anna Francis</cp:lastModifiedBy>
  <cp:revision>1</cp:revision>
  <dcterms:modified xsi:type="dcterms:W3CDTF">2016-02-23T14:56:30Z</dcterms:modified>
</cp:coreProperties>
</file>