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311" r:id="rId3"/>
    <p:sldId id="325" r:id="rId4"/>
    <p:sldId id="319" r:id="rId5"/>
    <p:sldId id="320" r:id="rId6"/>
    <p:sldId id="321" r:id="rId7"/>
    <p:sldId id="322" r:id="rId8"/>
    <p:sldId id="323" r:id="rId9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A2D"/>
    <a:srgbClr val="E2AD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07" autoAdjust="0"/>
    <p:restoredTop sz="94660"/>
  </p:normalViewPr>
  <p:slideViewPr>
    <p:cSldViewPr snapToGrid="0">
      <p:cViewPr varScale="1">
        <p:scale>
          <a:sx n="70" d="100"/>
          <a:sy n="70" d="100"/>
        </p:scale>
        <p:origin x="9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cowheelscarclubcic.sharepoint.com/reports/Shared%20Documents/Member%20Sta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cowheelscarclubcic.sharepoint.com/reports/Shared%20Documents/Vehicle%20utilisation%20Sta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cowheelscarclubcic.sharepoint.com/reports/Shared%20Documents/Member%20Stat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cowheelscarclubcic.sharepoint.com/reports/Shared%20Documents/Vehicle%20utilisation%20Stat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[Member Stats.xlsx]Drivers Graphs!PivotTable13</c:name>
    <c:fmtId val="4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Frome - Registered Drivers</a:t>
            </a:r>
          </a:p>
        </c:rich>
      </c:tx>
      <c:layout>
        <c:manualLayout>
          <c:xMode val="edge"/>
          <c:yMode val="edge"/>
          <c:x val="0.31681312243702398"/>
          <c:y val="3.6016331291921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'Drivers Graphs'!$B$3:$B$4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'Drivers Graphs'!$A$5:$A$16</c:f>
              <c:strCache>
                <c:ptCount val="12"/>
                <c:pt idx="0">
                  <c:v>Sum of Jan</c:v>
                </c:pt>
                <c:pt idx="1">
                  <c:v>Sum of Feb</c:v>
                </c:pt>
                <c:pt idx="2">
                  <c:v>Sum of Mar</c:v>
                </c:pt>
                <c:pt idx="3">
                  <c:v>Sum of Apr</c:v>
                </c:pt>
                <c:pt idx="4">
                  <c:v>Sum of May</c:v>
                </c:pt>
                <c:pt idx="5">
                  <c:v>Sum of Jun</c:v>
                </c:pt>
                <c:pt idx="6">
                  <c:v>Sum of Jul</c:v>
                </c:pt>
                <c:pt idx="7">
                  <c:v>Sum of Aug</c:v>
                </c:pt>
                <c:pt idx="8">
                  <c:v>Sum of Sep</c:v>
                </c:pt>
                <c:pt idx="9">
                  <c:v>Sum of Oct</c:v>
                </c:pt>
                <c:pt idx="10">
                  <c:v>Sum of Nov</c:v>
                </c:pt>
                <c:pt idx="11">
                  <c:v>Sum of Dec</c:v>
                </c:pt>
              </c:strCache>
            </c:strRef>
          </c:cat>
          <c:val>
            <c:numRef>
              <c:f>'Drivers Graphs'!$B$5:$B$16</c:f>
              <c:numCache>
                <c:formatCode>General</c:formatCode>
                <c:ptCount val="12"/>
                <c:pt idx="0">
                  <c:v>1</c:v>
                </c:pt>
                <c:pt idx="1">
                  <c:v>13</c:v>
                </c:pt>
                <c:pt idx="2">
                  <c:v>19</c:v>
                </c:pt>
                <c:pt idx="3">
                  <c:v>24</c:v>
                </c:pt>
                <c:pt idx="4">
                  <c:v>32</c:v>
                </c:pt>
                <c:pt idx="5">
                  <c:v>36</c:v>
                </c:pt>
                <c:pt idx="6">
                  <c:v>44</c:v>
                </c:pt>
                <c:pt idx="7">
                  <c:v>54</c:v>
                </c:pt>
                <c:pt idx="8">
                  <c:v>65</c:v>
                </c:pt>
                <c:pt idx="9">
                  <c:v>71</c:v>
                </c:pt>
                <c:pt idx="10">
                  <c:v>77</c:v>
                </c:pt>
                <c:pt idx="11">
                  <c:v>79</c:v>
                </c:pt>
              </c:numCache>
            </c:numRef>
          </c:val>
        </c:ser>
        <c:ser>
          <c:idx val="1"/>
          <c:order val="1"/>
          <c:tx>
            <c:strRef>
              <c:f>'Drivers Graphs'!$C$3:$C$4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'Drivers Graphs'!$A$5:$A$16</c:f>
              <c:strCache>
                <c:ptCount val="12"/>
                <c:pt idx="0">
                  <c:v>Sum of Jan</c:v>
                </c:pt>
                <c:pt idx="1">
                  <c:v>Sum of Feb</c:v>
                </c:pt>
                <c:pt idx="2">
                  <c:v>Sum of Mar</c:v>
                </c:pt>
                <c:pt idx="3">
                  <c:v>Sum of Apr</c:v>
                </c:pt>
                <c:pt idx="4">
                  <c:v>Sum of May</c:v>
                </c:pt>
                <c:pt idx="5">
                  <c:v>Sum of Jun</c:v>
                </c:pt>
                <c:pt idx="6">
                  <c:v>Sum of Jul</c:v>
                </c:pt>
                <c:pt idx="7">
                  <c:v>Sum of Aug</c:v>
                </c:pt>
                <c:pt idx="8">
                  <c:v>Sum of Sep</c:v>
                </c:pt>
                <c:pt idx="9">
                  <c:v>Sum of Oct</c:v>
                </c:pt>
                <c:pt idx="10">
                  <c:v>Sum of Nov</c:v>
                </c:pt>
                <c:pt idx="11">
                  <c:v>Sum of Dec</c:v>
                </c:pt>
              </c:strCache>
            </c:strRef>
          </c:cat>
          <c:val>
            <c:numRef>
              <c:f>'Drivers Graphs'!$C$5:$C$16</c:f>
              <c:numCache>
                <c:formatCode>General</c:formatCode>
                <c:ptCount val="12"/>
                <c:pt idx="0">
                  <c:v>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1837472"/>
        <c:axId val="251837864"/>
      </c:barChart>
      <c:catAx>
        <c:axId val="251837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1837864"/>
        <c:crosses val="autoZero"/>
        <c:auto val="1"/>
        <c:lblAlgn val="ctr"/>
        <c:lblOffset val="100"/>
        <c:noMultiLvlLbl val="0"/>
      </c:catAx>
      <c:valAx>
        <c:axId val="251837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1837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 xmlns:c16r2="http://schemas.microsoft.com/office/drawing/2015/06/chart">
    <c:ext xmlns:c14="http://schemas.microsoft.com/office/drawing/2007/8/2/chart" uri="{781A3756-C4B2-4CAC-9D66-4F8BD8637D16}">
      <c14:pivotOptions>
        <c14:dropZoneFilter val="1"/>
        <c14:dropZoneCategories val="1"/>
        <c14:dropZonesVisible val="1"/>
      </c14:pivotOptions>
    </c:ext>
  </c:extLst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[Vehicle utilisation Stats.xlsx]No. of Bookings!PivotTable2</c:name>
    <c:fmtId val="10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Total number of bookings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'No. of Bookings'!$B$8:$B$9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'No. of Bookings'!$A$10:$A$21</c:f>
              <c:strCache>
                <c:ptCount val="12"/>
                <c:pt idx="0">
                  <c:v>Sum of Jan</c:v>
                </c:pt>
                <c:pt idx="1">
                  <c:v>Sum of Feb</c:v>
                </c:pt>
                <c:pt idx="2">
                  <c:v>Sum of Mar</c:v>
                </c:pt>
                <c:pt idx="3">
                  <c:v>Sum of Apr</c:v>
                </c:pt>
                <c:pt idx="4">
                  <c:v>Sum of May</c:v>
                </c:pt>
                <c:pt idx="5">
                  <c:v>Sum of Jun</c:v>
                </c:pt>
                <c:pt idx="6">
                  <c:v>Sum of Jul</c:v>
                </c:pt>
                <c:pt idx="7">
                  <c:v>Sum of Aug</c:v>
                </c:pt>
                <c:pt idx="8">
                  <c:v>Sum of Sep</c:v>
                </c:pt>
                <c:pt idx="9">
                  <c:v>Sum of Oct</c:v>
                </c:pt>
                <c:pt idx="10">
                  <c:v>Sum of Nov</c:v>
                </c:pt>
                <c:pt idx="11">
                  <c:v>Sum of Dec</c:v>
                </c:pt>
              </c:strCache>
            </c:strRef>
          </c:cat>
          <c:val>
            <c:numRef>
              <c:f>'No. of Bookings'!$B$10:$B$21</c:f>
              <c:numCache>
                <c:formatCode>General</c:formatCode>
                <c:ptCount val="12"/>
                <c:pt idx="0">
                  <c:v>3229</c:v>
                </c:pt>
                <c:pt idx="1">
                  <c:v>3101</c:v>
                </c:pt>
                <c:pt idx="2">
                  <c:v>3493</c:v>
                </c:pt>
                <c:pt idx="3">
                  <c:v>3992</c:v>
                </c:pt>
                <c:pt idx="4">
                  <c:v>4362</c:v>
                </c:pt>
                <c:pt idx="5">
                  <c:v>4664</c:v>
                </c:pt>
                <c:pt idx="6">
                  <c:v>4767</c:v>
                </c:pt>
                <c:pt idx="7">
                  <c:v>4321</c:v>
                </c:pt>
                <c:pt idx="8">
                  <c:v>5091</c:v>
                </c:pt>
                <c:pt idx="9">
                  <c:v>5560</c:v>
                </c:pt>
                <c:pt idx="10">
                  <c:v>5484</c:v>
                </c:pt>
                <c:pt idx="11">
                  <c:v>4482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474-4A05-B6D9-D034B366426F}"/>
            </c:ext>
          </c:extLst>
        </c:ser>
        <c:ser>
          <c:idx val="1"/>
          <c:order val="1"/>
          <c:tx>
            <c:strRef>
              <c:f>'No. of Bookings'!$C$8:$C$9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'No. of Bookings'!$A$10:$A$21</c:f>
              <c:strCache>
                <c:ptCount val="12"/>
                <c:pt idx="0">
                  <c:v>Sum of Jan</c:v>
                </c:pt>
                <c:pt idx="1">
                  <c:v>Sum of Feb</c:v>
                </c:pt>
                <c:pt idx="2">
                  <c:v>Sum of Mar</c:v>
                </c:pt>
                <c:pt idx="3">
                  <c:v>Sum of Apr</c:v>
                </c:pt>
                <c:pt idx="4">
                  <c:v>Sum of May</c:v>
                </c:pt>
                <c:pt idx="5">
                  <c:v>Sum of Jun</c:v>
                </c:pt>
                <c:pt idx="6">
                  <c:v>Sum of Jul</c:v>
                </c:pt>
                <c:pt idx="7">
                  <c:v>Sum of Aug</c:v>
                </c:pt>
                <c:pt idx="8">
                  <c:v>Sum of Sep</c:v>
                </c:pt>
                <c:pt idx="9">
                  <c:v>Sum of Oct</c:v>
                </c:pt>
                <c:pt idx="10">
                  <c:v>Sum of Nov</c:v>
                </c:pt>
                <c:pt idx="11">
                  <c:v>Sum of Dec</c:v>
                </c:pt>
              </c:strCache>
            </c:strRef>
          </c:cat>
          <c:val>
            <c:numRef>
              <c:f>'No. of Bookings'!$C$10:$C$21</c:f>
              <c:numCache>
                <c:formatCode>General</c:formatCode>
                <c:ptCount val="12"/>
                <c:pt idx="0">
                  <c:v>5044</c:v>
                </c:pt>
                <c:pt idx="1">
                  <c:v>5877</c:v>
                </c:pt>
                <c:pt idx="2">
                  <c:v>5761</c:v>
                </c:pt>
                <c:pt idx="3">
                  <c:v>6242</c:v>
                </c:pt>
                <c:pt idx="4">
                  <c:v>7141</c:v>
                </c:pt>
                <c:pt idx="5">
                  <c:v>8161</c:v>
                </c:pt>
                <c:pt idx="6">
                  <c:v>8351</c:v>
                </c:pt>
                <c:pt idx="7">
                  <c:v>6174</c:v>
                </c:pt>
                <c:pt idx="8">
                  <c:v>7082</c:v>
                </c:pt>
                <c:pt idx="9">
                  <c:v>7392</c:v>
                </c:pt>
                <c:pt idx="10">
                  <c:v>7614</c:v>
                </c:pt>
                <c:pt idx="11">
                  <c:v>6452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474-4A05-B6D9-D034B366426F}"/>
            </c:ext>
          </c:extLst>
        </c:ser>
        <c:ser>
          <c:idx val="2"/>
          <c:order val="2"/>
          <c:tx>
            <c:strRef>
              <c:f>'No. of Bookings'!$D$8:$D$9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'No. of Bookings'!$A$10:$A$21</c:f>
              <c:strCache>
                <c:ptCount val="12"/>
                <c:pt idx="0">
                  <c:v>Sum of Jan</c:v>
                </c:pt>
                <c:pt idx="1">
                  <c:v>Sum of Feb</c:v>
                </c:pt>
                <c:pt idx="2">
                  <c:v>Sum of Mar</c:v>
                </c:pt>
                <c:pt idx="3">
                  <c:v>Sum of Apr</c:v>
                </c:pt>
                <c:pt idx="4">
                  <c:v>Sum of May</c:v>
                </c:pt>
                <c:pt idx="5">
                  <c:v>Sum of Jun</c:v>
                </c:pt>
                <c:pt idx="6">
                  <c:v>Sum of Jul</c:v>
                </c:pt>
                <c:pt idx="7">
                  <c:v>Sum of Aug</c:v>
                </c:pt>
                <c:pt idx="8">
                  <c:v>Sum of Sep</c:v>
                </c:pt>
                <c:pt idx="9">
                  <c:v>Sum of Oct</c:v>
                </c:pt>
                <c:pt idx="10">
                  <c:v>Sum of Nov</c:v>
                </c:pt>
                <c:pt idx="11">
                  <c:v>Sum of Dec</c:v>
                </c:pt>
              </c:strCache>
            </c:strRef>
          </c:cat>
          <c:val>
            <c:numRef>
              <c:f>'No. of Bookings'!$D$10:$D$21</c:f>
              <c:numCache>
                <c:formatCode>General</c:formatCode>
                <c:ptCount val="12"/>
                <c:pt idx="0">
                  <c:v>6999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51838648"/>
        <c:axId val="251839040"/>
      </c:barChart>
      <c:catAx>
        <c:axId val="251838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1839040"/>
        <c:crosses val="autoZero"/>
        <c:auto val="1"/>
        <c:lblAlgn val="ctr"/>
        <c:lblOffset val="100"/>
        <c:noMultiLvlLbl val="0"/>
      </c:catAx>
      <c:valAx>
        <c:axId val="251839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518386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 xmlns:c16r2="http://schemas.microsoft.com/office/drawing/2015/06/chart">
    <c:ext xmlns:c14="http://schemas.microsoft.com/office/drawing/2007/8/2/chart" uri="{781A3756-C4B2-4CAC-9D66-4F8BD8637D16}">
      <c14:pivotOptions>
        <c14:dropZoneFilter val="1"/>
        <c14:dropZoneSeries val="1"/>
        <c14:dropZonesVisible val="1"/>
      </c14:pivotOptions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[Member Stats.xlsx]Drivers Graphs!PivotTable13</c:name>
    <c:fmtId val="7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UK</a:t>
            </a:r>
            <a:r>
              <a:rPr lang="en-GB" baseline="0"/>
              <a:t> driver count</a:t>
            </a:r>
            <a:endParaRPr lang="en-GB"/>
          </a:p>
        </c:rich>
      </c:tx>
      <c:layout>
        <c:manualLayout>
          <c:xMode val="edge"/>
          <c:yMode val="edge"/>
          <c:x val="0.38690099589923843"/>
          <c:y val="7.768299795858850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'Drivers Graphs'!$B$3:$B$4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'Drivers Graphs'!$A$5:$A$16</c:f>
              <c:strCache>
                <c:ptCount val="12"/>
                <c:pt idx="0">
                  <c:v>Sum of Jan</c:v>
                </c:pt>
                <c:pt idx="1">
                  <c:v>Sum of Feb</c:v>
                </c:pt>
                <c:pt idx="2">
                  <c:v>Sum of Mar</c:v>
                </c:pt>
                <c:pt idx="3">
                  <c:v>Sum of Apr</c:v>
                </c:pt>
                <c:pt idx="4">
                  <c:v>Sum of May</c:v>
                </c:pt>
                <c:pt idx="5">
                  <c:v>Sum of Jun</c:v>
                </c:pt>
                <c:pt idx="6">
                  <c:v>Sum of Jul</c:v>
                </c:pt>
                <c:pt idx="7">
                  <c:v>Sum of Aug</c:v>
                </c:pt>
                <c:pt idx="8">
                  <c:v>Sum of Sep</c:v>
                </c:pt>
                <c:pt idx="9">
                  <c:v>Sum of Oct</c:v>
                </c:pt>
                <c:pt idx="10">
                  <c:v>Sum of Nov</c:v>
                </c:pt>
                <c:pt idx="11">
                  <c:v>Sum of Dec</c:v>
                </c:pt>
              </c:strCache>
            </c:strRef>
          </c:cat>
          <c:val>
            <c:numRef>
              <c:f>'Drivers Graphs'!$B$5:$B$16</c:f>
              <c:numCache>
                <c:formatCode>General</c:formatCode>
                <c:ptCount val="12"/>
                <c:pt idx="0">
                  <c:v>7705</c:v>
                </c:pt>
                <c:pt idx="1">
                  <c:v>7980</c:v>
                </c:pt>
                <c:pt idx="2">
                  <c:v>8297</c:v>
                </c:pt>
                <c:pt idx="3">
                  <c:v>8703</c:v>
                </c:pt>
                <c:pt idx="4">
                  <c:v>9146</c:v>
                </c:pt>
                <c:pt idx="5">
                  <c:v>9563</c:v>
                </c:pt>
                <c:pt idx="6">
                  <c:v>10049</c:v>
                </c:pt>
                <c:pt idx="7">
                  <c:v>10370</c:v>
                </c:pt>
                <c:pt idx="8">
                  <c:v>10951</c:v>
                </c:pt>
                <c:pt idx="9">
                  <c:v>11272</c:v>
                </c:pt>
                <c:pt idx="10">
                  <c:v>11582</c:v>
                </c:pt>
                <c:pt idx="11">
                  <c:v>11929</c:v>
                </c:pt>
              </c:numCache>
            </c:numRef>
          </c:val>
        </c:ser>
        <c:ser>
          <c:idx val="1"/>
          <c:order val="1"/>
          <c:tx>
            <c:strRef>
              <c:f>'Drivers Graphs'!$C$3:$C$4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'Drivers Graphs'!$A$5:$A$16</c:f>
              <c:strCache>
                <c:ptCount val="12"/>
                <c:pt idx="0">
                  <c:v>Sum of Jan</c:v>
                </c:pt>
                <c:pt idx="1">
                  <c:v>Sum of Feb</c:v>
                </c:pt>
                <c:pt idx="2">
                  <c:v>Sum of Mar</c:v>
                </c:pt>
                <c:pt idx="3">
                  <c:v>Sum of Apr</c:v>
                </c:pt>
                <c:pt idx="4">
                  <c:v>Sum of May</c:v>
                </c:pt>
                <c:pt idx="5">
                  <c:v>Sum of Jun</c:v>
                </c:pt>
                <c:pt idx="6">
                  <c:v>Sum of Jul</c:v>
                </c:pt>
                <c:pt idx="7">
                  <c:v>Sum of Aug</c:v>
                </c:pt>
                <c:pt idx="8">
                  <c:v>Sum of Sep</c:v>
                </c:pt>
                <c:pt idx="9">
                  <c:v>Sum of Oct</c:v>
                </c:pt>
                <c:pt idx="10">
                  <c:v>Sum of Nov</c:v>
                </c:pt>
                <c:pt idx="11">
                  <c:v>Sum of Dec</c:v>
                </c:pt>
              </c:strCache>
            </c:strRef>
          </c:cat>
          <c:val>
            <c:numRef>
              <c:f>'Drivers Graphs'!$C$5:$C$16</c:f>
              <c:numCache>
                <c:formatCode>General</c:formatCode>
                <c:ptCount val="12"/>
                <c:pt idx="0">
                  <c:v>13382</c:v>
                </c:pt>
              </c:numCache>
            </c:numRef>
          </c:val>
        </c:ser>
        <c:ser>
          <c:idx val="2"/>
          <c:order val="2"/>
          <c:tx>
            <c:strRef>
              <c:f>'Drivers Graphs'!$D$3:$D$4</c:f>
              <c:strCache>
                <c:ptCount val="1"/>
                <c:pt idx="0">
                  <c:v>(blank)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'Drivers Graphs'!$A$5:$A$16</c:f>
              <c:strCache>
                <c:ptCount val="12"/>
                <c:pt idx="0">
                  <c:v>Sum of Jan</c:v>
                </c:pt>
                <c:pt idx="1">
                  <c:v>Sum of Feb</c:v>
                </c:pt>
                <c:pt idx="2">
                  <c:v>Sum of Mar</c:v>
                </c:pt>
                <c:pt idx="3">
                  <c:v>Sum of Apr</c:v>
                </c:pt>
                <c:pt idx="4">
                  <c:v>Sum of May</c:v>
                </c:pt>
                <c:pt idx="5">
                  <c:v>Sum of Jun</c:v>
                </c:pt>
                <c:pt idx="6">
                  <c:v>Sum of Jul</c:v>
                </c:pt>
                <c:pt idx="7">
                  <c:v>Sum of Aug</c:v>
                </c:pt>
                <c:pt idx="8">
                  <c:v>Sum of Sep</c:v>
                </c:pt>
                <c:pt idx="9">
                  <c:v>Sum of Oct</c:v>
                </c:pt>
                <c:pt idx="10">
                  <c:v>Sum of Nov</c:v>
                </c:pt>
                <c:pt idx="11">
                  <c:v>Sum of Dec</c:v>
                </c:pt>
              </c:strCache>
            </c:strRef>
          </c:cat>
          <c:val>
            <c:numRef>
              <c:f>'Drivers Graphs'!$D$5:$D$16</c:f>
              <c:numCache>
                <c:formatCode>General</c:formatCode>
                <c:ptCount val="12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9775912"/>
        <c:axId val="249776304"/>
      </c:barChart>
      <c:catAx>
        <c:axId val="249775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9776304"/>
        <c:crosses val="autoZero"/>
        <c:auto val="1"/>
        <c:lblAlgn val="ctr"/>
        <c:lblOffset val="100"/>
        <c:noMultiLvlLbl val="0"/>
      </c:catAx>
      <c:valAx>
        <c:axId val="2497763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97759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 xmlns:c16r2="http://schemas.microsoft.com/office/drawing/2015/06/chart">
    <c:ext xmlns:c14="http://schemas.microsoft.com/office/drawing/2007/8/2/chart" uri="{781A3756-C4B2-4CAC-9D66-4F8BD8637D16}">
      <c14:pivotOptions>
        <c14:dropZoneFilter val="1"/>
        <c14:dropZoneCategories val="1"/>
        <c14:dropZonesVisible val="1"/>
      </c14:pivotOptions>
    </c:ext>
  </c:extLst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[Vehicle utilisation Stats.xlsx]No. of Bookings!PivotTable2</c:name>
    <c:fmtId val="1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GB"/>
              <a:t>Total number of bookings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'No. of Bookings'!$B$8:$B$9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'No. of Bookings'!$A$10:$A$21</c:f>
              <c:strCache>
                <c:ptCount val="12"/>
                <c:pt idx="0">
                  <c:v>Sum of Jan</c:v>
                </c:pt>
                <c:pt idx="1">
                  <c:v>Sum of Feb</c:v>
                </c:pt>
                <c:pt idx="2">
                  <c:v>Sum of Mar</c:v>
                </c:pt>
                <c:pt idx="3">
                  <c:v>Sum of Apr</c:v>
                </c:pt>
                <c:pt idx="4">
                  <c:v>Sum of May</c:v>
                </c:pt>
                <c:pt idx="5">
                  <c:v>Sum of Jun</c:v>
                </c:pt>
                <c:pt idx="6">
                  <c:v>Sum of Jul</c:v>
                </c:pt>
                <c:pt idx="7">
                  <c:v>Sum of Aug</c:v>
                </c:pt>
                <c:pt idx="8">
                  <c:v>Sum of Sep</c:v>
                </c:pt>
                <c:pt idx="9">
                  <c:v>Sum of Oct</c:v>
                </c:pt>
                <c:pt idx="10">
                  <c:v>Sum of Nov</c:v>
                </c:pt>
                <c:pt idx="11">
                  <c:v>Sum of Dec</c:v>
                </c:pt>
              </c:strCache>
            </c:strRef>
          </c:cat>
          <c:val>
            <c:numRef>
              <c:f>'No. of Bookings'!$B$10:$B$21</c:f>
              <c:numCache>
                <c:formatCode>General</c:formatCode>
                <c:ptCount val="12"/>
                <c:pt idx="0">
                  <c:v>3229</c:v>
                </c:pt>
                <c:pt idx="1">
                  <c:v>3101</c:v>
                </c:pt>
                <c:pt idx="2">
                  <c:v>3493</c:v>
                </c:pt>
                <c:pt idx="3">
                  <c:v>3992</c:v>
                </c:pt>
                <c:pt idx="4">
                  <c:v>4362</c:v>
                </c:pt>
                <c:pt idx="5">
                  <c:v>4664</c:v>
                </c:pt>
                <c:pt idx="6">
                  <c:v>4767</c:v>
                </c:pt>
                <c:pt idx="7">
                  <c:v>4321</c:v>
                </c:pt>
                <c:pt idx="8">
                  <c:v>5091</c:v>
                </c:pt>
                <c:pt idx="9">
                  <c:v>5560</c:v>
                </c:pt>
                <c:pt idx="10">
                  <c:v>5484</c:v>
                </c:pt>
                <c:pt idx="11">
                  <c:v>4482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474-4A05-B6D9-D034B366426F}"/>
            </c:ext>
          </c:extLst>
        </c:ser>
        <c:ser>
          <c:idx val="1"/>
          <c:order val="1"/>
          <c:tx>
            <c:strRef>
              <c:f>'No. of Bookings'!$C$8:$C$9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'No. of Bookings'!$A$10:$A$21</c:f>
              <c:strCache>
                <c:ptCount val="12"/>
                <c:pt idx="0">
                  <c:v>Sum of Jan</c:v>
                </c:pt>
                <c:pt idx="1">
                  <c:v>Sum of Feb</c:v>
                </c:pt>
                <c:pt idx="2">
                  <c:v>Sum of Mar</c:v>
                </c:pt>
                <c:pt idx="3">
                  <c:v>Sum of Apr</c:v>
                </c:pt>
                <c:pt idx="4">
                  <c:v>Sum of May</c:v>
                </c:pt>
                <c:pt idx="5">
                  <c:v>Sum of Jun</c:v>
                </c:pt>
                <c:pt idx="6">
                  <c:v>Sum of Jul</c:v>
                </c:pt>
                <c:pt idx="7">
                  <c:v>Sum of Aug</c:v>
                </c:pt>
                <c:pt idx="8">
                  <c:v>Sum of Sep</c:v>
                </c:pt>
                <c:pt idx="9">
                  <c:v>Sum of Oct</c:v>
                </c:pt>
                <c:pt idx="10">
                  <c:v>Sum of Nov</c:v>
                </c:pt>
                <c:pt idx="11">
                  <c:v>Sum of Dec</c:v>
                </c:pt>
              </c:strCache>
            </c:strRef>
          </c:cat>
          <c:val>
            <c:numRef>
              <c:f>'No. of Bookings'!$C$10:$C$21</c:f>
              <c:numCache>
                <c:formatCode>General</c:formatCode>
                <c:ptCount val="12"/>
                <c:pt idx="0">
                  <c:v>5044</c:v>
                </c:pt>
                <c:pt idx="1">
                  <c:v>5877</c:v>
                </c:pt>
                <c:pt idx="2">
                  <c:v>5761</c:v>
                </c:pt>
                <c:pt idx="3">
                  <c:v>6242</c:v>
                </c:pt>
                <c:pt idx="4">
                  <c:v>7141</c:v>
                </c:pt>
                <c:pt idx="5">
                  <c:v>8161</c:v>
                </c:pt>
                <c:pt idx="6">
                  <c:v>8351</c:v>
                </c:pt>
                <c:pt idx="7">
                  <c:v>6174</c:v>
                </c:pt>
                <c:pt idx="8">
                  <c:v>7082</c:v>
                </c:pt>
                <c:pt idx="9">
                  <c:v>7392</c:v>
                </c:pt>
                <c:pt idx="10">
                  <c:v>7614</c:v>
                </c:pt>
                <c:pt idx="11">
                  <c:v>6452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474-4A05-B6D9-D034B366426F}"/>
            </c:ext>
          </c:extLst>
        </c:ser>
        <c:ser>
          <c:idx val="2"/>
          <c:order val="2"/>
          <c:tx>
            <c:strRef>
              <c:f>'No. of Bookings'!$D$8:$D$9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'No. of Bookings'!$A$10:$A$21</c:f>
              <c:strCache>
                <c:ptCount val="12"/>
                <c:pt idx="0">
                  <c:v>Sum of Jan</c:v>
                </c:pt>
                <c:pt idx="1">
                  <c:v>Sum of Feb</c:v>
                </c:pt>
                <c:pt idx="2">
                  <c:v>Sum of Mar</c:v>
                </c:pt>
                <c:pt idx="3">
                  <c:v>Sum of Apr</c:v>
                </c:pt>
                <c:pt idx="4">
                  <c:v>Sum of May</c:v>
                </c:pt>
                <c:pt idx="5">
                  <c:v>Sum of Jun</c:v>
                </c:pt>
                <c:pt idx="6">
                  <c:v>Sum of Jul</c:v>
                </c:pt>
                <c:pt idx="7">
                  <c:v>Sum of Aug</c:v>
                </c:pt>
                <c:pt idx="8">
                  <c:v>Sum of Sep</c:v>
                </c:pt>
                <c:pt idx="9">
                  <c:v>Sum of Oct</c:v>
                </c:pt>
                <c:pt idx="10">
                  <c:v>Sum of Nov</c:v>
                </c:pt>
                <c:pt idx="11">
                  <c:v>Sum of Dec</c:v>
                </c:pt>
              </c:strCache>
            </c:strRef>
          </c:cat>
          <c:val>
            <c:numRef>
              <c:f>'No. of Bookings'!$D$10:$D$21</c:f>
              <c:numCache>
                <c:formatCode>General</c:formatCode>
                <c:ptCount val="12"/>
                <c:pt idx="0">
                  <c:v>6999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9777088"/>
        <c:axId val="249777480"/>
      </c:barChart>
      <c:catAx>
        <c:axId val="249777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9777480"/>
        <c:crosses val="autoZero"/>
        <c:auto val="1"/>
        <c:lblAlgn val="ctr"/>
        <c:lblOffset val="100"/>
        <c:noMultiLvlLbl val="0"/>
      </c:catAx>
      <c:valAx>
        <c:axId val="2497774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97770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 xmlns:c16r2="http://schemas.microsoft.com/office/drawing/2015/06/chart">
    <c:ext xmlns:c14="http://schemas.microsoft.com/office/drawing/2007/8/2/chart" uri="{781A3756-C4B2-4CAC-9D66-4F8BD8637D16}">
      <c14:pivotOptions>
        <c14:dropZoneFilter val="1"/>
        <c14:dropZoneSeries val="1"/>
        <c14:dropZonesVisible val="1"/>
      </c14:pivotOptions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A59087-05BB-4AAC-B3C6-1B075B6D1F2F}" type="datetimeFigureOut">
              <a:rPr lang="en-GB" smtClean="0"/>
              <a:t>18/02/2016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3B3A2-4490-4498-A077-FE09757959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44332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B18E7-6893-4CE3-899A-C62EBC489724}" type="datetimeFigureOut">
              <a:rPr lang="en-GB" smtClean="0"/>
              <a:t>18/02/2016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658758-D97F-4638-90EE-2B8AC5D327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456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658758-D97F-4638-90EE-2B8AC5D327F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1495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0557-DAD2-424C-8BF9-DBC6CC168AEB}" type="datetimeFigureOut">
              <a:rPr lang="en-GB" smtClean="0"/>
              <a:t>18/02/2016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C359-C8C1-4A03-9F4D-1118B79B02C6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26" y="5771866"/>
            <a:ext cx="4380931" cy="104761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179" y="5771866"/>
            <a:ext cx="865036" cy="100311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875856" y="5578618"/>
            <a:ext cx="6085714" cy="11428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80795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0557-DAD2-424C-8BF9-DBC6CC168AEB}" type="datetimeFigureOut">
              <a:rPr lang="en-GB" smtClean="0"/>
              <a:t>18/02/2016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C359-C8C1-4A03-9F4D-1118B79B02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1032039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0557-DAD2-424C-8BF9-DBC6CC168AEB}" type="datetimeFigureOut">
              <a:rPr lang="en-GB" smtClean="0"/>
              <a:t>18/02/2016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C359-C8C1-4A03-9F4D-1118B79B02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776849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0557-DAD2-424C-8BF9-DBC6CC168AEB}" type="datetimeFigureOut">
              <a:rPr lang="en-GB" smtClean="0"/>
              <a:t>18/02/2016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C359-C8C1-4A03-9F4D-1118B79B02C6}" type="slidenum">
              <a:rPr lang="en-GB" smtClean="0"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26" y="5771866"/>
            <a:ext cx="4380931" cy="104761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179" y="5771866"/>
            <a:ext cx="865036" cy="100311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5956160" y="5632119"/>
            <a:ext cx="6085714" cy="1142857"/>
          </a:xfrm>
          <a:prstGeom prst="rect">
            <a:avLst/>
          </a:prstGeom>
        </p:spPr>
      </p:pic>
      <p:sp>
        <p:nvSpPr>
          <p:cNvPr id="10" name="Rectangle 9"/>
          <p:cNvSpPr/>
          <p:nvPr userDrawn="1"/>
        </p:nvSpPr>
        <p:spPr>
          <a:xfrm>
            <a:off x="0" y="0"/>
            <a:ext cx="12192000" cy="5771866"/>
          </a:xfrm>
          <a:prstGeom prst="rect">
            <a:avLst/>
          </a:prstGeom>
          <a:solidFill>
            <a:srgbClr val="FFAA2D">
              <a:alpha val="5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01967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0557-DAD2-424C-8BF9-DBC6CC168AEB}" type="datetimeFigureOut">
              <a:rPr lang="en-GB" smtClean="0"/>
              <a:t>18/02/2016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C359-C8C1-4A03-9F4D-1118B79B02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5536348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0557-DAD2-424C-8BF9-DBC6CC168AEB}" type="datetimeFigureOut">
              <a:rPr lang="en-GB" smtClean="0"/>
              <a:t>18/02/2016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C359-C8C1-4A03-9F4D-1118B79B02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665008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0557-DAD2-424C-8BF9-DBC6CC168AEB}" type="datetimeFigureOut">
              <a:rPr lang="en-GB" smtClean="0"/>
              <a:t>18/02/2016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C359-C8C1-4A03-9F4D-1118B79B02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2684857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0557-DAD2-424C-8BF9-DBC6CC168AEB}" type="datetimeFigureOut">
              <a:rPr lang="en-GB" smtClean="0"/>
              <a:t>18/02/2016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C359-C8C1-4A03-9F4D-1118B79B02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1067202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0557-DAD2-424C-8BF9-DBC6CC168AEB}" type="datetimeFigureOut">
              <a:rPr lang="en-GB" smtClean="0"/>
              <a:t>18/02/2016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C359-C8C1-4A03-9F4D-1118B79B02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05038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0557-DAD2-424C-8BF9-DBC6CC168AEB}" type="datetimeFigureOut">
              <a:rPr lang="en-GB" smtClean="0"/>
              <a:t>18/02/2016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C359-C8C1-4A03-9F4D-1118B79B02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2833496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0557-DAD2-424C-8BF9-DBC6CC168AEB}" type="datetimeFigureOut">
              <a:rPr lang="en-GB" smtClean="0"/>
              <a:t>18/02/2016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9C359-C8C1-4A03-9F4D-1118B79B02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2642520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30557-DAD2-424C-8BF9-DBC6CC168AEB}" type="datetimeFigureOut">
              <a:rPr lang="en-GB" smtClean="0"/>
              <a:t>18/02/2016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D9C359-C8C1-4A03-9F4D-1118B79B02C6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98920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chart" Target="../charts/chart2.x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5.bin"/><Relationship Id="rId4" Type="http://schemas.openxmlformats.org/officeDocument/2006/relationships/chart" Target="../charts/char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-wheels.org.uk/" TargetMode="External"/><Relationship Id="rId2" Type="http://schemas.openxmlformats.org/officeDocument/2006/relationships/hyperlink" Target="mailto:ellie@co-wheels.org.uk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5703626"/>
          </a:xfrm>
          <a:prstGeom prst="rect">
            <a:avLst/>
          </a:prstGeom>
          <a:solidFill>
            <a:srgbClr val="FFAA2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55761" y="4279592"/>
            <a:ext cx="9144000" cy="2254322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0070C0"/>
                </a:solidFill>
                <a:ea typeface="Tahoma" panose="020B0604030504040204" pitchFamily="34" charset="0"/>
                <a:cs typeface="Tahoma" panose="020B0604030504040204" pitchFamily="34" charset="0"/>
              </a:rPr>
              <a:t>Ellie Grebenik: Regional Manager Co-wheels Car Club</a:t>
            </a:r>
            <a:r>
              <a:rPr lang="en-GB" sz="4000" b="1" dirty="0" smtClean="0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GB" sz="4000" b="1" dirty="0" smtClean="0">
                <a:solidFill>
                  <a:schemeClr val="accent6">
                    <a:lumMod val="75000"/>
                  </a:schemeClr>
                </a:solidFill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GB" sz="2800" dirty="0"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GB" sz="2800" dirty="0">
                <a:ea typeface="Tahoma" panose="020B0604030504040204" pitchFamily="34" charset="0"/>
                <a:cs typeface="Tahoma" panose="020B0604030504040204" pitchFamily="34" charset="0"/>
              </a:rPr>
            </a:br>
            <a:endParaRPr lang="en-GB" sz="2800" b="1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9259" y="127000"/>
            <a:ext cx="6937004" cy="427845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126" y="5771866"/>
            <a:ext cx="4380931" cy="104761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5179" y="5771866"/>
            <a:ext cx="865036" cy="1003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342853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4051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0070C0"/>
                </a:solidFill>
                <a:latin typeface="+mn-lt"/>
              </a:rPr>
              <a:t>Intro to Car Clubs: What is Co-wheels?</a:t>
            </a:r>
            <a:endParaRPr lang="en-GB" sz="4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24548"/>
          </a:xfrm>
        </p:spPr>
        <p:txBody>
          <a:bodyPr/>
          <a:lstStyle/>
          <a:p>
            <a:r>
              <a:rPr lang="en-GB" dirty="0" smtClean="0"/>
              <a:t>The </a:t>
            </a:r>
            <a:r>
              <a:rPr lang="en-GB" dirty="0"/>
              <a:t>largest Social Enterprise car club in the </a:t>
            </a:r>
            <a:r>
              <a:rPr lang="en-GB" dirty="0" smtClean="0"/>
              <a:t>UK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50 locations </a:t>
            </a:r>
            <a:r>
              <a:rPr lang="en-GB" dirty="0" smtClean="0"/>
              <a:t>nationwide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Largest supplier of Electric Car Club cars in the </a:t>
            </a:r>
            <a:r>
              <a:rPr lang="en-GB" dirty="0" smtClean="0"/>
              <a:t>UK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Also supply Hybrids and other low emission vehicles</a:t>
            </a:r>
          </a:p>
          <a:p>
            <a:pPr marL="0" indent="0">
              <a:buNone/>
            </a:pP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7552193"/>
              </p:ext>
            </p:extLst>
          </p:nvPr>
        </p:nvGraphicFramePr>
        <p:xfrm>
          <a:off x="8627249" y="18057"/>
          <a:ext cx="3564751" cy="1672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Acrobat Document" r:id="rId3" imgW="4057481" imgH="1923817" progId="AcroExch.Document.7">
                  <p:embed/>
                </p:oleObj>
              </mc:Choice>
              <mc:Fallback>
                <p:oleObj name="Acrobat Document" r:id="rId3" imgW="4057481" imgH="1923817" progId="AcroExch.Document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7249" y="18057"/>
                        <a:ext cx="3564751" cy="16726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1316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60000"/>
    </mc:Choice>
    <mc:Fallback xmlns="">
      <p:transition advTm="6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srgbClr val="0070C0"/>
                </a:solidFill>
                <a:latin typeface="+mn-lt"/>
              </a:rPr>
              <a:t>How does it work?</a:t>
            </a:r>
            <a:endParaRPr lang="en-GB" sz="400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24548"/>
          </a:xfrm>
        </p:spPr>
        <p:txBody>
          <a:bodyPr>
            <a:normAutofit fontScale="85000" lnSpcReduction="20000"/>
          </a:bodyPr>
          <a:lstStyle/>
          <a:p>
            <a:r>
              <a:rPr lang="en-GB" dirty="0"/>
              <a:t>£25 sign up fee gives access to national fleet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After a DVLA license check a Smartcard linked to your online account is posted out to you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Use the website to choose &amp; book vehicles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Present your Smartcard to the windscreen </a:t>
            </a:r>
            <a:r>
              <a:rPr lang="en-GB" dirty="0" smtClean="0"/>
              <a:t>to unlock the car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Ignition keys are stored in the glove box</a:t>
            </a:r>
          </a:p>
          <a:p>
            <a:endParaRPr lang="en-GB" dirty="0"/>
          </a:p>
        </p:txBody>
      </p:sp>
      <p:pic>
        <p:nvPicPr>
          <p:cNvPr id="5" name="Picture 2" descr="C:\Users\Ellie\SharePoint\Marketing - Images and Materials\Photos\Corporate Shots\2014-02-24 11.46.2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5191" y="2999332"/>
            <a:ext cx="3236809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5136388"/>
              </p:ext>
            </p:extLst>
          </p:nvPr>
        </p:nvGraphicFramePr>
        <p:xfrm>
          <a:off x="8627249" y="18057"/>
          <a:ext cx="3564751" cy="1672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Acrobat Document" r:id="rId4" imgW="4057481" imgH="1923817" progId="AcroExch.Document.7">
                  <p:embed/>
                </p:oleObj>
              </mc:Choice>
              <mc:Fallback>
                <p:oleObj name="Acrobat Document" r:id="rId4" imgW="4057481" imgH="1923817" progId="AcroExch.Document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7249" y="18057"/>
                        <a:ext cx="3564751" cy="16726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1458174"/>
      </p:ext>
    </p:extLst>
  </p:cSld>
  <p:clrMapOvr>
    <a:masterClrMapping/>
  </p:clrMapOvr>
  <p:transition spd="slow" advTm="6000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>
                <a:solidFill>
                  <a:srgbClr val="0070C0"/>
                </a:solidFill>
              </a:rPr>
              <a:t>Aims of the Car Club</a:t>
            </a:r>
            <a:endParaRPr lang="en-GB" sz="4000" b="1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24548"/>
          </a:xfrm>
        </p:spPr>
        <p:txBody>
          <a:bodyPr/>
          <a:lstStyle/>
          <a:p>
            <a:r>
              <a:rPr lang="en-GB" dirty="0" smtClean="0"/>
              <a:t>Car clubs </a:t>
            </a:r>
            <a:r>
              <a:rPr lang="en-GB" dirty="0"/>
              <a:t>reduce private </a:t>
            </a:r>
            <a:r>
              <a:rPr lang="en-GB" dirty="0" smtClean="0"/>
              <a:t>car ownership </a:t>
            </a:r>
            <a:r>
              <a:rPr lang="en-GB" dirty="0"/>
              <a:t>significantly</a:t>
            </a:r>
          </a:p>
          <a:p>
            <a:r>
              <a:rPr lang="en-GB" dirty="0"/>
              <a:t>M</a:t>
            </a:r>
            <a:r>
              <a:rPr lang="en-GB" dirty="0" smtClean="0"/>
              <a:t>embers </a:t>
            </a:r>
            <a:r>
              <a:rPr lang="en-GB" dirty="0"/>
              <a:t>of car clubs use other forms of sustainable transport much more than non-members and drive less than car </a:t>
            </a:r>
            <a:r>
              <a:rPr lang="en-GB" dirty="0" smtClean="0"/>
              <a:t>owners</a:t>
            </a:r>
          </a:p>
          <a:p>
            <a:r>
              <a:rPr lang="en-GB" dirty="0" smtClean="0"/>
              <a:t>Cars are greener and cleaner than most private </a:t>
            </a:r>
            <a:r>
              <a:rPr lang="en-GB" dirty="0" smtClean="0"/>
              <a:t>cars</a:t>
            </a:r>
            <a:endParaRPr lang="en-GB" dirty="0"/>
          </a:p>
          <a:p>
            <a:r>
              <a:rPr lang="en-GB" dirty="0" smtClean="0"/>
              <a:t>Cost of car ownership can lead to transport poverty</a:t>
            </a:r>
          </a:p>
          <a:p>
            <a:r>
              <a:rPr lang="en-GB" dirty="0" smtClean="0"/>
              <a:t>Reduction of parking demands in areas</a:t>
            </a:r>
            <a:endParaRPr lang="en-GB" dirty="0"/>
          </a:p>
          <a:p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7035071"/>
              </p:ext>
            </p:extLst>
          </p:nvPr>
        </p:nvGraphicFramePr>
        <p:xfrm>
          <a:off x="8627249" y="18057"/>
          <a:ext cx="3564751" cy="1672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Acrobat Document" r:id="rId3" imgW="4057481" imgH="1923817" progId="AcroExch.Document.7">
                  <p:embed/>
                </p:oleObj>
              </mc:Choice>
              <mc:Fallback>
                <p:oleObj name="Acrobat Document" r:id="rId3" imgW="4057481" imgH="1923817" progId="AcroExch.Document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7249" y="18057"/>
                        <a:ext cx="3564751" cy="16726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06766704"/>
      </p:ext>
    </p:extLst>
  </p:cSld>
  <p:clrMapOvr>
    <a:masterClrMapping/>
  </p:clrMapOvr>
  <p:transition spd="slow" advTm="6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>
                <a:solidFill>
                  <a:srgbClr val="0070C0"/>
                </a:solidFill>
              </a:rPr>
              <a:t>In Frome: 3x Low Emission cars</a:t>
            </a:r>
            <a:endParaRPr lang="en-GB" sz="4000" b="1" dirty="0">
              <a:solidFill>
                <a:srgbClr val="0070C0"/>
              </a:solidFill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1972766"/>
              </p:ext>
            </p:extLst>
          </p:nvPr>
        </p:nvGraphicFramePr>
        <p:xfrm>
          <a:off x="6182437" y="1726537"/>
          <a:ext cx="5674144" cy="37462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3241769"/>
              </p:ext>
            </p:extLst>
          </p:nvPr>
        </p:nvGraphicFramePr>
        <p:xfrm>
          <a:off x="8627249" y="18057"/>
          <a:ext cx="3564751" cy="1672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" name="Acrobat Document" r:id="rId4" imgW="4057481" imgH="1923817" progId="AcroExch.Document.7">
                  <p:embed/>
                </p:oleObj>
              </mc:Choice>
              <mc:Fallback>
                <p:oleObj name="Acrobat Document" r:id="rId4" imgW="4057481" imgH="1923817" progId="AcroExch.Document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7249" y="18057"/>
                        <a:ext cx="3564751" cy="16726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5134497"/>
              </p:ext>
            </p:extLst>
          </p:nvPr>
        </p:nvGraphicFramePr>
        <p:xfrm>
          <a:off x="324491" y="1811788"/>
          <a:ext cx="5762410" cy="36609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440498840"/>
      </p:ext>
    </p:extLst>
  </p:cSld>
  <p:clrMapOvr>
    <a:masterClrMapping/>
  </p:clrMapOvr>
  <p:transition spd="slow" advTm="60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>
                <a:solidFill>
                  <a:srgbClr val="0070C0"/>
                </a:solidFill>
              </a:rPr>
              <a:t>Elsewhere in the UK….</a:t>
            </a:r>
            <a:endParaRPr lang="en-GB" sz="4000" b="1" dirty="0">
              <a:solidFill>
                <a:srgbClr val="0070C0"/>
              </a:solidFill>
            </a:endParaRPr>
          </a:p>
        </p:txBody>
      </p:sp>
      <p:graphicFrame>
        <p:nvGraphicFramePr>
          <p:cNvPr id="6" name="Chart 5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4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50382666"/>
              </p:ext>
            </p:extLst>
          </p:nvPr>
        </p:nvGraphicFramePr>
        <p:xfrm>
          <a:off x="6306759" y="1825388"/>
          <a:ext cx="5885241" cy="35518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lc="http://schemas.openxmlformats.org/drawingml/2006/lockedCanvas" xmlns:a16="http://schemas.microsoft.com/office/drawing/2014/main" xmlns="" xmlns:xdr="http://schemas.openxmlformats.org/drawingml/2006/spreadsheetDrawing" id="{00000000-0008-0000-02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7864887"/>
              </p:ext>
            </p:extLst>
          </p:nvPr>
        </p:nvGraphicFramePr>
        <p:xfrm>
          <a:off x="365433" y="1934570"/>
          <a:ext cx="6076310" cy="3577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1607613"/>
              </p:ext>
            </p:extLst>
          </p:nvPr>
        </p:nvGraphicFramePr>
        <p:xfrm>
          <a:off x="8627249" y="18057"/>
          <a:ext cx="3564751" cy="1672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Acrobat Document" r:id="rId5" imgW="4057481" imgH="1923817" progId="AcroExch.Document.7">
                  <p:embed/>
                </p:oleObj>
              </mc:Choice>
              <mc:Fallback>
                <p:oleObj name="Acrobat Document" r:id="rId5" imgW="4057481" imgH="1923817" progId="AcroExch.Document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7249" y="18057"/>
                        <a:ext cx="3564751" cy="16726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1171920"/>
      </p:ext>
    </p:extLst>
  </p:cSld>
  <p:clrMapOvr>
    <a:masterClrMapping/>
  </p:clrMapOvr>
  <p:transition spd="slow" advTm="60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>
                <a:solidFill>
                  <a:srgbClr val="0070C0"/>
                </a:solidFill>
              </a:rPr>
              <a:t>Overall</a:t>
            </a:r>
            <a:endParaRPr lang="en-GB" sz="4000" b="1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24548"/>
          </a:xfrm>
        </p:spPr>
        <p:txBody>
          <a:bodyPr/>
          <a:lstStyle/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Shift away from private car ownership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Increased interest in “environmentally friendly” cars such as Electric, Hybrid and Hydrogen</a:t>
            </a: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Councils and large employers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see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the benefits too</a:t>
            </a:r>
          </a:p>
          <a:p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Thank you</a:t>
            </a:r>
          </a:p>
          <a:p>
            <a:pPr marL="0" indent="0">
              <a:buNone/>
            </a:pPr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Any Questions</a:t>
            </a:r>
            <a:endParaRPr lang="en-GB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1607613"/>
              </p:ext>
            </p:extLst>
          </p:nvPr>
        </p:nvGraphicFramePr>
        <p:xfrm>
          <a:off x="8627249" y="18057"/>
          <a:ext cx="3564751" cy="1672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Acrobat Document" r:id="rId3" imgW="4057481" imgH="1923817" progId="AcroExch.Document.7">
                  <p:embed/>
                </p:oleObj>
              </mc:Choice>
              <mc:Fallback>
                <p:oleObj name="Acrobat Document" r:id="rId3" imgW="4057481" imgH="1923817" progId="AcroExch.Document.7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7249" y="18057"/>
                        <a:ext cx="3564751" cy="167263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7757179"/>
      </p:ext>
    </p:extLst>
  </p:cSld>
  <p:clrMapOvr>
    <a:masterClrMapping/>
  </p:clrMapOvr>
  <p:transition spd="slow" advTm="60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>
                <a:solidFill>
                  <a:srgbClr val="0070C0"/>
                </a:solidFill>
              </a:rPr>
              <a:t>Contact information</a:t>
            </a:r>
            <a:endParaRPr lang="en-GB" sz="4000" b="1" dirty="0">
              <a:solidFill>
                <a:srgbClr val="0070C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24548"/>
          </a:xfrm>
        </p:spPr>
        <p:txBody>
          <a:bodyPr/>
          <a:lstStyle/>
          <a:p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Ellie Grebenik </a:t>
            </a:r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ellie@co-wheels.org.uk</a:t>
            </a:r>
            <a:endParaRPr lang="en-GB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www.co-wheels.org.uk</a:t>
            </a:r>
            <a:endParaRPr lang="en-GB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GB" dirty="0" smtClean="0">
                <a:solidFill>
                  <a:schemeClr val="accent1">
                    <a:lumMod val="75000"/>
                  </a:schemeClr>
                </a:solidFill>
              </a:rPr>
              <a:t>Tel 0191 375 1050</a:t>
            </a:r>
            <a:endParaRPr lang="en-GB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1112" y="3101484"/>
            <a:ext cx="5180888" cy="2683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2717995"/>
      </p:ext>
    </p:extLst>
  </p:cSld>
  <p:clrMapOvr>
    <a:masterClrMapping/>
  </p:clrMapOvr>
  <p:transition spd="slow" advTm="6000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1339</TotalTime>
  <Words>233</Words>
  <Application>Microsoft Office PowerPoint</Application>
  <PresentationFormat>Widescreen</PresentationFormat>
  <Paragraphs>43</Paragraphs>
  <Slides>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Tahoma</vt:lpstr>
      <vt:lpstr>Office Theme</vt:lpstr>
      <vt:lpstr>Acrobat Document</vt:lpstr>
      <vt:lpstr>Ellie Grebenik: Regional Manager Co-wheels Car Club  </vt:lpstr>
      <vt:lpstr>Intro to Car Clubs: What is Co-wheels?</vt:lpstr>
      <vt:lpstr>How does it work?</vt:lpstr>
      <vt:lpstr>Aims of the Car Club</vt:lpstr>
      <vt:lpstr>In Frome: 3x Low Emission cars</vt:lpstr>
      <vt:lpstr>Elsewhere in the UK….</vt:lpstr>
      <vt:lpstr>Overall</vt:lpstr>
      <vt:lpstr>Contact information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Frome Town Hall –                  Logos of the range of organisations who will based there                 (PAC, CAB, Open storytellers, FF, FTC) The two theatres Pop up shops Fair Frome   Health connectors (if a picture available)</dc:title>
  <dc:creator>Kate Hellard</dc:creator>
  <cp:lastModifiedBy>Anna Francis</cp:lastModifiedBy>
  <cp:revision>117</cp:revision>
  <cp:lastPrinted>2015-10-14T15:26:02Z</cp:lastPrinted>
  <dcterms:created xsi:type="dcterms:W3CDTF">2015-08-19T09:54:42Z</dcterms:created>
  <dcterms:modified xsi:type="dcterms:W3CDTF">2016-02-18T14:53:28Z</dcterms:modified>
</cp:coreProperties>
</file>