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2D"/>
    <a:srgbClr val="E2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9087-05BB-4AAC-B3C6-1B075B6D1F2F}" type="datetimeFigureOut">
              <a:rPr lang="en-GB" smtClean="0"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B3A2-4490-4498-A077-FE0975795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3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B18E7-6893-4CE3-899A-C62EBC489724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8758-D97F-4638-90EE-2B8AC5D327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8758-D97F-4638-90EE-2B8AC5D327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49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5856" y="5578618"/>
            <a:ext cx="6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7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03203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684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6160" y="5632119"/>
            <a:ext cx="6085714" cy="11428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5771866"/>
          </a:xfrm>
          <a:prstGeom prst="rect">
            <a:avLst/>
          </a:prstGeom>
          <a:solidFill>
            <a:srgbClr val="FFAA2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19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363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5008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8485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06720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03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334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4252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0557-DAD2-424C-8BF9-DBC6CC168AEB}" type="datetimeFigureOut">
              <a:rPr lang="en-GB" smtClean="0"/>
              <a:t>23/02/2016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8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92.168.1.16\archives-gal\s&#233;minaire%20Comit&#233;s%20de%20jumelage\Frome\le-velo-bus-en-mayenne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5703626"/>
          </a:xfrm>
          <a:prstGeom prst="rect">
            <a:avLst/>
          </a:prstGeom>
          <a:solidFill>
            <a:srgbClr val="FF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59" y="127000"/>
            <a:ext cx="6937004" cy="4278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284" y="4405454"/>
            <a:ext cx="9144000" cy="1746322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altLang="fr-F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altLang="fr-F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altLang="fr-FR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altLang="fr-FR" sz="49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fr-FR" altLang="fr-FR" sz="49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 DE VIE DURABLE POUR TOUS</a:t>
            </a:r>
            <a:r>
              <a:rPr lang="fr-FR" altLang="fr-FR" sz="2800" b="1" dirty="0">
                <a:solidFill>
                  <a:srgbClr val="FF0000"/>
                </a:solidFill>
              </a:rPr>
              <a:t/>
            </a:r>
            <a:br>
              <a:rPr lang="fr-FR" altLang="fr-FR" sz="2800" b="1" dirty="0">
                <a:solidFill>
                  <a:srgbClr val="FF0000"/>
                </a:solidFill>
              </a:rPr>
            </a:br>
            <a:r>
              <a:rPr lang="en-GB" sz="28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28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DIFF</a:t>
            </a:r>
            <a:r>
              <a:rPr lang="fr-FR" sz="3200" b="1" u="sng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é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RENTES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3200" b="1" u="sng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é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TAPES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288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8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Réunions d’informations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fr-FR" sz="1800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8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Visite énergie dans votre entreprise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r-FR" sz="800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1704975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Analyse </a:t>
            </a:r>
            <a:r>
              <a:rPr lang="fr-FR" sz="1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des factures</a:t>
            </a:r>
          </a:p>
          <a:p>
            <a:pPr marL="1704975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Relevé </a:t>
            </a:r>
            <a:r>
              <a:rPr lang="fr-FR" sz="1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des équipements</a:t>
            </a:r>
          </a:p>
          <a:p>
            <a:pPr marL="1704975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fr-FR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Suivi </a:t>
            </a:r>
            <a:r>
              <a:rPr lang="fr-FR" sz="1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des </a:t>
            </a:r>
            <a:r>
              <a:rPr lang="fr-FR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consommations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fr-FR" altLang="fr-FR" sz="18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Synthèse personnalisée avec préconisations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200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1704975" indent="-360363" eaLnBrk="1" fontAlgn="auto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fr-FR" altLang="fr-FR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Coût </a:t>
            </a:r>
            <a:r>
              <a:rPr lang="fr-FR" altLang="fr-FR" sz="1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zéro </a:t>
            </a:r>
            <a:r>
              <a:rPr lang="fr-FR" altLang="fr-FR" sz="1600" i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(gestes</a:t>
            </a:r>
            <a:r>
              <a:rPr lang="fr-FR" altLang="fr-FR" sz="1600" i="1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)</a:t>
            </a:r>
            <a:endParaRPr lang="fr-FR" altLang="fr-FR" sz="1600" i="1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1704975" indent="-360363" eaLnBrk="1" fontAlgn="auto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fr-FR" altLang="fr-FR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Coût </a:t>
            </a:r>
            <a:r>
              <a:rPr lang="fr-FR" altLang="fr-FR" sz="1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faible </a:t>
            </a:r>
            <a:r>
              <a:rPr lang="fr-FR" altLang="fr-FR" sz="1600" i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(petits équipements)</a:t>
            </a:r>
          </a:p>
          <a:p>
            <a:pPr marL="1704975" indent="-360363" eaLnBrk="1" fontAlgn="auto" hangingPunct="1"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fr-FR" altLang="fr-FR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Investissements </a:t>
            </a:r>
            <a:r>
              <a:rPr lang="fr-FR" altLang="fr-FR" sz="1600" i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(travaux, gros matériel)</a:t>
            </a:r>
            <a:endParaRPr lang="fr-FR" altLang="fr-FR" sz="1600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fr-FR" altLang="fr-FR" sz="18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. Suivi complémentaire sur les questions techniques et/ou financières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1400" b="1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5. Evaluation des premiers gains</a:t>
            </a:r>
          </a:p>
          <a:p>
            <a:pPr marL="1362075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fr-FR" sz="1800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424738" y="1204913"/>
            <a:ext cx="37592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fr-FR"/>
          </a:p>
          <a:p>
            <a:pPr eaLnBrk="1" hangingPunct="1"/>
            <a:endParaRPr lang="en-GB" altLang="fr-FR"/>
          </a:p>
          <a:p>
            <a:pPr eaLnBrk="1" hangingPunct="1"/>
            <a:endParaRPr lang="en-GB" altLang="fr-FR"/>
          </a:p>
          <a:p>
            <a:pPr eaLnBrk="1" hangingPunct="1"/>
            <a:endParaRPr lang="en-GB" altLang="fr-FR"/>
          </a:p>
          <a:p>
            <a:pPr eaLnBrk="1" hangingPunct="1"/>
            <a:endParaRPr lang="en-GB" altLang="fr-FR"/>
          </a:p>
          <a:p>
            <a:pPr eaLnBrk="1" hangingPunct="1"/>
            <a:endParaRPr lang="en-GB" altLang="fr-FR"/>
          </a:p>
          <a:p>
            <a:pPr eaLnBrk="1" hangingPunct="1"/>
            <a:endParaRPr lang="en-GB" altLang="fr-FR"/>
          </a:p>
          <a:p>
            <a:pPr eaLnBrk="1" hangingPunct="1"/>
            <a:endParaRPr lang="en-GB" altLang="fr-FR"/>
          </a:p>
        </p:txBody>
      </p:sp>
      <p:pic>
        <p:nvPicPr>
          <p:cNvPr id="33797" name="Picture 2" descr="wattme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1212850"/>
            <a:ext cx="12525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fancybox-img" descr="kt-110-1ligne-dro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r="15726"/>
          <a:stretch>
            <a:fillRect/>
          </a:stretch>
        </p:blipFill>
        <p:spPr bwMode="auto">
          <a:xfrm>
            <a:off x="10269538" y="1223963"/>
            <a:ext cx="914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http://www.thermal-camera.co.uk/images/uploads/Flir/Cameras/Flir_E40b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r="9483"/>
          <a:stretch>
            <a:fillRect/>
          </a:stretch>
        </p:blipFill>
        <p:spPr bwMode="auto">
          <a:xfrm>
            <a:off x="8853488" y="1223963"/>
            <a:ext cx="13366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7" descr="http://www.sanapra.fr/images/_upload/img_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 b="11382"/>
          <a:stretch>
            <a:fillRect/>
          </a:stretch>
        </p:blipFill>
        <p:spPr bwMode="auto">
          <a:xfrm>
            <a:off x="9566275" y="2733675"/>
            <a:ext cx="16081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4" descr="http://i-cms.linternaute.com/image_cms/250/929161-15-astuces-pour-reduire-sa-facture-d-electric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262188"/>
            <a:ext cx="18065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FCA804-769B-44D0-A3CC-F94270D6AD59}" type="slidenum">
              <a:rPr lang="en-GB" altLang="en-US">
                <a:solidFill>
                  <a:srgbClr val="898989"/>
                </a:solidFill>
              </a:rPr>
              <a:pPr eaLnBrk="1" hangingPunct="1"/>
              <a:t>10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9632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u="sng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é</a:t>
            </a:r>
            <a:r>
              <a:rPr lang="fr-FR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TAT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DE LA 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MOBILISATION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pour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l’année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2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33 entreprises mobilisées et volontaires</a:t>
            </a:r>
            <a:b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dans différents secteurs d’activités</a:t>
            </a:r>
            <a:r>
              <a:rPr lang="fr-FR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br>
              <a:rPr lang="fr-FR" sz="24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fr-F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730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Salon </a:t>
            </a:r>
            <a:r>
              <a:rPr lang="fr-F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de coiffure, Chausseur, Magasin de vêtements</a:t>
            </a:r>
            <a:r>
              <a:rPr lang="fr-F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,</a:t>
            </a:r>
          </a:p>
          <a:p>
            <a:pPr marL="2730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Boucherie</a:t>
            </a:r>
            <a:r>
              <a:rPr lang="fr-F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, Fleuriste, Géomètre, </a:t>
            </a:r>
            <a:r>
              <a:rPr lang="fr-F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Kinésithérapeute,</a:t>
            </a:r>
          </a:p>
          <a:p>
            <a:pPr marL="176213" indent="9683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Institut </a:t>
            </a:r>
            <a:r>
              <a:rPr lang="fr-F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de beauté, Alimentation générale, Restaurant / Hôtel</a:t>
            </a:r>
            <a:r>
              <a:rPr lang="fr-F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,</a:t>
            </a:r>
          </a:p>
          <a:p>
            <a:pPr marL="176213" indent="96838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Notaire</a:t>
            </a:r>
            <a:r>
              <a:rPr lang="fr-F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, Pressing, Boulangerie</a:t>
            </a:r>
            <a:r>
              <a:rPr lang="fr-F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,…</a:t>
            </a:r>
          </a:p>
          <a:p>
            <a:pPr marL="273050" indent="-271463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22 </a:t>
            </a: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« visites et diagnostics énergies » </a:t>
            </a:r>
            <a:r>
              <a:rPr 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effectués</a:t>
            </a:r>
            <a:r>
              <a:rPr lang="fr-FR" sz="40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0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endParaRPr lang="fr-FR" sz="4000" dirty="0" smtClean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24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Mise en place d’une ORAC sur une CC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GB" dirty="0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320800"/>
            <a:ext cx="18669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/>
          <a:stretch>
            <a:fillRect/>
          </a:stretch>
        </p:blipFill>
        <p:spPr bwMode="auto">
          <a:xfrm>
            <a:off x="9655175" y="447675"/>
            <a:ext cx="24415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10245" b="9564"/>
          <a:stretch>
            <a:fillRect/>
          </a:stretch>
        </p:blipFill>
        <p:spPr bwMode="auto">
          <a:xfrm>
            <a:off x="9655175" y="2363788"/>
            <a:ext cx="24336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12814" b="7640"/>
          <a:stretch>
            <a:fillRect/>
          </a:stretch>
        </p:blipFill>
        <p:spPr bwMode="auto">
          <a:xfrm>
            <a:off x="7153275" y="4443413"/>
            <a:ext cx="5003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475D4E-E6EA-4A2C-8B9C-CC9DAE14D57D}" type="slidenum">
              <a:rPr lang="en-GB" altLang="en-US">
                <a:solidFill>
                  <a:srgbClr val="898989"/>
                </a:solidFill>
              </a:rPr>
              <a:pPr eaLnBrk="1" hangingPunct="1"/>
              <a:t>11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51648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84163"/>
            <a:ext cx="6665913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 exemples d’</a:t>
            </a:r>
            <a:r>
              <a:rPr lang="fr-FR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eco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-gestes: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57338"/>
            <a:ext cx="10917238" cy="3705225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Régulation et gestion du </a:t>
            </a:r>
            <a:r>
              <a:rPr lang="fr-FR" altLang="fr-FR" sz="18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chauffage</a:t>
            </a: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locaux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de </a:t>
            </a:r>
            <a:r>
              <a:rPr lang="fr-FR" altLang="fr-FR" sz="18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froid</a:t>
            </a:r>
            <a:r>
              <a:rPr lang="fr-FR" altLang="fr-FR" sz="180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maintenance ? </a:t>
            </a:r>
            <a:r>
              <a:rPr lang="fr-FR" altLang="fr-FR" sz="1800" b="1" i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4cm de givre       50%surconsommation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 de matériels/matériaux à «</a:t>
            </a:r>
            <a:r>
              <a:rPr lang="fr-FR" altLang="fr-FR" sz="180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altLang="fr-FR" sz="18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technologie sobre</a:t>
            </a:r>
            <a:r>
              <a:rPr lang="fr-FR" altLang="fr-FR" sz="180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Entretenir son </a:t>
            </a:r>
            <a:r>
              <a:rPr lang="fr-FR" altLang="fr-FR" sz="18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véhicule</a:t>
            </a:r>
            <a:r>
              <a:rPr lang="fr-FR" altLang="fr-FR" sz="180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      </a:t>
            </a:r>
            <a:r>
              <a:rPr lang="fr-FR" altLang="fr-FR" sz="1800" b="1" i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-0,3 bars de pression de gonflage      2 à 6% de surconsommation,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fr-FR" altLang="fr-FR" sz="1800" b="1" i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défaut de parallélisme de 1°       + 3% de surconsommation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fr-FR" altLang="fr-FR" sz="800" smtClean="0">
              <a:solidFill>
                <a:srgbClr val="0070C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</a:t>
            </a:r>
            <a:r>
              <a:rPr lang="fr-FR" altLang="fr-FR" sz="180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8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ECS</a:t>
            </a:r>
            <a:r>
              <a:rPr lang="fr-FR" altLang="fr-FR" sz="180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Réglage des températures et maintenance ?   </a:t>
            </a:r>
            <a:r>
              <a:rPr lang="fr-FR" altLang="fr-FR" sz="1800" b="1" i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3mm de tartre       30 % de surconsommation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800" i="1" smtClean="0">
              <a:solidFill>
                <a:srgbClr val="0070C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Eclairage</a:t>
            </a:r>
            <a:r>
              <a:rPr lang="fr-FR" altLang="fr-FR" sz="180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d’ampoules, confort visuel, mise en valeur des produits, gestion de l’éclairage des vitrines, niveau d’éclairement des zones de travail, réglage de l’horloge….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altLang="fr-FR" sz="1800" b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Contrats</a:t>
            </a:r>
            <a:r>
              <a:rPr lang="fr-FR" altLang="fr-FR" sz="1800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800" b="1" smtClean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d’énergies ? Bien adapté (puissance souscrite, HC/HP, fournisseur,….)</a:t>
            </a:r>
            <a:endParaRPr lang="en-GB" altLang="fr-FR" sz="1800" smtClean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861050" y="2276475"/>
            <a:ext cx="288925" cy="0"/>
          </a:xfrm>
          <a:prstGeom prst="straightConnector1">
            <a:avLst/>
          </a:prstGeom>
          <a:ln w="15875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681788" y="3146425"/>
            <a:ext cx="236537" cy="0"/>
          </a:xfrm>
          <a:prstGeom prst="straightConnector1">
            <a:avLst/>
          </a:prstGeom>
          <a:ln w="15875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256338" y="3409950"/>
            <a:ext cx="288925" cy="0"/>
          </a:xfrm>
          <a:prstGeom prst="straightConnector1">
            <a:avLst/>
          </a:prstGeom>
          <a:ln w="15875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8216900" y="3797300"/>
            <a:ext cx="288925" cy="0"/>
          </a:xfrm>
          <a:prstGeom prst="straightConnector1">
            <a:avLst/>
          </a:prstGeom>
          <a:ln w="15875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284163"/>
            <a:ext cx="207486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85750"/>
            <a:ext cx="25590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E80B9C-5232-459B-84A8-FE94E6A836F2}" type="slidenum">
              <a:rPr lang="en-GB" altLang="en-US">
                <a:solidFill>
                  <a:srgbClr val="898989"/>
                </a:solidFill>
              </a:rPr>
              <a:pPr eaLnBrk="1" hangingPunct="1"/>
              <a:t>12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50956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28588"/>
            <a:ext cx="105156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Préconisations</a:t>
            </a:r>
            <a:r>
              <a:rPr lang="fr-FR" sz="3200" b="1" u="sng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les plus 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courantes</a:t>
            </a:r>
            <a:endParaRPr lang="en-GB" sz="3200" b="1" u="sng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6413" y="1260475"/>
            <a:ext cx="11049000" cy="4398963"/>
          </a:xfrm>
        </p:spPr>
        <p:txBody>
          <a:bodyPr rtlCol="0">
            <a:normAutofit fontScale="85000" lnSpcReduction="20000"/>
          </a:bodyPr>
          <a:lstStyle/>
          <a:p>
            <a:pPr marL="547751" lvl="1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85000"/>
              <a:buFont typeface="Arial" charset="0"/>
              <a:buChar char="•"/>
              <a:defRPr/>
            </a:pPr>
            <a:r>
              <a:rPr lang="fr-FR" sz="3200" b="1" u="sng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Coûts Zéro</a:t>
            </a:r>
            <a:endParaRPr lang="fr-FR" sz="3200" b="1" u="sng" cap="all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cap="all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ontrats d’énergies mal adaptés (50%)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Chauffages sans régulation (40%)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Eau Chaude Sanitaire : températures trop élevées (80%)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/>
            </a:pPr>
            <a:endParaRPr lang="fr-FR" sz="2500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547751" lvl="1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85000"/>
              <a:buFont typeface="Arial" charset="0"/>
              <a:buChar char="•"/>
              <a:defRPr/>
            </a:pPr>
            <a:r>
              <a:rPr lang="fr-FR" sz="2900" b="1" u="sng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Coûts Faibles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Systèmes d’éclairage vétustes, mal positionnés et sans gestion optimisée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Machines de production de froid non entretenues 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Meuble frigorifique de vente ouvert (modifications)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Eau Chaude Sanitaire : cumulus non entretenus</a:t>
            </a:r>
          </a:p>
          <a:p>
            <a:pPr marL="265176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endParaRPr lang="fr-FR" sz="2300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547751" lvl="1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85000"/>
              <a:buFont typeface="Arial" charset="0"/>
              <a:buChar char="•"/>
              <a:defRPr/>
            </a:pPr>
            <a:r>
              <a:rPr lang="fr-FR" sz="2900" b="1" u="sng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Investissements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Mauvaise isolation des locaux (parois opaques et vitrines)</a:t>
            </a:r>
          </a:p>
          <a:p>
            <a:pPr marL="785876" lvl="2" indent="-265176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70000"/>
              <a:buFont typeface="Courier New" pitchFamily="49" charset="0"/>
              <a:buChar char="o"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Meuble frigorifique de vente ouvert (remplacement</a:t>
            </a:r>
            <a:r>
              <a:rPr lang="fr-FR" sz="2600" dirty="0" smtClean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)</a:t>
            </a:r>
            <a:endParaRPr lang="fr-FR" sz="2600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D57ADF-41B9-41B6-9914-B743E5592940}" type="slidenum">
              <a:rPr lang="en-GB" altLang="en-US">
                <a:solidFill>
                  <a:srgbClr val="898989"/>
                </a:solidFill>
              </a:rPr>
              <a:pPr eaLnBrk="1" hangingPunct="1"/>
              <a:t>13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90873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</a:t>
            </a:r>
            <a:r>
              <a:rPr lang="fr-FR" sz="3200" b="1" u="sng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éSULTATS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l’année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fr-FR" sz="2000" b="1" cap="all" dirty="0">
                <a:solidFill>
                  <a:srgbClr val="0070C0"/>
                </a:solidFill>
                <a:latin typeface="Century Gothic" panose="020B0502020202020204" pitchFamily="34" charset="0"/>
              </a:rPr>
              <a:t>é</a:t>
            </a:r>
            <a:r>
              <a:rPr lang="fr-F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conomies potentielles suites aux </a:t>
            </a:r>
            <a:r>
              <a:rPr lang="fr-F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«</a:t>
            </a:r>
            <a:r>
              <a:rPr lang="fr-F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 diagnostics énergie » réalisés </a:t>
            </a:r>
            <a:r>
              <a:rPr lang="fr-F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endParaRPr lang="en-GB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92" y="2597150"/>
            <a:ext cx="8264816" cy="26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F23141-2B86-40E0-B1CD-02C5AFC14CFF}" type="slidenum">
              <a:rPr lang="en-GB" altLang="en-US">
                <a:solidFill>
                  <a:srgbClr val="898989"/>
                </a:solidFill>
              </a:rPr>
              <a:pPr eaLnBrk="1" hangingPunct="1"/>
              <a:t>14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429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11172825" cy="1325563"/>
          </a:xfrm>
        </p:spPr>
        <p:txBody>
          <a:bodyPr/>
          <a:lstStyle/>
          <a:p>
            <a:r>
              <a:rPr lang="fr-FR" altLang="fr-FR" sz="4000" b="1" smtClean="0">
                <a:solidFill>
                  <a:srgbClr val="0070C0"/>
                </a:solidFill>
              </a:rPr>
              <a:t>3.1 : Défi Familles A Energie Positive (FAEP)- </a:t>
            </a:r>
            <a:r>
              <a:rPr lang="fr-FR" altLang="fr-FR" sz="2800" b="1" smtClean="0">
                <a:solidFill>
                  <a:srgbClr val="0070C0"/>
                </a:solidFill>
              </a:rPr>
              <a:t>SYNERGIES</a:t>
            </a:r>
            <a:endParaRPr lang="fr-FR" altLang="fr-FR" sz="2800" b="1" smtClean="0">
              <a:solidFill>
                <a:srgbClr val="00B0F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815975" y="1519238"/>
            <a:ext cx="10515600" cy="43656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altLang="fr-FR" sz="2400" b="1" u="sng" dirty="0" smtClean="0"/>
              <a:t>Sobriété énergétique </a:t>
            </a:r>
            <a:r>
              <a:rPr lang="fr-FR" altLang="fr-FR" sz="24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altLang="fr-FR" sz="2400" dirty="0" smtClean="0"/>
              <a:t>Animation territoriale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altLang="fr-FR" sz="2400" dirty="0" smtClean="0"/>
              <a:t>Opération nationale</a:t>
            </a:r>
          </a:p>
          <a:p>
            <a:pPr>
              <a:buFont typeface="Arial" charset="0"/>
              <a:buChar char="•"/>
              <a:defRPr/>
            </a:pPr>
            <a:endParaRPr lang="fr-FR" altLang="fr-FR" sz="500" b="1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400" b="1" dirty="0" smtClean="0"/>
              <a:t>Gains énergétiques, climatiques et ressources 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altLang="fr-FR" sz="2400" b="1" dirty="0" smtClean="0"/>
              <a:t>Bilans antérieurs 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 u="sng" dirty="0"/>
              <a:t>9</a:t>
            </a:r>
            <a:r>
              <a:rPr lang="fr-FR" altLang="fr-FR" sz="2400" b="1" u="sng" dirty="0" smtClean="0"/>
              <a:t> équipes / 62 familles</a:t>
            </a:r>
            <a:endParaRPr lang="fr-FR" altLang="fr-FR" sz="2400" b="1" u="sng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 smtClean="0">
                <a:solidFill>
                  <a:srgbClr val="0066FF"/>
                </a:solidFill>
                <a:latin typeface="Arial" pitchFamily="34" charset="0"/>
              </a:rPr>
              <a:t>140 000 kWh (12 TEP)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 smtClean="0">
                <a:solidFill>
                  <a:srgbClr val="0066FF"/>
                </a:solidFill>
                <a:latin typeface="Arial" pitchFamily="34" charset="0"/>
              </a:rPr>
              <a:t>21 TCO²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 b="1" u="sng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 u="sng" dirty="0" smtClean="0">
                <a:latin typeface="Arial" pitchFamily="34" charset="0"/>
              </a:rPr>
              <a:t>Résultats par foyer 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 smtClean="0">
                <a:solidFill>
                  <a:srgbClr val="FF0000"/>
                </a:solidFill>
                <a:latin typeface="Arial" pitchFamily="34" charset="0"/>
              </a:rPr>
              <a:t>- 12 % kWh, - 2 250 kWh, - 250 €, - 15 % CO²</a:t>
            </a:r>
            <a:endParaRPr lang="fr-FR" sz="800" dirty="0" smtClean="0"/>
          </a:p>
          <a:p>
            <a:pPr marL="457200" lvl="1" indent="0">
              <a:buFont typeface="Arial" charset="0"/>
              <a:buNone/>
              <a:defRPr/>
            </a:pPr>
            <a:endParaRPr lang="fr-FR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fr-FR" sz="1000" dirty="0" smtClean="0"/>
          </a:p>
          <a:p>
            <a:pPr>
              <a:buFont typeface="Arial" charset="0"/>
              <a:buNone/>
              <a:defRPr/>
            </a:pPr>
            <a:endParaRPr lang="fr-FR" sz="2200" dirty="0" smtClean="0"/>
          </a:p>
          <a:p>
            <a:pPr>
              <a:defRPr/>
            </a:pPr>
            <a:endParaRPr lang="fr-FR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6C76B0-E35D-4568-B978-DB6D13CDFEDD}" type="slidenum">
              <a:rPr lang="en-GB" altLang="en-US">
                <a:solidFill>
                  <a:srgbClr val="898989"/>
                </a:solidFill>
              </a:rPr>
              <a:pPr eaLnBrk="1" hangingPunct="1"/>
              <a:t>15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72961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10515600" cy="1325563"/>
          </a:xfrm>
        </p:spPr>
        <p:txBody>
          <a:bodyPr/>
          <a:lstStyle/>
          <a:p>
            <a:r>
              <a:rPr lang="fr-FR" altLang="fr-FR" sz="4000" b="1" smtClean="0">
                <a:solidFill>
                  <a:srgbClr val="0070C0"/>
                </a:solidFill>
              </a:rPr>
              <a:t>3.2 : Espace Info Energie - SYNERGIES</a:t>
            </a:r>
            <a:endParaRPr lang="fr-FR" altLang="fr-FR" sz="4000" b="1" smtClean="0">
              <a:solidFill>
                <a:srgbClr val="00B0F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815975" y="1362075"/>
            <a:ext cx="10515600" cy="43656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altLang="fr-FR" sz="2400" b="1" u="sng" dirty="0" smtClean="0"/>
              <a:t>Informations-conseils aux habitants</a:t>
            </a:r>
            <a:r>
              <a:rPr lang="fr-FR" altLang="fr-FR" sz="24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altLang="fr-FR" sz="2400" dirty="0" smtClean="0"/>
              <a:t>Permanence </a:t>
            </a:r>
            <a:r>
              <a:rPr lang="fr-FR" altLang="fr-FR" sz="2400" dirty="0"/>
              <a:t>h</a:t>
            </a:r>
            <a:r>
              <a:rPr lang="fr-FR" altLang="fr-FR" sz="2400" dirty="0" smtClean="0"/>
              <a:t>ebdomadaire territoriale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altLang="fr-FR" sz="2400" dirty="0" smtClean="0"/>
              <a:t>Animations régulières : conférences, visites, jeux</a:t>
            </a:r>
          </a:p>
          <a:p>
            <a:pPr>
              <a:buFont typeface="Arial" charset="0"/>
              <a:buChar char="•"/>
              <a:defRPr/>
            </a:pPr>
            <a:endParaRPr lang="fr-FR" altLang="fr-FR" sz="500" b="1" dirty="0" smtClean="0"/>
          </a:p>
          <a:p>
            <a:pPr>
              <a:buFont typeface="Arial" charset="0"/>
              <a:buChar char="•"/>
              <a:defRPr/>
            </a:pPr>
            <a:r>
              <a:rPr lang="fr-FR" altLang="fr-FR" sz="2400" b="1" u="sng" dirty="0" smtClean="0"/>
              <a:t>Fréquentation croissante </a:t>
            </a:r>
            <a:r>
              <a:rPr lang="fr-FR" altLang="fr-FR" sz="2400" b="1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altLang="fr-FR" sz="2400" b="1" dirty="0" smtClean="0"/>
              <a:t>De 100 familles (en 2011) à 260 (en 2015) informées en permanence</a:t>
            </a:r>
            <a:endParaRPr lang="fr-FR" altLang="fr-FR" sz="2400" b="1" dirty="0" smtClean="0">
              <a:solidFill>
                <a:srgbClr val="0066FF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 b="1" u="sng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 u="sng" dirty="0" smtClean="0">
                <a:latin typeface="Arial" pitchFamily="34" charset="0"/>
              </a:rPr>
              <a:t>Avenir 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 smtClean="0">
                <a:solidFill>
                  <a:srgbClr val="FF0000"/>
                </a:solidFill>
                <a:latin typeface="Arial" pitchFamily="34" charset="0"/>
              </a:rPr>
              <a:t>Tendre plutôt vers un suivi-accompagnement des projets de travaux ou d’équipements pour accroître les niveaux de performance à atteindre</a:t>
            </a:r>
            <a:endParaRPr lang="fr-FR" sz="800" dirty="0" smtClean="0"/>
          </a:p>
          <a:p>
            <a:pPr marL="457200" lvl="1" indent="0">
              <a:buFont typeface="Arial" charset="0"/>
              <a:buNone/>
              <a:defRPr/>
            </a:pPr>
            <a:endParaRPr lang="fr-FR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fr-FR" sz="1000" dirty="0" smtClean="0"/>
          </a:p>
          <a:p>
            <a:pPr>
              <a:buFont typeface="Arial" charset="0"/>
              <a:buNone/>
              <a:defRPr/>
            </a:pPr>
            <a:endParaRPr lang="fr-FR" sz="2200" dirty="0" smtClean="0"/>
          </a:p>
          <a:p>
            <a:pPr>
              <a:defRPr/>
            </a:pPr>
            <a:endParaRPr lang="fr-FR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CE44E2-7527-4ED6-A192-F49FEE8E3B70}" type="slidenum">
              <a:rPr lang="en-GB" altLang="en-US">
                <a:solidFill>
                  <a:srgbClr val="898989"/>
                </a:solidFill>
              </a:rPr>
              <a:pPr eaLnBrk="1" hangingPunct="1"/>
              <a:t>16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72563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9750" y="230188"/>
            <a:ext cx="11395075" cy="1325562"/>
          </a:xfrm>
        </p:spPr>
        <p:txBody>
          <a:bodyPr/>
          <a:lstStyle/>
          <a:p>
            <a:r>
              <a:rPr lang="en-GB" altLang="fr-FR" sz="4000" b="1" smtClean="0">
                <a:solidFill>
                  <a:srgbClr val="0070C0"/>
                </a:solidFill>
              </a:rPr>
              <a:t>4. Education énergie-climat</a:t>
            </a:r>
            <a:br>
              <a:rPr lang="en-GB" altLang="fr-FR" sz="4000" b="1" smtClean="0">
                <a:solidFill>
                  <a:srgbClr val="0070C0"/>
                </a:solidFill>
              </a:rPr>
            </a:br>
            <a:r>
              <a:rPr lang="en-GB" altLang="fr-FR" sz="4000" b="1" smtClean="0">
                <a:solidFill>
                  <a:srgbClr val="0070C0"/>
                </a:solidFill>
              </a:rPr>
              <a:t>Animations pédagogiques et ludiques :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727075" y="1574800"/>
            <a:ext cx="8094663" cy="3824288"/>
          </a:xfrm>
        </p:spPr>
        <p:txBody>
          <a:bodyPr/>
          <a:lstStyle/>
          <a:p>
            <a:pPr>
              <a:defRPr/>
            </a:pPr>
            <a:r>
              <a:rPr lang="en-GB" altLang="fr-FR" sz="2400" dirty="0" smtClean="0"/>
              <a:t>Programme “</a:t>
            </a:r>
            <a:r>
              <a:rPr lang="en-GB" altLang="fr-FR" sz="2400" dirty="0" err="1" smtClean="0"/>
              <a:t>défi-énergie</a:t>
            </a:r>
            <a:r>
              <a:rPr lang="en-GB" altLang="fr-FR" sz="2400" dirty="0" smtClean="0"/>
              <a:t>” </a:t>
            </a:r>
            <a:r>
              <a:rPr lang="en-GB" altLang="fr-FR" sz="2400" dirty="0" err="1" smtClean="0"/>
              <a:t>dans</a:t>
            </a:r>
            <a:r>
              <a:rPr lang="en-GB" altLang="fr-FR" sz="2400" dirty="0" smtClean="0"/>
              <a:t> les </a:t>
            </a:r>
            <a:r>
              <a:rPr lang="en-GB" altLang="fr-FR" sz="2400" dirty="0" err="1" smtClean="0"/>
              <a:t>écoles</a:t>
            </a:r>
            <a:endParaRPr lang="en-GB" altLang="fr-FR" sz="2400" dirty="0" smtClean="0"/>
          </a:p>
          <a:p>
            <a:pPr>
              <a:defRPr/>
            </a:pPr>
            <a:r>
              <a:rPr lang="en-GB" altLang="fr-FR" sz="2400" dirty="0" err="1" smtClean="0"/>
              <a:t>Activités</a:t>
            </a:r>
            <a:r>
              <a:rPr lang="en-GB" altLang="fr-FR" sz="2400" dirty="0" smtClean="0"/>
              <a:t> centres de </a:t>
            </a:r>
            <a:r>
              <a:rPr lang="en-GB" altLang="fr-FR" sz="2400" dirty="0" err="1" smtClean="0"/>
              <a:t>loisirs</a:t>
            </a:r>
            <a:r>
              <a:rPr lang="en-GB" altLang="fr-FR" sz="2400" dirty="0" smtClean="0"/>
              <a:t> et </a:t>
            </a:r>
            <a:r>
              <a:rPr lang="en-GB" altLang="fr-FR" sz="2400" dirty="0" err="1" smtClean="0"/>
              <a:t>périscolaires</a:t>
            </a:r>
            <a:r>
              <a:rPr lang="en-GB" altLang="fr-FR" sz="2400" dirty="0" smtClean="0"/>
              <a:t> “</a:t>
            </a:r>
            <a:r>
              <a:rPr lang="en-GB" altLang="fr-FR" sz="2400" dirty="0" err="1" smtClean="0"/>
              <a:t>rêve</a:t>
            </a:r>
            <a:r>
              <a:rPr lang="en-GB" altLang="fr-FR" sz="2400" dirty="0" smtClean="0"/>
              <a:t> </a:t>
            </a:r>
            <a:r>
              <a:rPr lang="en-GB" altLang="fr-FR" sz="2400" dirty="0" err="1" smtClean="0"/>
              <a:t>demain</a:t>
            </a:r>
            <a:r>
              <a:rPr lang="en-GB" altLang="fr-FR" sz="2400" dirty="0" smtClean="0"/>
              <a:t> </a:t>
            </a:r>
            <a:r>
              <a:rPr lang="en-GB" altLang="fr-FR" sz="2400" dirty="0" err="1" smtClean="0"/>
              <a:t>l’énergie</a:t>
            </a:r>
            <a:r>
              <a:rPr lang="en-GB" altLang="fr-FR" sz="2400" dirty="0" smtClean="0"/>
              <a:t>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altLang="fr-FR" sz="2400" dirty="0" err="1" smtClean="0"/>
              <a:t>Jeux</a:t>
            </a:r>
            <a:r>
              <a:rPr lang="en-GB" altLang="fr-FR" sz="2400" dirty="0" smtClean="0"/>
              <a:t>, </a:t>
            </a:r>
            <a:r>
              <a:rPr lang="en-GB" altLang="fr-FR" sz="2400" dirty="0" err="1" smtClean="0"/>
              <a:t>expériences</a:t>
            </a:r>
            <a:r>
              <a:rPr lang="en-GB" altLang="fr-FR" sz="2400" dirty="0" smtClean="0"/>
              <a:t>, </a:t>
            </a:r>
            <a:r>
              <a:rPr lang="en-GB" altLang="fr-FR" sz="2400" dirty="0" err="1" smtClean="0"/>
              <a:t>visites</a:t>
            </a:r>
            <a:endParaRPr lang="en-GB" altLang="fr-FR" sz="1600" dirty="0" smtClean="0"/>
          </a:p>
          <a:p>
            <a:pPr>
              <a:defRPr/>
            </a:pPr>
            <a:endParaRPr lang="en-GB" altLang="fr-FR" sz="1600" dirty="0" smtClean="0"/>
          </a:p>
        </p:txBody>
      </p:sp>
      <p:pic>
        <p:nvPicPr>
          <p:cNvPr id="40964" name="Picture 5" descr="DSC_000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b="2460"/>
          <a:stretch>
            <a:fillRect/>
          </a:stretch>
        </p:blipFill>
        <p:spPr bwMode="auto">
          <a:xfrm>
            <a:off x="4494213" y="3203575"/>
            <a:ext cx="26670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22D5D2-E56A-4A3E-8FA8-46D524770B1A}" type="slidenum">
              <a:rPr lang="en-GB" altLang="en-US">
                <a:solidFill>
                  <a:srgbClr val="898989"/>
                </a:solidFill>
              </a:rPr>
              <a:pPr eaLnBrk="1" hangingPunct="1"/>
              <a:t>17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4096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492500"/>
            <a:ext cx="27527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205105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56912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9750" y="230188"/>
            <a:ext cx="11652250" cy="1325562"/>
          </a:xfrm>
        </p:spPr>
        <p:txBody>
          <a:bodyPr>
            <a:normAutofit fontScale="90000"/>
          </a:bodyPr>
          <a:lstStyle/>
          <a:p>
            <a:r>
              <a:rPr lang="en-GB" altLang="fr-FR" sz="4000" b="1" u="sng" smtClean="0">
                <a:solidFill>
                  <a:srgbClr val="0070C0"/>
                </a:solidFill>
              </a:rPr>
              <a:t>Conclusion </a:t>
            </a:r>
            <a:r>
              <a:rPr lang="en-GB" altLang="fr-FR" sz="4000" b="1" smtClean="0">
                <a:solidFill>
                  <a:srgbClr val="0070C0"/>
                </a:solidFill>
              </a:rPr>
              <a:t>:  Une mobilisation de tous les acteurs :</a:t>
            </a:r>
            <a:br>
              <a:rPr lang="en-GB" altLang="fr-FR" sz="4000" b="1" smtClean="0">
                <a:solidFill>
                  <a:srgbClr val="0070C0"/>
                </a:solidFill>
              </a:rPr>
            </a:br>
            <a:r>
              <a:rPr lang="en-GB" altLang="fr-FR" sz="3600" b="1" smtClean="0">
                <a:solidFill>
                  <a:srgbClr val="0070C0"/>
                </a:solidFill>
              </a:rPr>
              <a:t>pour une appropriation collective de la nécessaire transition énergétique contribuant au développement territorial: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158750" y="1920875"/>
            <a:ext cx="8094663" cy="3824288"/>
          </a:xfrm>
        </p:spPr>
        <p:txBody>
          <a:bodyPr/>
          <a:lstStyle/>
          <a:p>
            <a:pPr>
              <a:defRPr/>
            </a:pPr>
            <a:r>
              <a:rPr lang="en-GB" altLang="fr-FR" sz="2400" dirty="0" smtClean="0"/>
              <a:t>Animations </a:t>
            </a:r>
            <a:r>
              <a:rPr lang="en-GB" altLang="fr-FR" sz="2400" dirty="0" err="1" smtClean="0"/>
              <a:t>annuelles</a:t>
            </a:r>
            <a:r>
              <a:rPr lang="en-GB" altLang="fr-FR" sz="2400" dirty="0" smtClean="0"/>
              <a:t> : </a:t>
            </a:r>
            <a:r>
              <a:rPr lang="en-GB" altLang="fr-FR" sz="2400" dirty="0" err="1" smtClean="0"/>
              <a:t>conférences</a:t>
            </a:r>
            <a:r>
              <a:rPr lang="en-GB" altLang="fr-FR" sz="2400" dirty="0"/>
              <a:t> </a:t>
            </a:r>
            <a:r>
              <a:rPr lang="en-GB" altLang="fr-FR" sz="2400" dirty="0" smtClean="0"/>
              <a:t>avec expert, </a:t>
            </a:r>
            <a:r>
              <a:rPr lang="en-GB" altLang="fr-FR" sz="2400" dirty="0" err="1" smtClean="0"/>
              <a:t>ciné-débat</a:t>
            </a:r>
            <a:r>
              <a:rPr lang="en-GB" altLang="fr-FR" sz="2400" dirty="0" smtClean="0"/>
              <a:t>…</a:t>
            </a:r>
          </a:p>
          <a:p>
            <a:pPr>
              <a:defRPr/>
            </a:pPr>
            <a:r>
              <a:rPr lang="en-GB" altLang="fr-FR" sz="2400" dirty="0" smtClean="0"/>
              <a:t>Formation des </a:t>
            </a:r>
            <a:r>
              <a:rPr lang="en-GB" altLang="fr-FR" sz="2400" dirty="0" err="1" smtClean="0"/>
              <a:t>décideurs</a:t>
            </a:r>
            <a:r>
              <a:rPr lang="en-GB" altLang="fr-FR" sz="2400" dirty="0" smtClean="0"/>
              <a:t> publics : </a:t>
            </a:r>
            <a:r>
              <a:rPr lang="en-GB" altLang="fr-FR" sz="2400" dirty="0" err="1" smtClean="0"/>
              <a:t>visites</a:t>
            </a:r>
            <a:r>
              <a:rPr lang="en-GB" altLang="fr-FR" sz="2400" dirty="0" smtClean="0"/>
              <a:t>, voyages </a:t>
            </a:r>
            <a:r>
              <a:rPr lang="en-GB" altLang="fr-FR" sz="2400" dirty="0" err="1" smtClean="0"/>
              <a:t>d’études</a:t>
            </a:r>
            <a:r>
              <a:rPr lang="en-GB" altLang="fr-FR" sz="2400" dirty="0" smtClean="0"/>
              <a:t>, module de formation</a:t>
            </a:r>
          </a:p>
          <a:p>
            <a:pPr>
              <a:defRPr/>
            </a:pPr>
            <a:r>
              <a:rPr lang="en-GB" altLang="fr-FR" sz="2400" dirty="0" err="1" smtClean="0"/>
              <a:t>Sensibilisation</a:t>
            </a:r>
            <a:r>
              <a:rPr lang="en-GB" altLang="fr-FR" sz="2400" dirty="0" smtClean="0"/>
              <a:t> des </a:t>
            </a:r>
            <a:r>
              <a:rPr lang="en-GB" altLang="fr-FR" sz="2400" dirty="0" err="1" smtClean="0"/>
              <a:t>professionnels</a:t>
            </a:r>
            <a:r>
              <a:rPr lang="en-GB" altLang="fr-FR" sz="2400" dirty="0" smtClean="0"/>
              <a:t> : modules </a:t>
            </a:r>
            <a:r>
              <a:rPr lang="en-GB" altLang="fr-FR" sz="2400" dirty="0" err="1" smtClean="0"/>
              <a:t>étanchéité</a:t>
            </a:r>
            <a:r>
              <a:rPr lang="en-GB" altLang="fr-FR" sz="2400" dirty="0" smtClean="0"/>
              <a:t> à </a:t>
            </a:r>
            <a:r>
              <a:rPr lang="en-GB" altLang="fr-FR" sz="2400" dirty="0" err="1" smtClean="0"/>
              <a:t>l’air</a:t>
            </a:r>
            <a:endParaRPr lang="en-GB" altLang="fr-FR" sz="2400" dirty="0" smtClean="0"/>
          </a:p>
          <a:p>
            <a:pPr>
              <a:defRPr/>
            </a:pPr>
            <a:r>
              <a:rPr lang="en-GB" altLang="fr-FR" sz="2400" dirty="0" err="1" smtClean="0"/>
              <a:t>Mise</a:t>
            </a:r>
            <a:r>
              <a:rPr lang="en-GB" altLang="fr-FR" sz="2400" dirty="0" smtClean="0"/>
              <a:t> </a:t>
            </a:r>
            <a:r>
              <a:rPr lang="en-GB" altLang="fr-FR" sz="2400" dirty="0" err="1" smtClean="0"/>
              <a:t>en</a:t>
            </a:r>
            <a:r>
              <a:rPr lang="en-GB" altLang="fr-FR" sz="2400" dirty="0" smtClean="0"/>
              <a:t> place de services </a:t>
            </a:r>
            <a:r>
              <a:rPr lang="en-GB" altLang="fr-FR" sz="2400" dirty="0" err="1" smtClean="0"/>
              <a:t>d’accompagnement</a:t>
            </a:r>
            <a:r>
              <a:rPr lang="en-GB" altLang="fr-FR" sz="2400" dirty="0" smtClean="0"/>
              <a:t>, </a:t>
            </a:r>
            <a:r>
              <a:rPr lang="en-GB" altLang="fr-FR" sz="2400" dirty="0" err="1" smtClean="0"/>
              <a:t>dispositifs</a:t>
            </a:r>
            <a:r>
              <a:rPr lang="en-GB" altLang="fr-FR" sz="2400" dirty="0" smtClean="0"/>
              <a:t> financiers,…</a:t>
            </a:r>
          </a:p>
          <a:p>
            <a:pPr>
              <a:defRPr/>
            </a:pPr>
            <a:endParaRPr lang="en-GB" altLang="fr-FR" sz="2400" dirty="0"/>
          </a:p>
          <a:p>
            <a:pPr>
              <a:defRPr/>
            </a:pPr>
            <a:r>
              <a:rPr lang="en-GB" altLang="fr-FR" sz="2400" dirty="0" err="1" smtClean="0"/>
              <a:t>Projets</a:t>
            </a:r>
            <a:r>
              <a:rPr lang="en-GB" altLang="fr-FR" sz="2400" dirty="0" smtClean="0"/>
              <a:t> de </a:t>
            </a:r>
            <a:r>
              <a:rPr lang="en-GB" altLang="fr-FR" sz="2400" dirty="0" err="1" smtClean="0"/>
              <a:t>coopération</a:t>
            </a:r>
            <a:r>
              <a:rPr lang="en-GB" altLang="fr-FR" sz="2400" dirty="0" smtClean="0"/>
              <a:t> avec </a:t>
            </a:r>
            <a:r>
              <a:rPr lang="en-GB" altLang="fr-FR" sz="2400" dirty="0" err="1" smtClean="0"/>
              <a:t>territoires</a:t>
            </a:r>
            <a:r>
              <a:rPr lang="en-GB" altLang="fr-FR" sz="2400" dirty="0" smtClean="0"/>
              <a:t> </a:t>
            </a:r>
            <a:r>
              <a:rPr lang="en-GB" altLang="fr-FR" sz="2400" dirty="0" err="1" smtClean="0"/>
              <a:t>ruraux</a:t>
            </a:r>
            <a:r>
              <a:rPr lang="en-GB" altLang="fr-FR" sz="2400" dirty="0" smtClean="0"/>
              <a:t> </a:t>
            </a:r>
            <a:r>
              <a:rPr lang="en-GB" altLang="fr-FR" sz="2400" dirty="0" err="1" smtClean="0"/>
              <a:t>européens</a:t>
            </a:r>
            <a:endParaRPr lang="en-GB" altLang="fr-FR" sz="24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fr-FR" sz="1600" dirty="0" smtClean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741488"/>
            <a:ext cx="2579688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A9FBD9-2317-4DDB-8812-AD683E5877BF}" type="slidenum">
              <a:rPr lang="en-GB" altLang="en-US">
                <a:solidFill>
                  <a:srgbClr val="898989"/>
                </a:solidFill>
              </a:rPr>
              <a:pPr eaLnBrk="1" hangingPunct="1"/>
              <a:t>18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41990" name="Picture 19" descr="V:\COT convention année 1\FA 2 voyage d'études\restitution\photos\GAL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3878263"/>
            <a:ext cx="36306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63991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857250" y="1235075"/>
            <a:ext cx="10515600" cy="1257300"/>
          </a:xfrm>
        </p:spPr>
        <p:txBody>
          <a:bodyPr/>
          <a:lstStyle/>
          <a:p>
            <a:pPr algn="ctr"/>
            <a:r>
              <a:rPr lang="en-GB" altLang="fr-FR" sz="4000" b="1" smtClean="0">
                <a:solidFill>
                  <a:srgbClr val="0070C0"/>
                </a:solidFill>
              </a:rPr>
              <a:t>Merci de votre attention!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EED84B-3160-4576-8FE2-223D7D6F286E}" type="slidenum">
              <a:rPr lang="en-GB" altLang="en-US">
                <a:solidFill>
                  <a:srgbClr val="898989"/>
                </a:solidFill>
              </a:rPr>
              <a:pPr eaLnBrk="1" hangingPunct="1"/>
              <a:t>19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43012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3105150"/>
            <a:ext cx="24812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114675"/>
            <a:ext cx="299561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3206750"/>
            <a:ext cx="621823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01414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15975" y="0"/>
            <a:ext cx="10515600" cy="1325563"/>
          </a:xfrm>
        </p:spPr>
        <p:txBody>
          <a:bodyPr/>
          <a:lstStyle/>
          <a:p>
            <a:r>
              <a:rPr lang="en-GB" altLang="fr-FR" b="1" smtClean="0">
                <a:solidFill>
                  <a:srgbClr val="0070C0"/>
                </a:solidFill>
              </a:rPr>
              <a:t>ATELIER 3</a:t>
            </a:r>
            <a:r>
              <a:rPr lang="fr-FR" altLang="fr-FR" sz="5400" b="1" smtClean="0">
                <a:solidFill>
                  <a:srgbClr val="0066FF"/>
                </a:solidFill>
              </a:rPr>
              <a:t/>
            </a:r>
            <a:br>
              <a:rPr lang="fr-FR" altLang="fr-FR" sz="5400" b="1" smtClean="0">
                <a:solidFill>
                  <a:srgbClr val="0066FF"/>
                </a:solidFill>
              </a:rPr>
            </a:br>
            <a:r>
              <a:rPr lang="fr-FR" altLang="fr-FR" sz="3300" b="1" smtClean="0">
                <a:solidFill>
                  <a:srgbClr val="0070C0"/>
                </a:solidFill>
              </a:rPr>
              <a:t>UN MODE DE VIE DURABLE POUR TOUS</a:t>
            </a:r>
            <a:endParaRPr lang="en-GB" altLang="fr-FR" sz="3300" b="1" smtClean="0">
              <a:solidFill>
                <a:srgbClr val="0070C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88950" y="1185863"/>
            <a:ext cx="10515600" cy="47371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u="sng" dirty="0" smtClean="0">
                <a:solidFill>
                  <a:srgbClr val="FF0000"/>
                </a:solidFill>
              </a:rPr>
              <a:t>1. La mobilité durable et alternative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dirty="0" smtClean="0"/>
              <a:t>Joël </a:t>
            </a:r>
            <a:r>
              <a:rPr lang="fr-FR" altLang="fr-FR" sz="2200" b="1" dirty="0" smtClean="0"/>
              <a:t>RAIMBAULT</a:t>
            </a:r>
            <a:endParaRPr lang="fr-FR" altLang="fr-FR" sz="2200" b="1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dirty="0" smtClean="0"/>
              <a:t>Jean Paul </a:t>
            </a:r>
            <a:r>
              <a:rPr lang="fr-FR" altLang="fr-FR" sz="2200" b="1" dirty="0" smtClean="0"/>
              <a:t>FORVEILLE</a:t>
            </a:r>
            <a:endParaRPr lang="fr-FR" altLang="fr-FR" sz="2200" b="1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dirty="0" smtClean="0"/>
              <a:t>Marie-Line </a:t>
            </a:r>
            <a:r>
              <a:rPr lang="fr-FR" altLang="fr-FR" sz="2200" b="1" dirty="0" smtClean="0"/>
              <a:t>DASSE</a:t>
            </a:r>
            <a:endParaRPr lang="fr-FR" altLang="fr-FR" sz="2300" b="1" i="1" dirty="0" smtClean="0"/>
          </a:p>
          <a:p>
            <a:pPr>
              <a:buFont typeface="Wingdings 2" pitchFamily="18" charset="2"/>
              <a:buNone/>
              <a:defRPr/>
            </a:pPr>
            <a:r>
              <a:rPr lang="fr-FR" altLang="fr-FR" sz="2200" u="sng" dirty="0" smtClean="0">
                <a:solidFill>
                  <a:srgbClr val="FF0000"/>
                </a:solidFill>
              </a:rPr>
              <a:t>2. Les petites entreprises et commerces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dirty="0" smtClean="0"/>
              <a:t>Julien </a:t>
            </a:r>
            <a:r>
              <a:rPr lang="fr-FR" altLang="fr-FR" sz="2200" b="1" dirty="0" smtClean="0"/>
              <a:t>GLANGETAS</a:t>
            </a:r>
            <a:endParaRPr lang="fr-FR" altLang="fr-FR" sz="2200" b="1" i="1" dirty="0" smtClean="0"/>
          </a:p>
          <a:p>
            <a:pPr>
              <a:buFont typeface="Wingdings 2" pitchFamily="18" charset="2"/>
              <a:buNone/>
              <a:defRPr/>
            </a:pPr>
            <a:r>
              <a:rPr lang="fr-FR" altLang="fr-FR" sz="2200" u="sng" dirty="0" smtClean="0">
                <a:solidFill>
                  <a:srgbClr val="FF0000"/>
                </a:solidFill>
              </a:rPr>
              <a:t>3. Les habitants 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dirty="0" smtClean="0"/>
              <a:t>Julien </a:t>
            </a:r>
            <a:r>
              <a:rPr lang="fr-FR" altLang="fr-FR" sz="2200" b="1" dirty="0" smtClean="0"/>
              <a:t>GLANGETAS </a:t>
            </a:r>
            <a:r>
              <a:rPr lang="fr-FR" altLang="fr-FR" sz="2200" dirty="0" smtClean="0"/>
              <a:t>/ Josselin </a:t>
            </a:r>
            <a:r>
              <a:rPr lang="fr-FR" altLang="fr-FR" sz="2200" b="1" dirty="0" smtClean="0"/>
              <a:t>POUSSET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u="sng" dirty="0" smtClean="0">
                <a:solidFill>
                  <a:srgbClr val="FF0000"/>
                </a:solidFill>
              </a:rPr>
              <a:t>4. Les </a:t>
            </a:r>
            <a:r>
              <a:rPr lang="fr-FR" altLang="fr-FR" sz="2200" u="sng" dirty="0">
                <a:solidFill>
                  <a:srgbClr val="FF0000"/>
                </a:solidFill>
              </a:rPr>
              <a:t>e</a:t>
            </a:r>
            <a:r>
              <a:rPr lang="fr-FR" altLang="fr-FR" sz="2200" u="sng" dirty="0" smtClean="0">
                <a:solidFill>
                  <a:srgbClr val="FF0000"/>
                </a:solidFill>
              </a:rPr>
              <a:t>nfants </a:t>
            </a:r>
            <a:endParaRPr lang="fr-FR" altLang="fr-FR" sz="2200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dirty="0"/>
              <a:t>Josselin </a:t>
            </a:r>
            <a:r>
              <a:rPr lang="fr-FR" altLang="fr-FR" sz="2200" b="1" dirty="0"/>
              <a:t>POUSSET</a:t>
            </a:r>
            <a:r>
              <a:rPr lang="fr-FR" altLang="fr-FR" sz="2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fr-FR" altLang="fr-FR" sz="2200" i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altLang="fr-FR" sz="2200" b="1" i="1" dirty="0" smtClean="0">
                <a:solidFill>
                  <a:srgbClr val="FF0000"/>
                </a:solidFill>
                <a:latin typeface="+mj-lt"/>
              </a:rPr>
              <a:t>Conclusions :</a:t>
            </a:r>
            <a:r>
              <a:rPr lang="fr-FR" altLang="fr-FR" sz="2200" i="1" dirty="0" smtClean="0">
                <a:latin typeface="+mj-lt"/>
              </a:rPr>
              <a:t>  mobilisation des acteurs territoriaux pour une appropriation partagée de la nécessaire transition énergétique contribuant au développement territorial </a:t>
            </a:r>
            <a:endParaRPr lang="fr-FR" altLang="fr-FR" sz="2200" i="1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06B48-2D41-43E6-ABBC-3F14DB3C643B}" type="slidenum">
              <a:rPr lang="en-GB" altLang="en-US">
                <a:solidFill>
                  <a:srgbClr val="898989"/>
                </a:solidFill>
              </a:rPr>
              <a:pPr eaLnBrk="1" hangingPunct="1"/>
              <a:t>2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560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630238"/>
            <a:ext cx="3300413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logo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38" y="3105150"/>
            <a:ext cx="22685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867212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95338" y="0"/>
            <a:ext cx="10515600" cy="1325563"/>
          </a:xfrm>
        </p:spPr>
        <p:txBody>
          <a:bodyPr/>
          <a:lstStyle/>
          <a:p>
            <a:r>
              <a:rPr lang="fr-FR" altLang="fr-FR" sz="4000" b="1" smtClean="0">
                <a:solidFill>
                  <a:srgbClr val="0070C0"/>
                </a:solidFill>
              </a:rPr>
              <a:t>1.1 : mobilité douce : SAINT FORT</a:t>
            </a:r>
            <a:endParaRPr lang="fr-FR" altLang="fr-FR" sz="4000" b="1" smtClean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52413" y="915988"/>
            <a:ext cx="73977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/>
            </a:pPr>
            <a:r>
              <a:rPr lang="fr-FR" sz="3200" b="1" u="sng" dirty="0">
                <a:solidFill>
                  <a:srgbClr val="FF0000"/>
                </a:solidFill>
                <a:latin typeface="+mn-lt"/>
                <a:cs typeface="+mn-cs"/>
              </a:rPr>
              <a:t>Aménagement voie douce : 2010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altLang="fr-FR" sz="2400" dirty="0">
                <a:solidFill>
                  <a:srgbClr val="666666"/>
                </a:solidFill>
                <a:latin typeface="+mn-lt"/>
                <a:ea typeface="ヒラギノ角ゴ Pro W3" charset="0"/>
                <a:cs typeface="ヒラギノ角ゴ Pro W3" charset="0"/>
              </a:rPr>
              <a:t>Volonté de liaisons douces et sécurisées entre les 2 pôles urbanisés de la commune distants de 3 km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altLang="fr-FR" sz="2400" dirty="0">
                <a:solidFill>
                  <a:srgbClr val="666666"/>
                </a:solidFill>
                <a:latin typeface="+mn-lt"/>
                <a:ea typeface="ヒラギノ角ゴ Pro W3" charset="0"/>
                <a:cs typeface="ヒラギノ角ゴ Pro W3" charset="0"/>
              </a:rPr>
              <a:t>Inscription dans schéma directeur de liaisons douces de l’agglomération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altLang="fr-FR" sz="2400" dirty="0">
                <a:solidFill>
                  <a:srgbClr val="666666"/>
                </a:solidFill>
                <a:latin typeface="+mn-lt"/>
                <a:ea typeface="ヒラギノ角ゴ Pro W3" charset="0"/>
                <a:cs typeface="ヒラギノ角ゴ Pro W3" charset="0"/>
              </a:rPr>
              <a:t>Volonté de relier le chemin de halage</a:t>
            </a:r>
          </a:p>
          <a:p>
            <a:pPr eaLnBrk="0" hangingPunc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400" u="sng" dirty="0">
                <a:latin typeface="+mn-lt"/>
                <a:cs typeface="+mn-cs"/>
              </a:rPr>
              <a:t>Travaux et équipements réalisés :</a:t>
            </a:r>
          </a:p>
          <a:p>
            <a:pPr eaLnBrk="0" hangingPunc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400" dirty="0">
                <a:latin typeface="+mn-lt"/>
                <a:cs typeface="+mn-cs"/>
              </a:rPr>
              <a:t>Cheminements piétonniers et vélos  :  sable et signalétique adaptée </a:t>
            </a:r>
          </a:p>
          <a:p>
            <a:pPr eaLnBrk="0" hangingPunc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400" dirty="0">
                <a:latin typeface="+mn-lt"/>
                <a:cs typeface="+mn-cs"/>
              </a:rPr>
              <a:t>Identification de 2 aires de covoiturage sur parcours</a:t>
            </a: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/>
            </a:pPr>
            <a:endParaRPr lang="fr-FR" sz="1100" u="sng" dirty="0">
              <a:latin typeface="+mn-lt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A404AA-D83B-470F-80B0-4B66AD21ACB8}" type="slidenum">
              <a:rPr lang="en-GB" altLang="en-US">
                <a:solidFill>
                  <a:srgbClr val="898989"/>
                </a:solidFill>
              </a:rPr>
              <a:pPr eaLnBrk="1" hangingPunct="1"/>
              <a:t>3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6629" name="Picture 5" descr="G:\ENFANCE JEUNESSE\yoann\MAIRIE\Communication\Diaporama\Voeux 2011\Voie douce\Moutel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593850"/>
            <a:ext cx="3125788" cy="1758950"/>
          </a:xfrm>
          <a:prstGeom prst="rect">
            <a:avLst/>
          </a:prstGeom>
          <a:noFill/>
          <a:ln w="28575">
            <a:solidFill>
              <a:srgbClr val="8DC1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3533775"/>
            <a:ext cx="4529138" cy="2192338"/>
          </a:xfrm>
          <a:prstGeom prst="rect">
            <a:avLst/>
          </a:prstGeom>
          <a:noFill/>
          <a:ln w="28575">
            <a:solidFill>
              <a:srgbClr val="8DC1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1690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84225" y="457200"/>
            <a:ext cx="10515600" cy="1325563"/>
          </a:xfrm>
        </p:spPr>
        <p:txBody>
          <a:bodyPr/>
          <a:lstStyle/>
          <a:p>
            <a:r>
              <a:rPr lang="fr-FR" altLang="fr-FR" b="1" smtClean="0">
                <a:solidFill>
                  <a:srgbClr val="0070C0"/>
                </a:solidFill>
              </a:rPr>
              <a:t>1.1 : mobilité douce : SAINT FORT</a:t>
            </a:r>
            <a:endParaRPr lang="fr-FR" altLang="fr-FR" sz="3300" b="1" smtClean="0">
              <a:solidFill>
                <a:srgbClr val="00B0F0"/>
              </a:solidFill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674688" y="925513"/>
            <a:ext cx="10515600" cy="48117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fr-FR" altLang="fr-FR" sz="2200" b="1" u="sng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200" i="1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en-US" sz="3600" b="1" u="sng" smtClean="0">
                <a:solidFill>
                  <a:srgbClr val="FF0000"/>
                </a:solidFill>
              </a:rPr>
              <a:t>Vélobus : 2014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200" i="1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4800" i="1" smtClean="0">
                <a:solidFill>
                  <a:srgbClr val="0070C0"/>
                </a:solidFill>
              </a:rPr>
              <a:t>Vidéo ci-joint </a:t>
            </a:r>
          </a:p>
          <a:p>
            <a:endParaRPr lang="fr-FR" altLang="fr-FR" sz="2400" smtClean="0"/>
          </a:p>
        </p:txBody>
      </p:sp>
      <p:pic>
        <p:nvPicPr>
          <p:cNvPr id="2" name="le-velo-bus-en-mayenn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638300"/>
            <a:ext cx="5422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D2257D-F12D-47C8-9BA4-1B48544A0846}" type="slidenum">
              <a:rPr lang="en-GB" altLang="en-US">
                <a:solidFill>
                  <a:srgbClr val="898989"/>
                </a:solidFill>
              </a:rPr>
              <a:pPr eaLnBrk="1" hangingPunct="1"/>
              <a:t>4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61674"/>
      </p:ext>
    </p:extLst>
  </p:cSld>
  <p:clrMapOvr>
    <a:masterClrMapping/>
  </p:clrMapOvr>
  <p:transition spd="slow" advTm="6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84225" y="0"/>
            <a:ext cx="10515600" cy="1087438"/>
          </a:xfrm>
        </p:spPr>
        <p:txBody>
          <a:bodyPr/>
          <a:lstStyle/>
          <a:p>
            <a:r>
              <a:rPr lang="fr-FR" altLang="fr-FR" sz="4000" b="1" smtClean="0">
                <a:solidFill>
                  <a:srgbClr val="0070C0"/>
                </a:solidFill>
              </a:rPr>
              <a:t>1.1 : mobilité douce : SAINT FORT</a:t>
            </a:r>
            <a:endParaRPr lang="fr-FR" altLang="fr-FR" sz="4000" b="1" smtClean="0">
              <a:solidFill>
                <a:srgbClr val="00B0F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84188" y="884238"/>
            <a:ext cx="10515600" cy="48117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fr-FR" sz="3600" b="1" u="sng" dirty="0" err="1" smtClean="0">
                <a:solidFill>
                  <a:srgbClr val="FF0000"/>
                </a:solidFill>
              </a:rPr>
              <a:t>Vélobus</a:t>
            </a:r>
            <a:r>
              <a:rPr lang="fr-FR" sz="3600" b="1" u="sng" dirty="0" smtClean="0">
                <a:solidFill>
                  <a:srgbClr val="FF0000"/>
                </a:solidFill>
              </a:rPr>
              <a:t> : 2014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fr-FR" sz="2400" dirty="0" smtClean="0"/>
              <a:t>Service d’accompagnement scolaire ( 1 agent + bénévole) :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fr-FR" sz="2400" dirty="0" smtClean="0"/>
              <a:t>trajet 3 km sur voie douce pour une vingtaine d’enfants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fr-FR" sz="1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400" u="sng" dirty="0" smtClean="0"/>
              <a:t>Résultats attendus ou obtenus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400" dirty="0" smtClean="0"/>
              <a:t>Trajets annuels			120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400" dirty="0" smtClean="0"/>
              <a:t>Fréquentation annuelle 		1 200 vélos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fr-FR" sz="105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400" dirty="0" smtClean="0"/>
              <a:t>Trajets véhicules évités : 		7 00 km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fr-FR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dirty="0" smtClean="0"/>
              <a:t>Consommations économisées : 	7 MWH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dirty="0" smtClean="0"/>
              <a:t>TEP substituées : 			0,6 TEP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b="1" dirty="0" smtClean="0"/>
              <a:t>TCO² évitées : 			2,1 TCO²</a:t>
            </a:r>
            <a:endParaRPr lang="fr-FR" sz="2400" dirty="0" smtClean="0"/>
          </a:p>
          <a:p>
            <a:pPr>
              <a:defRPr/>
            </a:pP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EB96E-F51E-4113-9AAE-EF966A35D692}" type="slidenum">
              <a:rPr lang="en-GB" altLang="en-US">
                <a:solidFill>
                  <a:srgbClr val="898989"/>
                </a:solidFill>
              </a:rPr>
              <a:pPr eaLnBrk="1" hangingPunct="1"/>
              <a:t>5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8677" name="Espace réservé pour une image 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b="4237"/>
          <a:stretch>
            <a:fillRect/>
          </a:stretch>
        </p:blipFill>
        <p:spPr bwMode="auto">
          <a:xfrm>
            <a:off x="7219950" y="3478213"/>
            <a:ext cx="4529138" cy="2090737"/>
          </a:xfrm>
          <a:prstGeom prst="rect">
            <a:avLst/>
          </a:prstGeom>
          <a:noFill/>
          <a:ln w="28575">
            <a:solidFill>
              <a:srgbClr val="8DC1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3" descr="G:\PHOTOS et VIDEOS\Photos 2015\Commune 2015\Vélobus\vélobu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5" y="687388"/>
            <a:ext cx="2476500" cy="2790825"/>
          </a:xfrm>
          <a:prstGeom prst="rect">
            <a:avLst/>
          </a:prstGeom>
          <a:noFill/>
          <a:ln w="38100">
            <a:solidFill>
              <a:srgbClr val="8DC1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88905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73113" y="163513"/>
            <a:ext cx="11225212" cy="987425"/>
          </a:xfrm>
        </p:spPr>
        <p:txBody>
          <a:bodyPr/>
          <a:lstStyle/>
          <a:p>
            <a:r>
              <a:rPr lang="fr-FR" altLang="fr-FR" sz="4000" b="1" smtClean="0">
                <a:solidFill>
                  <a:srgbClr val="0070C0"/>
                </a:solidFill>
              </a:rPr>
              <a:t>1.2 : éco-mobilité : LOIGNE SUR MAYENNE</a:t>
            </a:r>
            <a:endParaRPr lang="fr-FR" altLang="fr-FR" sz="4000" b="1" smtClean="0">
              <a:solidFill>
                <a:srgbClr val="00B0F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576263" y="1174750"/>
            <a:ext cx="10515600" cy="2955925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fr-FR" sz="3200" b="1" u="sng" dirty="0" smtClean="0">
                <a:solidFill>
                  <a:srgbClr val="FF0000"/>
                </a:solidFill>
              </a:rPr>
              <a:t>aire éco-mobilité :</a:t>
            </a:r>
            <a:endParaRPr lang="fr-FR" sz="32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fr-FR" sz="2300" u="sng" dirty="0" smtClean="0"/>
              <a:t>Travaux et équipements programmés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300" dirty="0" smtClean="0"/>
              <a:t>Abri vélo sécurisé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300" dirty="0" smtClean="0"/>
              <a:t>Borne électrique VAE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300" dirty="0" smtClean="0"/>
              <a:t>Aire de stationnement covoiturage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300" dirty="0" smtClean="0"/>
              <a:t>Signalétique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fr-FR" sz="10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fr-FR" sz="2400" u="sng" dirty="0"/>
              <a:t>Résultats attendus </a:t>
            </a:r>
            <a:r>
              <a:rPr lang="fr-FR" sz="2400" u="sng" dirty="0" smtClean="0"/>
              <a:t>:</a:t>
            </a:r>
            <a:endParaRPr lang="fr-FR" sz="24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400" dirty="0" smtClean="0"/>
              <a:t>Trajets véhicules évités </a:t>
            </a:r>
            <a:r>
              <a:rPr lang="fr-FR" sz="2400" dirty="0"/>
              <a:t>: 		</a:t>
            </a:r>
            <a:r>
              <a:rPr lang="fr-FR" sz="2400" dirty="0" smtClean="0"/>
              <a:t>32 000 km</a:t>
            </a:r>
            <a:endParaRPr lang="fr-FR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400" b="1" dirty="0"/>
              <a:t>Consommations économisées : 	</a:t>
            </a:r>
            <a:r>
              <a:rPr lang="fr-FR" sz="2400" b="1" dirty="0" smtClean="0"/>
              <a:t>32 MWH</a:t>
            </a:r>
            <a:endParaRPr lang="fr-FR" sz="24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400" b="1" dirty="0"/>
              <a:t>TEP substituées : 			</a:t>
            </a:r>
            <a:r>
              <a:rPr lang="fr-FR" sz="2400" b="1" dirty="0" smtClean="0"/>
              <a:t>2,8 TEP</a:t>
            </a:r>
            <a:endParaRPr lang="fr-FR" sz="24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400" b="1" dirty="0"/>
              <a:t>TCO² évitées : 			</a:t>
            </a:r>
            <a:r>
              <a:rPr lang="fr-FR" sz="2400" b="1" dirty="0" smtClean="0"/>
              <a:t>9,6 TCO²</a:t>
            </a:r>
            <a:endParaRPr lang="fr-FR" sz="2400" dirty="0"/>
          </a:p>
          <a:p>
            <a:pPr>
              <a:buFont typeface="Arial" charset="0"/>
              <a:buNone/>
              <a:defRPr/>
            </a:pPr>
            <a:endParaRPr lang="fr-FR" sz="2200" dirty="0" smtClean="0"/>
          </a:p>
          <a:p>
            <a:pPr>
              <a:defRPr/>
            </a:pPr>
            <a:endParaRPr lang="fr-FR" sz="22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5916613" y="1341438"/>
            <a:ext cx="560546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fr-FR" sz="3200" b="1" u="sng" dirty="0">
                <a:solidFill>
                  <a:srgbClr val="FF0000"/>
                </a:solidFill>
                <a:latin typeface="+mn-lt"/>
                <a:cs typeface="+mn-cs"/>
              </a:rPr>
              <a:t>voies douces :</a:t>
            </a: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/>
            </a:pPr>
            <a:r>
              <a:rPr lang="fr-FR" sz="2300" u="sng" dirty="0">
                <a:latin typeface="+mn-lt"/>
                <a:cs typeface="+mn-cs"/>
              </a:rPr>
              <a:t>Travaux et équipements programmés :</a:t>
            </a: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/>
            </a:pPr>
            <a:r>
              <a:rPr lang="fr-FR" sz="2300" dirty="0">
                <a:latin typeface="+mn-lt"/>
                <a:cs typeface="+mn-cs"/>
              </a:rPr>
              <a:t>Cheminements piétonniers et vélos</a:t>
            </a: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/>
            </a:pPr>
            <a:r>
              <a:rPr lang="fr-FR" sz="2300" dirty="0">
                <a:latin typeface="+mn-lt"/>
                <a:cs typeface="+mn-cs"/>
              </a:rPr>
              <a:t>Revêtement sable</a:t>
            </a: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/>
            </a:pPr>
            <a:r>
              <a:rPr lang="fr-FR" sz="2300" dirty="0">
                <a:latin typeface="+mn-lt"/>
                <a:cs typeface="+mn-cs"/>
              </a:rPr>
              <a:t>Signalétique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127613-7D56-41C7-9DD9-724D2DF8D9D4}" type="slidenum">
              <a:rPr lang="en-GB" altLang="en-US">
                <a:solidFill>
                  <a:srgbClr val="898989"/>
                </a:solidFill>
              </a:rPr>
              <a:pPr eaLnBrk="1" hangingPunct="1"/>
              <a:t>6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970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9399" r="15504" b="5711"/>
          <a:stretch>
            <a:fillRect/>
          </a:stretch>
        </p:blipFill>
        <p:spPr bwMode="auto">
          <a:xfrm>
            <a:off x="8450263" y="3127375"/>
            <a:ext cx="374173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0" y="0"/>
            <a:ext cx="24669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5397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95338" y="0"/>
            <a:ext cx="10515600" cy="1325563"/>
          </a:xfrm>
        </p:spPr>
        <p:txBody>
          <a:bodyPr/>
          <a:lstStyle/>
          <a:p>
            <a:r>
              <a:rPr lang="fr-FR" altLang="fr-FR" sz="4000" b="1" smtClean="0">
                <a:solidFill>
                  <a:srgbClr val="0070C0"/>
                </a:solidFill>
              </a:rPr>
              <a:t>1.2 : éco-mobilité : LOIGNE SUR MAYENNE</a:t>
            </a:r>
            <a:endParaRPr lang="fr-FR" altLang="fr-FR" sz="4000" b="1" smtClean="0">
              <a:solidFill>
                <a:srgbClr val="00B0F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838200" y="1327150"/>
            <a:ext cx="10515600" cy="48117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3200" b="1" u="sng" dirty="0" smtClean="0">
                <a:solidFill>
                  <a:srgbClr val="FF0000"/>
                </a:solidFill>
              </a:rPr>
              <a:t>Véhicules propres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fr-FR" sz="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200" dirty="0" smtClean="0"/>
              <a:t>Acquisition utilitaire électrique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200" dirty="0" smtClean="0"/>
              <a:t>Location 5  vélos à assistance électrique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fr-FR" sz="10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fr-FR" sz="2400" u="sng" dirty="0" smtClean="0"/>
              <a:t>Résultats attendus 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fr-FR" sz="2400" dirty="0" smtClean="0"/>
              <a:t>Trajets véhicules évités : 		8 500 km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2400" b="1" dirty="0" smtClean="0"/>
              <a:t>Consommations économisées : 	8,5 MWH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2400" b="1" dirty="0" smtClean="0"/>
              <a:t>TEP substituées : 			0,8 TEP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fr-FR" sz="2400" b="1" dirty="0" smtClean="0"/>
              <a:t>TCO² évitées : 			2,4 TCO²</a:t>
            </a:r>
            <a:endParaRPr lang="fr-FR" sz="2400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fr-FR" sz="800" dirty="0" smtClean="0"/>
          </a:p>
          <a:p>
            <a:pPr marL="457200" lvl="1" indent="0">
              <a:buFont typeface="Arial" charset="0"/>
              <a:buNone/>
              <a:defRPr/>
            </a:pPr>
            <a:endParaRPr lang="fr-FR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fr-FR" sz="1000" dirty="0" smtClean="0"/>
          </a:p>
          <a:p>
            <a:pPr>
              <a:buFont typeface="Arial" charset="0"/>
              <a:buNone/>
              <a:defRPr/>
            </a:pPr>
            <a:endParaRPr lang="fr-FR" sz="2200" dirty="0" smtClean="0"/>
          </a:p>
          <a:p>
            <a:pPr>
              <a:defRPr/>
            </a:pPr>
            <a:endParaRPr lang="fr-FR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2AD482-BFC4-410A-B337-4732C2766873}" type="slidenum">
              <a:rPr lang="en-GB" altLang="en-US">
                <a:solidFill>
                  <a:srgbClr val="898989"/>
                </a:solidFill>
              </a:rPr>
              <a:pPr eaLnBrk="1" hangingPunct="1"/>
              <a:t>7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3072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1104900"/>
            <a:ext cx="51133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0454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95338" y="0"/>
            <a:ext cx="11028362" cy="1325563"/>
          </a:xfrm>
        </p:spPr>
        <p:txBody>
          <a:bodyPr/>
          <a:lstStyle/>
          <a:p>
            <a:r>
              <a:rPr lang="fr-FR" altLang="fr-FR" sz="4000" b="1" smtClean="0">
                <a:solidFill>
                  <a:srgbClr val="0070C0"/>
                </a:solidFill>
              </a:rPr>
              <a:t>1.3 : Transports durables  : CHÂTEAU-GONTIER</a:t>
            </a:r>
            <a:endParaRPr lang="fr-FR" altLang="fr-FR" sz="3300" b="1" smtClean="0">
              <a:solidFill>
                <a:srgbClr val="00B0F0"/>
              </a:solidFill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555625" y="1122363"/>
            <a:ext cx="10063163" cy="48117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fr-FR" sz="3600" b="1" u="sng" dirty="0" smtClean="0">
                <a:solidFill>
                  <a:srgbClr val="FF0000"/>
                </a:solidFill>
              </a:rPr>
              <a:t>Plate forme fret ferroviaire: 2013</a:t>
            </a:r>
            <a:endParaRPr lang="fr-FR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fr-FR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200" dirty="0" smtClean="0"/>
              <a:t>Aménagement d’une plate forme avec quais  de chargement 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200" dirty="0" smtClean="0"/>
              <a:t>Entreprises concernées : 1 entreprise de transports + 3 entreprises industrielles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200" dirty="0" smtClean="0"/>
              <a:t>Transports quotidiens : 2 trains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fr-FR" sz="3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fr-FR" sz="2200" u="sng" dirty="0" smtClean="0"/>
              <a:t>Résultats attendus ou obtenus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fr-FR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FR" sz="2200" dirty="0" smtClean="0"/>
              <a:t>Trajets poids lourds évités : 		5 000 (soit 7 </a:t>
            </a:r>
            <a:r>
              <a:rPr lang="fr-FR" sz="2200" dirty="0"/>
              <a:t>5</a:t>
            </a:r>
            <a:r>
              <a:rPr lang="fr-FR" sz="2200" dirty="0" smtClean="0"/>
              <a:t>00 000 km)</a:t>
            </a:r>
            <a:endParaRPr lang="fr-FR" sz="1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200" b="1" dirty="0" smtClean="0"/>
              <a:t>Consommations économisées : 	1 875 MWH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200" b="1" dirty="0" smtClean="0"/>
              <a:t>TEP substituées : 			161 TEP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fr-FR" sz="2400" b="1" dirty="0" smtClean="0"/>
              <a:t>TCO² évitées : 			280 TCO²</a:t>
            </a:r>
            <a:endParaRPr lang="fr-FR" sz="2400" dirty="0" smtClean="0"/>
          </a:p>
          <a:p>
            <a:pPr>
              <a:buFont typeface="Arial" charset="0"/>
              <a:buChar char="•"/>
              <a:defRPr/>
            </a:pPr>
            <a:endParaRPr lang="fr-FR" sz="2200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fr-FR" sz="800" dirty="0" smtClean="0"/>
          </a:p>
          <a:p>
            <a:pPr marL="457200" lvl="1" indent="0">
              <a:buFont typeface="Arial" charset="0"/>
              <a:buNone/>
              <a:defRPr/>
            </a:pPr>
            <a:endParaRPr lang="fr-FR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fr-FR" sz="1000" dirty="0" smtClean="0"/>
          </a:p>
          <a:p>
            <a:pPr>
              <a:buFont typeface="Arial" charset="0"/>
              <a:buNone/>
              <a:defRPr/>
            </a:pPr>
            <a:endParaRPr lang="fr-FR" sz="2200" dirty="0" smtClean="0"/>
          </a:p>
          <a:p>
            <a:pPr>
              <a:defRPr/>
            </a:pPr>
            <a:endParaRPr lang="fr-FR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92205C-B117-4090-8A1B-3A8B4866C340}" type="slidenum">
              <a:rPr lang="en-GB" altLang="en-US">
                <a:solidFill>
                  <a:srgbClr val="898989"/>
                </a:solidFill>
              </a:rPr>
              <a:pPr eaLnBrk="1" hangingPunct="1"/>
              <a:t>8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31749" name="Picture 5" descr="transport_actu75067_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822575"/>
            <a:ext cx="38560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f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855663"/>
            <a:ext cx="3425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5477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21481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QUOI ?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Un service </a:t>
            </a:r>
            <a:r>
              <a:rPr lang="fr-FR" sz="26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gratuit </a:t>
            </a: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expérimental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Du service mutualisé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Du conseil Collectif ou Personnalisé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600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Du conseil Indépendant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600" dirty="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POUR QUELS RESULTATS 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175" indent="-3175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6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Réduire les consommations énergétiques</a:t>
            </a:r>
          </a:p>
          <a:p>
            <a:pPr marL="3175" indent="-3175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600" b="1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175" indent="-3175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6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Diminuer le gaspillage des ressources</a:t>
            </a:r>
          </a:p>
          <a:p>
            <a:pPr marL="3175" indent="-3175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600" b="1" dirty="0">
              <a:solidFill>
                <a:srgbClr val="0070C0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3175" indent="-3175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6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Diminuer les factures d’énergies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49A2A5-F450-425F-B878-44CACB976767}" type="slidenum">
              <a:rPr lang="en-GB" altLang="en-US">
                <a:solidFill>
                  <a:srgbClr val="898989"/>
                </a:solidFill>
              </a:rPr>
              <a:pPr eaLnBrk="1" hangingPunct="1"/>
              <a:t>9</a:t>
            </a:fld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32772" name="Titre 5"/>
          <p:cNvSpPr>
            <a:spLocks noGrp="1"/>
          </p:cNvSpPr>
          <p:nvPr>
            <p:ph type="title"/>
          </p:nvPr>
        </p:nvSpPr>
        <p:spPr>
          <a:xfrm>
            <a:off x="300038" y="160338"/>
            <a:ext cx="11728450" cy="1325562"/>
          </a:xfrm>
        </p:spPr>
        <p:txBody>
          <a:bodyPr/>
          <a:lstStyle/>
          <a:p>
            <a:r>
              <a:rPr lang="fr-FR" altLang="fr-FR" sz="4000" b="1" smtClean="0">
                <a:solidFill>
                  <a:srgbClr val="0070C0"/>
                </a:solidFill>
              </a:rPr>
              <a:t>2. Conseils en énergie TPE : artisans - commerçants</a:t>
            </a:r>
          </a:p>
        </p:txBody>
      </p:sp>
    </p:spTree>
    <p:extLst>
      <p:ext uri="{BB962C8B-B14F-4D97-AF65-F5344CB8AC3E}">
        <p14:creationId xmlns:p14="http://schemas.microsoft.com/office/powerpoint/2010/main" val="383916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763</Words>
  <Application>Microsoft Office PowerPoint</Application>
  <PresentationFormat>Widescreen</PresentationFormat>
  <Paragraphs>222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Courier New</vt:lpstr>
      <vt:lpstr>Tahoma</vt:lpstr>
      <vt:lpstr>Verdana</vt:lpstr>
      <vt:lpstr>Wingdings</vt:lpstr>
      <vt:lpstr>Wingdings 2</vt:lpstr>
      <vt:lpstr>ヒラギノ角ゴ Pro W3</vt:lpstr>
      <vt:lpstr>Office Theme</vt:lpstr>
      <vt:lpstr>  UN MODE DE VIE DURABLE POUR TOUS  </vt:lpstr>
      <vt:lpstr>ATELIER 3 UN MODE DE VIE DURABLE POUR TOUS</vt:lpstr>
      <vt:lpstr>1.1 : mobilité douce : SAINT FORT</vt:lpstr>
      <vt:lpstr>1.1 : mobilité douce : SAINT FORT</vt:lpstr>
      <vt:lpstr>1.1 : mobilité douce : SAINT FORT</vt:lpstr>
      <vt:lpstr>1.2 : éco-mobilité : LOIGNE SUR MAYENNE</vt:lpstr>
      <vt:lpstr>1.2 : éco-mobilité : LOIGNE SUR MAYENNE</vt:lpstr>
      <vt:lpstr>1.3 : Transports durables  : CHÂTEAU-GONTIER</vt:lpstr>
      <vt:lpstr>2. Conseils en énergie TPE : artisans - commerçants</vt:lpstr>
      <vt:lpstr>LES DIFFéRENTES éTAPES :</vt:lpstr>
      <vt:lpstr>éTAT DE LA MOBILISATION pour l’année 1</vt:lpstr>
      <vt:lpstr>Des exemples d’eco-gestes: </vt:lpstr>
      <vt:lpstr>Préconisations les plus courantes</vt:lpstr>
      <vt:lpstr>RéSULTATS de l’année 1</vt:lpstr>
      <vt:lpstr>3.1 : Défi Familles A Energie Positive (FAEP)- SYNERGIES</vt:lpstr>
      <vt:lpstr>3.2 : Espace Info Energie - SYNERGIES</vt:lpstr>
      <vt:lpstr>4. Education énergie-climat Animations pédagogiques et ludiques :</vt:lpstr>
      <vt:lpstr>Conclusion :  Une mobilisation de tous les acteurs : pour une appropriation collective de la nécessaire transition énergétique contribuant au développement territorial:</vt:lpstr>
      <vt:lpstr>Merci de votre attention!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Frome Town Hall –                  Logos of the range of organisations who will based there                 (PAC, CAB, Open storytellers, FF, FTC) The two theatres Pop up shops Fair Frome   Health connectors (if a picture available)</dc:title>
  <dc:creator>Kate Hellard</dc:creator>
  <cp:lastModifiedBy>Anna Francis</cp:lastModifiedBy>
  <cp:revision>115</cp:revision>
  <cp:lastPrinted>2015-10-14T15:26:02Z</cp:lastPrinted>
  <dcterms:created xsi:type="dcterms:W3CDTF">2015-08-19T09:54:42Z</dcterms:created>
  <dcterms:modified xsi:type="dcterms:W3CDTF">2016-02-23T16:35:24Z</dcterms:modified>
</cp:coreProperties>
</file>