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11" r:id="rId2"/>
    <p:sldId id="312" r:id="rId3"/>
    <p:sldId id="313" r:id="rId4"/>
    <p:sldId id="314" r:id="rId5"/>
    <p:sldId id="315" r:id="rId6"/>
    <p:sldId id="317" r:id="rId7"/>
    <p:sldId id="318" r:id="rId8"/>
    <p:sldId id="316" r:id="rId9"/>
    <p:sldId id="319" r:id="rId10"/>
    <p:sldId id="320" r:id="rId11"/>
    <p:sldId id="321" r:id="rId12"/>
    <p:sldId id="322" r:id="rId13"/>
    <p:sldId id="323" r:id="rId14"/>
    <p:sldId id="324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09" autoAdjust="0"/>
  </p:normalViewPr>
  <p:slideViewPr>
    <p:cSldViewPr>
      <p:cViewPr varScale="1">
        <p:scale>
          <a:sx n="39" d="100"/>
          <a:sy n="39" d="100"/>
        </p:scale>
        <p:origin x="15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73" cy="497679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18" y="1"/>
            <a:ext cx="2944972" cy="497679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5737D76-10B2-4133-B4D2-8CD59CF9EF70}" type="datetimeFigureOut">
              <a:rPr lang="en-GB"/>
              <a:pPr>
                <a:defRPr/>
              </a:pPr>
              <a:t>03/03/2016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4973" cy="497679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18" y="9428959"/>
            <a:ext cx="2944972" cy="497679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A3DE55A-F440-4964-92D5-76F81651BB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3" cy="496095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18" y="0"/>
            <a:ext cx="2944972" cy="496095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728480-9DA1-4262-9A69-AA93FFBC816D}" type="datetimeFigureOut">
              <a:rPr lang="en-GB"/>
              <a:pPr>
                <a:defRPr/>
              </a:pPr>
              <a:t>03/03/2016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10" y="4715273"/>
            <a:ext cx="5438456" cy="446643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959"/>
            <a:ext cx="2944973" cy="496094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18" y="9428959"/>
            <a:ext cx="2944972" cy="496094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9095ABD-9367-4F7C-A250-26B1983ADD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86334F-E545-4DA9-A5C8-322181121D79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BE8D83-83AF-4505-85D1-724BE438A2B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44B65F-0C62-400E-932C-55C0F7EC5D7B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70FBA6-E2FE-4FEB-8E54-62C93280D3D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44B12A-F797-47A5-BBA2-926DD8F7BD1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939BEB-9499-4F61-BB53-4ABAD3A256C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466B6D-9393-43B0-A8EF-530A7ED11F0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41035F-18B3-4D43-9402-80BBB240C9A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F3A1BB-6308-494C-B71E-4E04472A6961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46D378-D8D8-4770-8AE8-B083C5C487C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C906C1-A8CF-4577-BE0B-0E5137B012B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0F6122-37F9-4B5C-81E7-E74FBAD92C2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76A93F-2EB0-4704-9193-AEA4300F9D0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82B9A6-5C92-434B-AEE0-35748FD9109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8E99F9A-FA35-40CE-9703-4F4F6D7EF3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70F96A0-30B7-4D9D-ADBC-1F3089C41F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1182393-8FBA-432D-A9B7-FA65E6DD21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87A0D24-062A-4E47-9145-C0C57E7668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CAE6F77-C794-49E1-A62D-B1BB38C3E4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77AF4DF-3C96-4B5B-92D8-C2C70C1B61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3A0BC68-8C5B-4545-8F97-7436524BA5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C13D1FE-755C-4F48-BAEA-47A3B0BCF1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18FC55A-2701-4246-8388-3A77CF948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A3E968C-1243-42DC-A443-0926EF1519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ADE6626-50D8-4024-B90B-EFBFAC74DA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0C7C71-6017-48CB-A8CD-BC7C60F0B0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84213" y="836613"/>
            <a:ext cx="77755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b="1"/>
              <a:t>Dlaczego, niektóre kraje są bardziej zdolne do tworzenia programów Wspólnoty Energetycznej, niż inne? Perspektywa międzykulturowa</a:t>
            </a:r>
          </a:p>
          <a:p>
            <a:endParaRPr lang="en-GB"/>
          </a:p>
          <a:p>
            <a:pPr algn="ctr"/>
            <a:r>
              <a:rPr lang="en-GB" sz="2400"/>
              <a:t>Axel Goodbody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‘Planning, Policy and Finance to Enable Carbon Reduction: Local, Regional and European Perspectives’, Frome, 4 March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19138"/>
          </a:xfrm>
        </p:spPr>
        <p:txBody>
          <a:bodyPr/>
          <a:lstStyle/>
          <a:p>
            <a:r>
              <a:rPr lang="en-GB"/>
              <a:t>Niemcy 2</a:t>
            </a:r>
            <a:br>
              <a:rPr lang="en-GB"/>
            </a:br>
            <a:endParaRPr lang="en-GB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8" y="1268413"/>
            <a:ext cx="8963025" cy="4997450"/>
          </a:xfrm>
        </p:spPr>
        <p:txBody>
          <a:bodyPr/>
          <a:lstStyle/>
          <a:p>
            <a:pPr marL="0" indent="0"/>
            <a:r>
              <a:rPr lang="pl-PL" sz="2600"/>
              <a:t>Druga różnica w stosunku do Francji i Wielkiej Brytanii: silna tożsamość regionalna i lokalna. Duma w mieście lub regionie, zwłaszcza w Bawarii i Baden-Württemberg</a:t>
            </a:r>
          </a:p>
          <a:p>
            <a:pPr marL="0" indent="0"/>
            <a:endParaRPr lang="pl-PL" sz="2600"/>
          </a:p>
          <a:p>
            <a:pPr marL="0" indent="0"/>
            <a:r>
              <a:rPr lang="pl-PL" sz="2600"/>
              <a:t>Baden-Württemberg scena walki przeciw jądrowej w 1970 roku.</a:t>
            </a:r>
          </a:p>
          <a:p>
            <a:pPr marL="0" indent="0"/>
            <a:endParaRPr lang="pl-PL" sz="2600"/>
          </a:p>
          <a:p>
            <a:pPr marL="0" indent="0"/>
            <a:r>
              <a:rPr lang="pl-PL" sz="2600"/>
              <a:t>Uderzające różnice między niemieckimi postawami wobec energii i brytyjskimi, jedna z nich: odrzucenie energii atomowej</a:t>
            </a:r>
            <a:endParaRPr lang="en-GB" sz="2600"/>
          </a:p>
          <a:p>
            <a:pPr marL="0" indent="0">
              <a:buFontTx/>
              <a:buNone/>
            </a:pPr>
            <a:endParaRPr lang="en-GB" sz="2600"/>
          </a:p>
          <a:p>
            <a:pPr marL="0" indent="0"/>
            <a:endParaRPr lang="en-GB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20725"/>
          </a:xfrm>
        </p:spPr>
        <p:txBody>
          <a:bodyPr/>
          <a:lstStyle/>
          <a:p>
            <a:r>
              <a:rPr lang="en-GB"/>
              <a:t>Niemcy 3</a:t>
            </a:r>
            <a:br>
              <a:rPr lang="en-GB"/>
            </a:br>
            <a:endParaRPr lang="en-GB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981075"/>
            <a:ext cx="8388350" cy="5327650"/>
          </a:xfrm>
        </p:spPr>
        <p:txBody>
          <a:bodyPr/>
          <a:lstStyle/>
          <a:p>
            <a:pPr marL="0" indent="0"/>
            <a:r>
              <a:rPr lang="pl-PL" sz="2800"/>
              <a:t>Ruch ekologiczny został zdominowany w jego pierwszej dekadzie przez działania anty-jądrowe.</a:t>
            </a:r>
          </a:p>
          <a:p>
            <a:pPr marL="0" indent="0"/>
            <a:r>
              <a:rPr lang="pl-PL" sz="2800"/>
              <a:t>Obawy związane z technologią jądrową powróciły przez Czarnobyl, Fukushimę.</a:t>
            </a:r>
          </a:p>
          <a:p>
            <a:pPr marL="0" indent="0"/>
            <a:r>
              <a:rPr lang="pl-PL" sz="2800"/>
              <a:t>W Niemczech i Holandii siła ruchu anty-atomowego, niewątpliwie przyczyniła się do wysokiego poziomu zainteresowania alternatywnymi źródłami energii.</a:t>
            </a:r>
          </a:p>
          <a:p>
            <a:pPr marL="0" indent="0"/>
            <a:r>
              <a:rPr lang="pl-PL" sz="2800"/>
              <a:t>Uczucie anti-jądrowe w Niemczech wiążą się z troską o monopol.</a:t>
            </a:r>
          </a:p>
          <a:p>
            <a:pPr marL="0" indent="0"/>
            <a:r>
              <a:rPr lang="pl-PL" sz="2800"/>
              <a:t>Wiąże się także z zdecentralizowaniem struktur i tradycji autonomii miejskiej w Niemczech.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439738" y="333375"/>
            <a:ext cx="8229600" cy="719138"/>
          </a:xfrm>
        </p:spPr>
        <p:txBody>
          <a:bodyPr/>
          <a:lstStyle/>
          <a:p>
            <a:r>
              <a:rPr lang="en-GB"/>
              <a:t>Niemcy 4</a:t>
            </a:r>
            <a:br>
              <a:rPr lang="en-GB"/>
            </a:br>
            <a:endParaRPr lang="en-GB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836613"/>
            <a:ext cx="8424863" cy="5688012"/>
          </a:xfrm>
        </p:spPr>
        <p:txBody>
          <a:bodyPr/>
          <a:lstStyle/>
          <a:p>
            <a:pPr marL="0" indent="0"/>
            <a:r>
              <a:rPr lang="pl-PL" sz="2800"/>
              <a:t>Energia jądrowa wiąże się nie tylko z bombami atomowymi, ale również z faszyzmem.</a:t>
            </a:r>
          </a:p>
          <a:p>
            <a:pPr marL="0" indent="0"/>
            <a:r>
              <a:rPr lang="pl-PL" sz="2800"/>
              <a:t>W drugiej połowie 1970 roku, obawiano się, że elektrownie jądrowe zmienią kraj w państwo policyjne (Robert Jungk, Atomic State, 1977).</a:t>
            </a:r>
          </a:p>
          <a:p>
            <a:pPr marL="0" indent="0"/>
            <a:r>
              <a:rPr lang="pl-PL" sz="2800"/>
              <a:t>Jungk osobiście, jako Żyd, który był w ruchu oporu, łączy  anty-faszyzm i ruch anty-atomowy.</a:t>
            </a:r>
          </a:p>
          <a:p>
            <a:pPr marL="0" indent="0"/>
            <a:r>
              <a:rPr lang="pl-PL" sz="2800"/>
              <a:t>Wiele obaw o zagrożenia związane z technologią nuklearną, wynika z powodów historycznych</a:t>
            </a:r>
            <a:r>
              <a:rPr lang="en-GB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r>
              <a:rPr lang="en-GB"/>
              <a:t>Francja</a:t>
            </a:r>
            <a:endParaRPr lang="en-GB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920750"/>
            <a:ext cx="8083550" cy="22923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2800"/>
              <a:t>Lustrzane odbicie Niemiec</a:t>
            </a:r>
          </a:p>
          <a:p>
            <a:pPr marL="0" indent="0">
              <a:buFontTx/>
              <a:buNone/>
            </a:pPr>
            <a:r>
              <a:rPr lang="en-GB" sz="2800"/>
              <a:t> </a:t>
            </a:r>
            <a:r>
              <a:rPr lang="pl-PL" sz="2800"/>
              <a:t>Wysoce scentralizowany naród ze scentralizowanym systemem energetycznym, zdominowany przez dużych konglomeratów, bardzo oparty na energetyce jądrowej</a:t>
            </a:r>
            <a:r>
              <a:rPr lang="en-GB" sz="2800"/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50825" y="3608388"/>
            <a:ext cx="82296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0" hangingPunct="0"/>
            <a:r>
              <a:rPr lang="en-GB" sz="3600">
                <a:solidFill>
                  <a:schemeClr val="tx2"/>
                </a:solidFill>
              </a:rPr>
              <a:t>Polska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4838" y="4652963"/>
            <a:ext cx="8081962" cy="1517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GB" sz="2800"/>
              <a:t>Odnawialne źróła energii głównie drewno i woda</a:t>
            </a:r>
          </a:p>
          <a:p>
            <a:pPr eaLnBrk="0" hangingPunct="0">
              <a:spcBef>
                <a:spcPct val="20000"/>
              </a:spcBef>
            </a:pPr>
            <a:r>
              <a:rPr lang="en-GB" sz="2800"/>
              <a:t>Główny producent węgla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r>
              <a:rPr lang="en-GB"/>
              <a:t>Dania</a:t>
            </a:r>
            <a:endParaRPr lang="en-GB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58888"/>
            <a:ext cx="8243888" cy="4997450"/>
          </a:xfrm>
        </p:spPr>
        <p:txBody>
          <a:bodyPr/>
          <a:lstStyle/>
          <a:p>
            <a:pPr marL="0" indent="0"/>
            <a:r>
              <a:rPr lang="pl-PL" sz="2800"/>
              <a:t>Sukces wspólnoty energii odnawialnej w Danii dzięki posiadaniu własności przez spółdzielnie.</a:t>
            </a:r>
          </a:p>
          <a:p>
            <a:pPr marL="0" indent="0"/>
            <a:r>
              <a:rPr lang="pl-PL" sz="2800"/>
              <a:t>Silne tradycje organizacyjne powracą do spółdzielni rolnych utworzonych w 1880 roku</a:t>
            </a:r>
          </a:p>
          <a:p>
            <a:pPr marL="0" indent="0"/>
            <a:r>
              <a:rPr lang="pl-PL" sz="2800"/>
              <a:t>Nikolaj Grundtvig oraz duńskie liceum folkowe, do którego uczęszczali synowie rolników </a:t>
            </a:r>
          </a:p>
          <a:p>
            <a:pPr marL="0" indent="0"/>
            <a:r>
              <a:rPr lang="pl-PL" sz="2800"/>
              <a:t>Wspólnota Energii w Danii skorzystała z tradycji spółdzielczości produkcji i marketingu oraz lokalnej przedsiębiorczości. ("Możemy coś zrobić w naszej miejscowości").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125538"/>
            <a:ext cx="7993062" cy="49958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2800"/>
              <a:t>Wielka Brytania nadal pozostaje w tyle za Niemcami, Austrią i Danią</a:t>
            </a:r>
          </a:p>
          <a:p>
            <a:pPr marL="0" indent="0">
              <a:buFontTx/>
              <a:buNone/>
            </a:pPr>
            <a:endParaRPr lang="en-GB" sz="2800"/>
          </a:p>
          <a:p>
            <a:pPr marL="0" indent="0"/>
            <a:r>
              <a:rPr lang="en-GB" sz="2800"/>
              <a:t>pod względem procentowego zużycia wytworzonej energii odnawialnej </a:t>
            </a:r>
          </a:p>
          <a:p>
            <a:pPr marL="0" indent="0"/>
            <a:r>
              <a:rPr lang="en-GB" sz="2800"/>
              <a:t>pod względem procentowego zużycia energii wytworzonej w ramach programów wspólnotowych </a:t>
            </a:r>
          </a:p>
          <a:p>
            <a:pPr marL="0" indent="0"/>
            <a:endParaRPr lang="en-GB" sz="2800"/>
          </a:p>
          <a:p>
            <a:pPr marL="0" indent="0">
              <a:buFontTx/>
              <a:buNone/>
            </a:pPr>
            <a:r>
              <a:rPr lang="en-GB" sz="2800"/>
              <a:t>Niemcy 600+ kooperatyw</a:t>
            </a:r>
          </a:p>
          <a:p>
            <a:pPr marL="0" indent="0">
              <a:buFontTx/>
              <a:buNone/>
            </a:pPr>
            <a:r>
              <a:rPr lang="en-GB" sz="2800"/>
              <a:t>UK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404813"/>
            <a:ext cx="8229600" cy="597693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2800"/>
              <a:t>Spowodowane jest to :</a:t>
            </a:r>
          </a:p>
          <a:p>
            <a:pPr marL="0" indent="0"/>
            <a:r>
              <a:rPr lang="en-GB" sz="2800"/>
              <a:t>sposobem organizacji rynku w różnych krajach</a:t>
            </a:r>
          </a:p>
          <a:p>
            <a:pPr marL="0" indent="0"/>
            <a:r>
              <a:rPr lang="en-GB" sz="2800"/>
              <a:t>różnicami w przepisach krajowych</a:t>
            </a:r>
          </a:p>
          <a:p>
            <a:pPr marL="0" indent="0"/>
            <a:r>
              <a:rPr lang="en-GB" sz="2800"/>
              <a:t>przeszkodami instytucjonalnymi.</a:t>
            </a:r>
          </a:p>
          <a:p>
            <a:pPr marL="0" indent="0">
              <a:buFontTx/>
              <a:buNone/>
            </a:pPr>
            <a:endParaRPr lang="en-GB" sz="2800"/>
          </a:p>
          <a:p>
            <a:pPr marL="0" indent="0">
              <a:buFontTx/>
              <a:buNone/>
            </a:pPr>
            <a:r>
              <a:rPr lang="en-GB" sz="2800"/>
              <a:t>W Niemczech społeczność miała:</a:t>
            </a:r>
          </a:p>
          <a:p>
            <a:pPr marL="0" indent="0"/>
            <a:r>
              <a:rPr lang="en-GB" sz="2800"/>
              <a:t>korzystne taryfy</a:t>
            </a:r>
          </a:p>
          <a:p>
            <a:pPr marL="0" indent="0"/>
            <a:r>
              <a:rPr lang="en-GB" sz="2800"/>
              <a:t>prawo dostępu do energii po cenach hurtowych</a:t>
            </a:r>
          </a:p>
          <a:p>
            <a:pPr marL="0" indent="0"/>
            <a:r>
              <a:rPr lang="en-GB" sz="2800"/>
              <a:t>kontrolę dystrybucji i zarządzania siecią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052513"/>
            <a:ext cx="8388350" cy="4997450"/>
          </a:xfrm>
        </p:spPr>
        <p:txBody>
          <a:bodyPr/>
          <a:lstStyle/>
          <a:p>
            <a:pPr marL="0" indent="0"/>
            <a:r>
              <a:rPr lang="pl-PL"/>
              <a:t>Kolejnym czynnikiem decydującym o sukcesie odnawialnych spółdzielni energii są normy społeczne, oczekiwania i wartości. </a:t>
            </a:r>
          </a:p>
          <a:p>
            <a:pPr marL="0" indent="0"/>
            <a:r>
              <a:rPr lang="pl-PL"/>
              <a:t>Znaczące różnice między kulturami lokalnego aktywizmu energii oraz postaw wobec modelu spółdzielczego w różnych krajach.</a:t>
            </a:r>
          </a:p>
          <a:p>
            <a:pPr marL="0" indent="0"/>
            <a:r>
              <a:rPr lang="pl-PL"/>
              <a:t> </a:t>
            </a:r>
            <a:r>
              <a:rPr lang="en-GB"/>
              <a:t>W</a:t>
            </a:r>
            <a:r>
              <a:rPr lang="pl-PL"/>
              <a:t>ynika</a:t>
            </a:r>
            <a:r>
              <a:rPr lang="en-GB"/>
              <a:t> to</a:t>
            </a:r>
            <a:r>
              <a:rPr lang="pl-PL"/>
              <a:t> z doświadczeń historycznych</a:t>
            </a:r>
            <a:endParaRPr lang="en-GB"/>
          </a:p>
          <a:p>
            <a:pPr marL="0" indent="0">
              <a:buFontTx/>
              <a:buNone/>
            </a:pPr>
            <a:r>
              <a:rPr lang="pl-PL"/>
              <a:t> i tradycji kulturowej.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476250"/>
            <a:ext cx="8529638" cy="597693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sz="3000"/>
              <a:t>Dwie zasady ogólne: dopuszczalność lokalnych inicjatyw w zakresie energii odnawialnej</a:t>
            </a:r>
            <a:r>
              <a:rPr lang="en-GB" sz="3000"/>
              <a:t>,</a:t>
            </a:r>
            <a:r>
              <a:rPr lang="pl-PL" sz="3000"/>
              <a:t> jest określan</a:t>
            </a:r>
            <a:r>
              <a:rPr lang="en-GB" sz="3000"/>
              <a:t>a</a:t>
            </a:r>
            <a:r>
              <a:rPr lang="pl-PL" sz="3000"/>
              <a:t> przez</a:t>
            </a:r>
            <a:r>
              <a:rPr lang="en-GB" sz="3000"/>
              <a:t>:</a:t>
            </a:r>
          </a:p>
          <a:p>
            <a:pPr marL="0" indent="0"/>
            <a:r>
              <a:rPr lang="pl-PL" sz="3000"/>
              <a:t> skalę proponowanych elektrowni</a:t>
            </a:r>
            <a:endParaRPr lang="en-GB" sz="3000"/>
          </a:p>
          <a:p>
            <a:pPr marL="0" indent="0"/>
            <a:r>
              <a:rPr lang="pl-PL" sz="3000"/>
              <a:t> ich własność</a:t>
            </a:r>
            <a:r>
              <a:rPr lang="en-GB" sz="3000"/>
              <a:t>.</a:t>
            </a:r>
          </a:p>
          <a:p>
            <a:pPr marL="0" indent="0">
              <a:buFontTx/>
              <a:buNone/>
            </a:pPr>
            <a:r>
              <a:rPr lang="pl-PL" sz="3000"/>
              <a:t>Duże elektrownie, czy to wiatrowe </a:t>
            </a:r>
            <a:r>
              <a:rPr lang="en-GB" sz="3000"/>
              <a:t>,</a:t>
            </a:r>
            <a:r>
              <a:rPr lang="pl-PL" sz="3000"/>
              <a:t>czy instalacje fotowoltaiczne słoneczne</a:t>
            </a:r>
            <a:r>
              <a:rPr lang="en-GB" sz="3000"/>
              <a:t> mogą</a:t>
            </a:r>
            <a:r>
              <a:rPr lang="pl-PL" sz="3000"/>
              <a:t> zrażać mieszkańców. </a:t>
            </a:r>
            <a:endParaRPr lang="en-GB" sz="3000"/>
          </a:p>
          <a:p>
            <a:pPr marL="0" indent="0">
              <a:buFontTx/>
              <a:buNone/>
            </a:pPr>
            <a:r>
              <a:rPr lang="pl-PL" sz="3000"/>
              <a:t>Zakres własności społecznej elektrowni, decyduje również o stopniu miejscowego wsparcia. W Danii mówią "Własne świnie nie śmierdzą",</a:t>
            </a:r>
            <a:r>
              <a:rPr lang="en-GB" sz="3000"/>
              <a:t> </a:t>
            </a:r>
            <a:r>
              <a:rPr lang="pl-PL" sz="3000"/>
              <a:t>co </a:t>
            </a:r>
            <a:r>
              <a:rPr lang="en-GB" sz="3000"/>
              <a:t>może nawiązywać </a:t>
            </a:r>
            <a:r>
              <a:rPr lang="pl-PL" sz="3000"/>
              <a:t>do energii wiatrowej</a:t>
            </a:r>
            <a:r>
              <a:rPr lang="pl-PL"/>
              <a:t>.</a:t>
            </a:r>
            <a:endParaRPr lang="en-GB" sz="2800"/>
          </a:p>
          <a:p>
            <a:pPr marL="0" indent="0">
              <a:buFontTx/>
              <a:buNone/>
            </a:pP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333375"/>
            <a:ext cx="7993062" cy="50403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2800"/>
              <a:t>W 2004  w UK 98% instalacji elektrowni wiatrowych była w posiadaniu dużych korporacji; w Niemczech 55%, w Danii jedynie 12%. Rolnicy posiadali 1% w UK, a w Danii 63%. </a:t>
            </a:r>
          </a:p>
          <a:p>
            <a:pPr marL="0" indent="0">
              <a:buFontTx/>
              <a:buNone/>
            </a:pPr>
            <a:endParaRPr lang="en-GB" sz="2800"/>
          </a:p>
          <a:p>
            <a:pPr marL="0" indent="0">
              <a:buFontTx/>
              <a:buNone/>
            </a:pPr>
            <a:r>
              <a:rPr lang="en-GB" sz="2800"/>
              <a:t>Wydaje się prawdopodobne, że spółdzielnie własnościowe, przynajmniej częściowo, odpowiadają za różnicę w sukcesie społecznych programów energetycznych.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0" y="1700213"/>
          <a:ext cx="11268075" cy="489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Document" r:id="rId4" imgW="5647944" imgH="1975104" progId="Word.Document.8">
                  <p:embed/>
                </p:oleObj>
              </mc:Choice>
              <mc:Fallback>
                <p:oleObj name="Document" r:id="rId4" imgW="5647944" imgH="1975104" progId="Word.Documen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00213"/>
                        <a:ext cx="11268075" cy="489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TextBox 2"/>
          <p:cNvSpPr txBox="1">
            <a:spLocks noChangeArrowheads="1"/>
          </p:cNvSpPr>
          <p:nvPr/>
        </p:nvSpPr>
        <p:spPr bwMode="auto">
          <a:xfrm>
            <a:off x="179388" y="1773238"/>
            <a:ext cx="1080135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/>
              <a:t>Własność wiatrowej intalacji ladowej w 2004 w % </a:t>
            </a:r>
          </a:p>
          <a:p>
            <a:endParaRPr lang="en-GB" sz="2000"/>
          </a:p>
          <a:p>
            <a:endParaRPr lang="en-GB" sz="2000"/>
          </a:p>
        </p:txBody>
      </p:sp>
      <p:sp>
        <p:nvSpPr>
          <p:cNvPr id="1844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DUŻE RÓŻNICE W “KULTURZE ENERGETYCZNEJ”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908050"/>
            <a:ext cx="8099425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2800"/>
              <a:t>Postawy wobec energii odnawialnej, centarlizacja zasilania (która faworyzuje większe elektrownie)</a:t>
            </a:r>
          </a:p>
          <a:p>
            <a:pPr marL="0" indent="0">
              <a:buFontTx/>
              <a:buNone/>
            </a:pPr>
            <a:r>
              <a:rPr lang="en-GB" sz="2800"/>
              <a:t> i współwłasnośc w spółdzielniach, znacząco różnią się w różnych  krajach. </a:t>
            </a:r>
          </a:p>
          <a:p>
            <a:pPr marL="0" indent="0">
              <a:buFontTx/>
              <a:buNone/>
            </a:pPr>
            <a:r>
              <a:rPr lang="en-GB" sz="2800"/>
              <a:t>Zależą one od doswiadczeń historycznych, dziedzictwa w wartościach społecznych oraz tradycji kulturowch.</a:t>
            </a:r>
          </a:p>
          <a:p>
            <a:pPr marL="0" indent="0">
              <a:buFontTx/>
              <a:buNone/>
            </a:pPr>
            <a:r>
              <a:rPr lang="en-GB" sz="2800"/>
              <a:t>Niemcy będą moim głównym przykładem,po czym krótko o Danii. </a:t>
            </a:r>
          </a:p>
          <a:p>
            <a:pPr marL="0" indent="0"/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r>
              <a:rPr lang="en-GB"/>
              <a:t>Niemcy 1</a:t>
            </a:r>
            <a:br>
              <a:rPr lang="en-GB"/>
            </a:br>
            <a:endParaRPr lang="en-GB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620713"/>
            <a:ext cx="8439150" cy="6092825"/>
          </a:xfrm>
        </p:spPr>
        <p:txBody>
          <a:bodyPr/>
          <a:lstStyle/>
          <a:p>
            <a:pPr marL="0" indent="0"/>
            <a:r>
              <a:rPr lang="pl-PL" sz="2600"/>
              <a:t>Wsparcie dla energii odnawialnej pochodzi z obrazu siebie,</a:t>
            </a:r>
            <a:r>
              <a:rPr lang="en-GB" sz="2600"/>
              <a:t> </a:t>
            </a:r>
            <a:r>
              <a:rPr lang="pl-PL" sz="2600"/>
              <a:t>jako ludzi bliskich naturze. Opis plemion germańskich w Germanii Tacyta, (98 AD) jako prowadzących proste, naturalne życie.</a:t>
            </a:r>
          </a:p>
          <a:p>
            <a:pPr marL="0" indent="0"/>
            <a:r>
              <a:rPr lang="pl-PL" sz="2600"/>
              <a:t> Mocny ruch romantyczny.</a:t>
            </a:r>
          </a:p>
          <a:p>
            <a:pPr marL="0" indent="0"/>
            <a:r>
              <a:rPr lang="pl-PL" sz="2600"/>
              <a:t>Później, szybka industrializacja po zjednoczeniu w 1871 roku spowodowała polaryzację między zwolennikami rozwoju i dużych projektów technologicznych,</a:t>
            </a:r>
            <a:r>
              <a:rPr lang="en-GB" sz="2600"/>
              <a:t> </a:t>
            </a:r>
            <a:r>
              <a:rPr lang="pl-PL" sz="2600"/>
              <a:t>a krytykami modernizacji. </a:t>
            </a:r>
          </a:p>
          <a:p>
            <a:pPr marL="0" indent="0"/>
            <a:r>
              <a:rPr lang="pl-PL" sz="2600"/>
              <a:t>Po II wojnie światowej, uczucia narodowe w Niemczech zdyskredytowano.</a:t>
            </a:r>
          </a:p>
          <a:p>
            <a:pPr marL="0" indent="0"/>
            <a:r>
              <a:rPr lang="pl-PL" sz="2600"/>
              <a:t>Odrodzenie dumy w kraju w 1970 roku, związane z tradycją troski o środowisko</a:t>
            </a:r>
            <a:endParaRPr lang="en-GB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3344</TotalTime>
  <Words>740</Words>
  <Application>Microsoft Office PowerPoint</Application>
  <PresentationFormat>On-screen Show (4:3)</PresentationFormat>
  <Paragraphs>91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2_Default Design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DUŻE RÓŻNICE W “KULTURZE ENERGETYCZNEJ”</vt:lpstr>
      <vt:lpstr>PowerPoint Presentation</vt:lpstr>
      <vt:lpstr>Niemcy 1 </vt:lpstr>
      <vt:lpstr>Niemcy 2 </vt:lpstr>
      <vt:lpstr>Niemcy 3 </vt:lpstr>
      <vt:lpstr>Niemcy 4 </vt:lpstr>
      <vt:lpstr>Francja</vt:lpstr>
      <vt:lpstr>Dania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Harper</dc:creator>
  <cp:lastModifiedBy>Laura Parry</cp:lastModifiedBy>
  <cp:revision>111</cp:revision>
  <cp:lastPrinted>2016-03-03T16:54:53Z</cp:lastPrinted>
  <dcterms:created xsi:type="dcterms:W3CDTF">2015-02-13T17:03:18Z</dcterms:created>
  <dcterms:modified xsi:type="dcterms:W3CDTF">2016-03-03T17:21:02Z</dcterms:modified>
</cp:coreProperties>
</file>