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1" r:id="rId3"/>
    <p:sldId id="319" r:id="rId4"/>
    <p:sldId id="325" r:id="rId5"/>
    <p:sldId id="331" r:id="rId6"/>
    <p:sldId id="335" r:id="rId7"/>
    <p:sldId id="327" r:id="rId8"/>
    <p:sldId id="333" r:id="rId9"/>
    <p:sldId id="332" r:id="rId10"/>
    <p:sldId id="336" r:id="rId11"/>
    <p:sldId id="328" r:id="rId12"/>
    <p:sldId id="330" r:id="rId13"/>
    <p:sldId id="334" r:id="rId14"/>
    <p:sldId id="320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D0"/>
    <a:srgbClr val="D04000"/>
    <a:srgbClr val="FFFFCC"/>
    <a:srgbClr val="FFCC00"/>
    <a:srgbClr val="9DC3E6"/>
    <a:srgbClr val="FFDB43"/>
    <a:srgbClr val="D69900"/>
    <a:srgbClr val="F75E09"/>
    <a:srgbClr val="FFAA2D"/>
    <a:srgbClr val="E2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7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r">
              <a:defRPr sz="1200"/>
            </a:lvl1pPr>
          </a:lstStyle>
          <a:p>
            <a:fld id="{18A59087-05BB-4AAC-B3C6-1B075B6D1F2F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r">
              <a:defRPr sz="1200"/>
            </a:lvl1pPr>
          </a:lstStyle>
          <a:p>
            <a:fld id="{8283B3A2-4490-4498-A077-FE0975795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3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r">
              <a:defRPr sz="1200"/>
            </a:lvl1pPr>
          </a:lstStyle>
          <a:p>
            <a:fld id="{906B18E7-6893-4CE3-899A-C62EBC489724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0" rIns="91423" bIns="4571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3" tIns="45710" rIns="91423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r">
              <a:defRPr sz="1200"/>
            </a:lvl1pPr>
          </a:lstStyle>
          <a:p>
            <a:fld id="{AC658758-D97F-4638-90EE-2B8AC5D327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8758-D97F-4638-90EE-2B8AC5D327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49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7CAEC-9068-403B-8AC8-CA81BBA6F45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5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5856" y="5578618"/>
            <a:ext cx="6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795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03203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684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6160" y="5632119"/>
            <a:ext cx="6085714" cy="11428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5771866"/>
          </a:xfrm>
          <a:prstGeom prst="rect">
            <a:avLst/>
          </a:prstGeom>
          <a:solidFill>
            <a:srgbClr val="FFAA2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1967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363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5008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8485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06720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0385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334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4252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0557-DAD2-424C-8BF9-DBC6CC168AEB}" type="datetimeFigureOut">
              <a:rPr lang="en-GB" smtClean="0"/>
              <a:t>05/03/2016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8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5703626"/>
          </a:xfrm>
          <a:prstGeom prst="rect">
            <a:avLst/>
          </a:prstGeom>
          <a:solidFill>
            <a:srgbClr val="FF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284" y="3897454"/>
            <a:ext cx="9144000" cy="225432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Renewable energy for residential buildings</a:t>
            </a:r>
            <a:br>
              <a:rPr lang="en-GB" sz="44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Dietmar </a:t>
            </a:r>
            <a:r>
              <a:rPr lang="en-GB" sz="4000" b="1" dirty="0" err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Bässler</a:t>
            </a:r>
            <a:r>
              <a:rPr lang="en-GB" sz="40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energy craftsman</a:t>
            </a:r>
            <a:br>
              <a:rPr lang="en-GB" sz="25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5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59" y="127000"/>
            <a:ext cx="6937004" cy="4278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853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9" y="3342599"/>
            <a:ext cx="955357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9" y="1194140"/>
            <a:ext cx="95599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itle 1"/>
          <p:cNvSpPr>
            <a:spLocks noGrp="1"/>
          </p:cNvSpPr>
          <p:nvPr>
            <p:ph type="title"/>
          </p:nvPr>
        </p:nvSpPr>
        <p:spPr>
          <a:xfrm>
            <a:off x="838200" y="187101"/>
            <a:ext cx="10515600" cy="460263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Efficiency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utilization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counts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0" name="Title 1"/>
          <p:cNvSpPr txBox="1">
            <a:spLocks/>
          </p:cNvSpPr>
          <p:nvPr/>
        </p:nvSpPr>
        <p:spPr>
          <a:xfrm>
            <a:off x="819318" y="711987"/>
            <a:ext cx="10515600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System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integration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important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2" name="Gerade Verbindung 91"/>
          <p:cNvCxnSpPr/>
          <p:nvPr/>
        </p:nvCxnSpPr>
        <p:spPr>
          <a:xfrm flipH="1">
            <a:off x="405772" y="3662263"/>
            <a:ext cx="67433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176"/>
          <p:cNvCxnSpPr/>
          <p:nvPr/>
        </p:nvCxnSpPr>
        <p:spPr>
          <a:xfrm flipH="1">
            <a:off x="7708313" y="3199254"/>
            <a:ext cx="43973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/>
          <p:nvPr/>
        </p:nvSpPr>
        <p:spPr>
          <a:xfrm>
            <a:off x="11080018" y="1059520"/>
            <a:ext cx="67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8305801" y="2505075"/>
            <a:ext cx="3724274" cy="618449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Increase of usage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Energy saving up to about 50%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5" name="Textfeld 224"/>
          <p:cNvSpPr txBox="1"/>
          <p:nvPr/>
        </p:nvSpPr>
        <p:spPr>
          <a:xfrm>
            <a:off x="8467725" y="4980435"/>
            <a:ext cx="3562350" cy="422867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Energy saving up to 20%</a:t>
            </a:r>
            <a:endParaRPr lang="de-DE" dirty="0"/>
          </a:p>
        </p:txBody>
      </p:sp>
      <p:sp>
        <p:nvSpPr>
          <p:cNvPr id="234" name="Textfeld 233"/>
          <p:cNvSpPr txBox="1"/>
          <p:nvPr/>
        </p:nvSpPr>
        <p:spPr>
          <a:xfrm>
            <a:off x="160775" y="1237239"/>
            <a:ext cx="3399713" cy="451408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Ex. Solar </a:t>
            </a:r>
            <a:r>
              <a:rPr lang="de-DE" dirty="0" err="1">
                <a:solidFill>
                  <a:schemeClr val="tx1"/>
                </a:solidFill>
              </a:rPr>
              <a:t>water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heating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11026554" y="3736858"/>
            <a:ext cx="778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134276" y="1847364"/>
            <a:ext cx="7610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de-DE" dirty="0"/>
              <a:t>Var. 1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134276" y="3829191"/>
            <a:ext cx="761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de-DE" dirty="0"/>
              <a:t>Var. 2</a:t>
            </a:r>
          </a:p>
        </p:txBody>
      </p:sp>
      <p:cxnSp>
        <p:nvCxnSpPr>
          <p:cNvPr id="5" name="Gerade Verbindung 4"/>
          <p:cNvCxnSpPr/>
          <p:nvPr/>
        </p:nvCxnSpPr>
        <p:spPr>
          <a:xfrm flipH="1">
            <a:off x="7149106" y="3199254"/>
            <a:ext cx="559207" cy="457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663307" y="1195512"/>
            <a:ext cx="241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Memory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/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52700" y="3662263"/>
            <a:ext cx="213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581253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1" y="3857563"/>
            <a:ext cx="58832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0" y="1696677"/>
            <a:ext cx="58102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87101"/>
            <a:ext cx="10515600" cy="460263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Efficiency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utilization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counts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9318" y="711987"/>
            <a:ext cx="10515600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System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integration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important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0775" y="1237238"/>
            <a:ext cx="5943422" cy="422867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Ex. PV </a:t>
            </a:r>
            <a:r>
              <a:rPr lang="de-DE" dirty="0" err="1">
                <a:solidFill>
                  <a:schemeClr val="tx1"/>
                </a:solidFill>
              </a:rPr>
              <a:t>system</a:t>
            </a:r>
            <a:r>
              <a:rPr lang="de-DE" dirty="0">
                <a:solidFill>
                  <a:schemeClr val="tx1"/>
                </a:solidFill>
              </a:rPr>
              <a:t> / solar power </a:t>
            </a:r>
            <a:r>
              <a:rPr lang="de-DE" dirty="0" err="1">
                <a:solidFill>
                  <a:schemeClr val="tx1"/>
                </a:solidFill>
              </a:rPr>
              <a:t>usage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overfeeding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1360" y="2934205"/>
            <a:ext cx="2762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9,9 kWp</a:t>
            </a:r>
          </a:p>
          <a:p>
            <a:r>
              <a:rPr lang="de-DE" sz="1600" dirty="0" err="1"/>
              <a:t>alignment</a:t>
            </a:r>
            <a:r>
              <a:rPr lang="de-DE" sz="1600" dirty="0"/>
              <a:t>:</a:t>
            </a:r>
          </a:p>
          <a:p>
            <a:r>
              <a:rPr lang="de-DE" sz="1600" dirty="0"/>
              <a:t>East 10° + </a:t>
            </a:r>
            <a:r>
              <a:rPr lang="de-DE" sz="1600" dirty="0" err="1"/>
              <a:t>south</a:t>
            </a:r>
            <a:r>
              <a:rPr lang="de-DE" sz="1600" dirty="0"/>
              <a:t> 13° + west 10°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71361" y="5066780"/>
            <a:ext cx="2374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5,2 kWp</a:t>
            </a:r>
          </a:p>
          <a:p>
            <a:r>
              <a:rPr lang="de-DE" sz="1600" dirty="0" err="1"/>
              <a:t>alignment</a:t>
            </a:r>
            <a:r>
              <a:rPr lang="de-DE" sz="1600" dirty="0"/>
              <a:t>: </a:t>
            </a:r>
            <a:r>
              <a:rPr lang="de-DE" sz="1600" dirty="0" err="1"/>
              <a:t>south</a:t>
            </a:r>
            <a:r>
              <a:rPr lang="de-DE" sz="1600" dirty="0"/>
              <a:t>-west 32°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851418" y="956749"/>
            <a:ext cx="671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1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912415" y="2468205"/>
            <a:ext cx="3041460" cy="1200329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Own efficiency about 50%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Energy saving about 60%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Electricity costs reduction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electricity sales 95%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471361" y="3739790"/>
            <a:ext cx="11482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4193696" y="3201253"/>
            <a:ext cx="1799013" cy="491383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600" dirty="0">
                <a:solidFill>
                  <a:schemeClr val="tx1"/>
                </a:solidFill>
              </a:rPr>
              <a:t>+ </a:t>
            </a:r>
            <a:r>
              <a:rPr lang="de-DE" sz="1600" dirty="0" err="1">
                <a:solidFill>
                  <a:schemeClr val="tx1"/>
                </a:solidFill>
              </a:rPr>
              <a:t>battery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storage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chemeClr val="tx1"/>
                </a:solidFill>
              </a:rPr>
              <a:t>     6,4 kWh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11187237" y="3580536"/>
            <a:ext cx="671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8912415" y="4572676"/>
            <a:ext cx="3041460" cy="1170899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Own efficiency about 30%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Energy saving about 20%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Electricity costs reduction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electricity sales 45%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39" y="1696677"/>
            <a:ext cx="24511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62" y="3651622"/>
            <a:ext cx="27257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feld 106"/>
          <p:cNvSpPr txBox="1"/>
          <p:nvPr/>
        </p:nvSpPr>
        <p:spPr>
          <a:xfrm>
            <a:off x="160775" y="1722778"/>
            <a:ext cx="8108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Var. 1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160775" y="3857563"/>
            <a:ext cx="8108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de-DE" dirty="0"/>
              <a:t>Var. 2</a:t>
            </a:r>
          </a:p>
        </p:txBody>
      </p:sp>
    </p:spTree>
    <p:extLst>
      <p:ext uri="{BB962C8B-B14F-4D97-AF65-F5344CB8AC3E}">
        <p14:creationId xmlns:p14="http://schemas.microsoft.com/office/powerpoint/2010/main" val="3413205630"/>
      </p:ext>
    </p:extLst>
  </p:cSld>
  <p:clrMapOvr>
    <a:masterClrMapping/>
  </p:clrMapOvr>
  <p:transition spd="slow" advTm="6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5" y="1720026"/>
            <a:ext cx="81994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87101"/>
            <a:ext cx="10515600" cy="460263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Efficiency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utilization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counts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711987"/>
            <a:ext cx="12191999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Combination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systems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0775" y="1237239"/>
            <a:ext cx="5371905" cy="422866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Ex. PV-conditioning / heat pump / solar thermal system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30614" y="2955406"/>
            <a:ext cx="191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8,2 kWp PV</a:t>
            </a:r>
          </a:p>
          <a:p>
            <a:r>
              <a:rPr lang="de-DE" sz="1600" dirty="0" err="1"/>
              <a:t>alignment</a:t>
            </a:r>
            <a:r>
              <a:rPr lang="de-DE" sz="1600" dirty="0"/>
              <a:t>: </a:t>
            </a:r>
            <a:r>
              <a:rPr lang="de-DE" sz="1600" dirty="0" err="1"/>
              <a:t>south</a:t>
            </a:r>
            <a:r>
              <a:rPr lang="de-DE" sz="1600" dirty="0"/>
              <a:t> 34°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60775" y="3078516"/>
            <a:ext cx="1829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10 m² solar thermal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765693" y="1139524"/>
            <a:ext cx="671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1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360212" y="2637600"/>
            <a:ext cx="3565090" cy="2153475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dirty="0" err="1">
                <a:solidFill>
                  <a:schemeClr val="tx1"/>
                </a:solidFill>
              </a:rPr>
              <a:t>Self</a:t>
            </a:r>
            <a:r>
              <a:rPr lang="de-DE" dirty="0">
                <a:solidFill>
                  <a:schemeClr val="tx1"/>
                </a:solidFill>
              </a:rPr>
              <a:t>-efficiency PV 12%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Percentage of e-energy and thus                        Energy saving about 80%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(For PV power, ST-heat, WP-heat)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Energy costs per annum 680, - €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(For House-power, WP-electricity, heat)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400" b="1" i="1" dirty="0">
                <a:solidFill>
                  <a:schemeClr val="tx1"/>
                </a:solidFill>
              </a:rPr>
              <a:t>With electricity sales approximately -550, - €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808038" y="4035598"/>
            <a:ext cx="118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9 kW</a:t>
            </a:r>
          </a:p>
          <a:p>
            <a:r>
              <a:rPr lang="de-DE" sz="1600" dirty="0" err="1"/>
              <a:t>Heat</a:t>
            </a:r>
            <a:r>
              <a:rPr lang="de-DE" sz="1600" dirty="0"/>
              <a:t> pump</a:t>
            </a:r>
          </a:p>
          <a:p>
            <a:r>
              <a:rPr lang="de-DE" sz="1600" dirty="0"/>
              <a:t>(</a:t>
            </a:r>
            <a:r>
              <a:rPr lang="de-DE" sz="1600" dirty="0" err="1"/>
              <a:t>air</a:t>
            </a:r>
            <a:r>
              <a:rPr lang="de-DE" sz="1600" dirty="0"/>
              <a:t> / </a:t>
            </a:r>
            <a:r>
              <a:rPr lang="de-DE" sz="1600" dirty="0" err="1"/>
              <a:t>water</a:t>
            </a:r>
            <a:r>
              <a:rPr lang="de-DE" sz="1600" dirty="0"/>
              <a:t>)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8360212" y="3157309"/>
            <a:ext cx="35650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8360212" y="4221874"/>
            <a:ext cx="35650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40461"/>
      </p:ext>
    </p:extLst>
  </p:cSld>
  <p:clrMapOvr>
    <a:masterClrMapping/>
  </p:clrMapOvr>
  <p:transition spd="slow" advTm="6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1" y="1757327"/>
            <a:ext cx="78343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87101"/>
            <a:ext cx="10515600" cy="460263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Efficiency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utilization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counts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711987"/>
            <a:ext cx="12191999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Combination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systems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0775" y="1237239"/>
            <a:ext cx="7983100" cy="439162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Ex. PV system / Electric storage heaters / electric storage for hot water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6214" y="3032943"/>
            <a:ext cx="14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9,9 kWp</a:t>
            </a:r>
          </a:p>
          <a:p>
            <a:r>
              <a:rPr lang="de-DE" sz="1600" dirty="0" err="1"/>
              <a:t>alignment</a:t>
            </a:r>
            <a:r>
              <a:rPr lang="de-DE" sz="1600" dirty="0"/>
              <a:t>: </a:t>
            </a:r>
          </a:p>
          <a:p>
            <a:r>
              <a:rPr lang="de-DE" sz="1600" dirty="0"/>
              <a:t>East – West 30°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08919" y="4140850"/>
            <a:ext cx="1497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Home-Manager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765693" y="1139524"/>
            <a:ext cx="671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1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701619" y="2663018"/>
            <a:ext cx="3337982" cy="1339056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>
                <a:solidFill>
                  <a:schemeClr val="tx1"/>
                </a:solidFill>
              </a:rPr>
              <a:t>Self</a:t>
            </a:r>
            <a:r>
              <a:rPr lang="de-DE" dirty="0">
                <a:solidFill>
                  <a:schemeClr val="tx1"/>
                </a:solidFill>
              </a:rPr>
              <a:t>-efficiency PV 40%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Percentage of e-energy and thus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Energy saving about 50%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(For PV power, PV-thermal, PV WW)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448309" y="4002074"/>
            <a:ext cx="1944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electrical</a:t>
            </a:r>
            <a:br>
              <a:rPr lang="de-DE" sz="1600" dirty="0"/>
            </a:br>
            <a:r>
              <a:rPr lang="de-DE" sz="1600" dirty="0" err="1"/>
              <a:t>storage</a:t>
            </a:r>
            <a:r>
              <a:rPr lang="de-DE" sz="1600" dirty="0"/>
              <a:t> </a:t>
            </a:r>
            <a:r>
              <a:rPr lang="de-DE" sz="1600" dirty="0" err="1"/>
              <a:t>heaters</a:t>
            </a:r>
            <a:r>
              <a:rPr lang="de-DE" sz="1600" dirty="0"/>
              <a:t> 8 kW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8701619" y="3119209"/>
            <a:ext cx="33379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478039" y="4986778"/>
            <a:ext cx="238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electrical</a:t>
            </a:r>
            <a:br>
              <a:rPr lang="de-DE" sz="1600" dirty="0"/>
            </a:br>
            <a:r>
              <a:rPr lang="de-DE" sz="1600" dirty="0" err="1"/>
              <a:t>underfloor</a:t>
            </a:r>
            <a:r>
              <a:rPr lang="de-DE" sz="1600" dirty="0"/>
              <a:t> </a:t>
            </a:r>
            <a:r>
              <a:rPr lang="de-DE" sz="1600" dirty="0" err="1"/>
              <a:t>heating</a:t>
            </a:r>
            <a:r>
              <a:rPr lang="de-DE" sz="1600" dirty="0"/>
              <a:t> 0,6 kW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6452697" y="3002606"/>
            <a:ext cx="18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electric storage</a:t>
            </a:r>
            <a:br>
              <a:rPr lang="en-US" sz="1600" dirty="0"/>
            </a:br>
            <a:r>
              <a:rPr lang="en-US" sz="1600" dirty="0"/>
              <a:t>for hot water</a:t>
            </a:r>
            <a:r>
              <a:rPr lang="de-DE" sz="1600" dirty="0"/>
              <a:t>2-6 kW</a:t>
            </a:r>
          </a:p>
        </p:txBody>
      </p:sp>
    </p:spTree>
    <p:extLst>
      <p:ext uri="{BB962C8B-B14F-4D97-AF65-F5344CB8AC3E}">
        <p14:creationId xmlns:p14="http://schemas.microsoft.com/office/powerpoint/2010/main" val="4201747206"/>
      </p:ext>
    </p:extLst>
  </p:cSld>
  <p:clrMapOvr>
    <a:masterClrMapping/>
  </p:clrMapOvr>
  <p:transition spd="slow" advTm="6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0795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14426"/>
            <a:ext cx="10515600" cy="538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dirty="0" err="1">
                <a:solidFill>
                  <a:srgbClr val="C00000"/>
                </a:solidFill>
              </a:rPr>
              <a:t>consider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local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situation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en-GB" sz="2400" b="1" dirty="0">
                <a:sym typeface="Wingdings"/>
              </a:rPr>
              <a:t></a:t>
            </a:r>
            <a:r>
              <a:rPr lang="en-GB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GB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C00000"/>
                </a:solidFill>
              </a:rPr>
              <a:t> objective: use the variety of possibilities</a:t>
            </a:r>
            <a:endParaRPr lang="en-GB" sz="2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b="1" dirty="0" err="1">
                <a:solidFill>
                  <a:srgbClr val="C00000"/>
                </a:solidFill>
              </a:rPr>
              <a:t>using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Renewable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Fuels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en-GB" sz="2400" b="1" dirty="0">
                <a:sym typeface="Wingdings"/>
              </a:rPr>
              <a:t></a:t>
            </a:r>
            <a:r>
              <a:rPr lang="en-GB" sz="2400" dirty="0">
                <a:sym typeface="Wingdings"/>
              </a:rPr>
              <a:t> </a:t>
            </a:r>
            <a:r>
              <a:rPr lang="en-GB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objetive</a:t>
            </a:r>
            <a:r>
              <a:rPr lang="en-GB" sz="2400" dirty="0">
                <a:solidFill>
                  <a:srgbClr val="C00000"/>
                </a:solidFill>
                <a:sym typeface="Wingdings" panose="05000000000000000000" pitchFamily="2" charset="2"/>
              </a:rPr>
              <a:t>: </a:t>
            </a:r>
            <a:r>
              <a:rPr lang="en-US" sz="2400" dirty="0">
                <a:solidFill>
                  <a:srgbClr val="C00000"/>
                </a:solidFill>
              </a:rPr>
              <a:t>Goal: no costs for energy</a:t>
            </a:r>
            <a:endParaRPr lang="en-GB" sz="2400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C00000"/>
                </a:solidFill>
              </a:rPr>
              <a:t>Devices </a:t>
            </a:r>
            <a:r>
              <a:rPr lang="de-DE" b="1" dirty="0" err="1">
                <a:solidFill>
                  <a:srgbClr val="C00000"/>
                </a:solidFill>
              </a:rPr>
              <a:t>with</a:t>
            </a:r>
            <a:r>
              <a:rPr lang="de-DE" b="1" dirty="0">
                <a:solidFill>
                  <a:srgbClr val="C00000"/>
                </a:solidFill>
              </a:rPr>
              <a:t> high </a:t>
            </a:r>
            <a:r>
              <a:rPr lang="de-DE" b="1" dirty="0" err="1">
                <a:solidFill>
                  <a:srgbClr val="C00000"/>
                </a:solidFill>
              </a:rPr>
              <a:t>efficiency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en-GB" sz="2400" b="1" dirty="0">
                <a:sym typeface="Wingdings"/>
              </a:rPr>
              <a:t></a:t>
            </a:r>
            <a:r>
              <a:rPr lang="en-GB" sz="2400" dirty="0">
                <a:sym typeface="Wingdings"/>
              </a:rPr>
              <a:t> </a:t>
            </a:r>
            <a:r>
              <a:rPr lang="en-GB" sz="2400" dirty="0">
                <a:solidFill>
                  <a:srgbClr val="C00000"/>
                </a:solidFill>
                <a:sym typeface="Wingdings" panose="05000000000000000000" pitchFamily="2" charset="2"/>
              </a:rPr>
              <a:t>objective: </a:t>
            </a:r>
            <a:r>
              <a:rPr lang="en-US" sz="2400" dirty="0">
                <a:solidFill>
                  <a:srgbClr val="C00000"/>
                </a:solidFill>
              </a:rPr>
              <a:t>high efficiency at partial load</a:t>
            </a:r>
            <a:endParaRPr lang="en-GB" sz="2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b="1" dirty="0" err="1">
                <a:solidFill>
                  <a:srgbClr val="C00000"/>
                </a:solidFill>
              </a:rPr>
              <a:t>integrate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systems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efficiently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en-GB" sz="2400" b="1" dirty="0">
                <a:sym typeface="Wingdings"/>
              </a:rPr>
              <a:t></a:t>
            </a:r>
            <a:r>
              <a:rPr lang="en-GB" sz="2400" dirty="0">
                <a:sym typeface="Wingdings"/>
              </a:rPr>
              <a:t> </a:t>
            </a:r>
            <a:r>
              <a:rPr lang="en-GB" sz="2400" dirty="0">
                <a:solidFill>
                  <a:srgbClr val="C00000"/>
                </a:solidFill>
                <a:sym typeface="Wingdings" panose="05000000000000000000" pitchFamily="2" charset="2"/>
              </a:rPr>
              <a:t>objective: </a:t>
            </a:r>
            <a:r>
              <a:rPr lang="de-DE" sz="2400" dirty="0">
                <a:solidFill>
                  <a:srgbClr val="C00000"/>
                </a:solidFill>
              </a:rPr>
              <a:t>high </a:t>
            </a:r>
            <a:r>
              <a:rPr lang="de-DE" sz="2400" dirty="0" err="1">
                <a:solidFill>
                  <a:srgbClr val="C00000"/>
                </a:solidFill>
              </a:rPr>
              <a:t>efficiency</a:t>
            </a:r>
            <a:r>
              <a:rPr lang="en-GB" sz="2400" dirty="0">
                <a:solidFill>
                  <a:srgbClr val="C00000"/>
                </a:solidFill>
              </a:rPr>
              <a:t>!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b="1" dirty="0" err="1">
                <a:solidFill>
                  <a:srgbClr val="C00000"/>
                </a:solidFill>
              </a:rPr>
              <a:t>combine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systems</a:t>
            </a:r>
            <a:r>
              <a:rPr lang="de-DE" b="1" dirty="0">
                <a:solidFill>
                  <a:srgbClr val="C00000"/>
                </a:solidFill>
              </a:rPr>
              <a:t> smart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en-GB" sz="2400" b="1" dirty="0">
                <a:sym typeface="Wingdings"/>
              </a:rPr>
              <a:t></a:t>
            </a:r>
            <a:r>
              <a:rPr lang="en-GB" sz="2400" dirty="0">
                <a:sym typeface="Wingdings"/>
              </a:rPr>
              <a:t> </a:t>
            </a:r>
            <a:r>
              <a:rPr lang="en-GB" sz="2400" dirty="0">
                <a:solidFill>
                  <a:srgbClr val="C00000"/>
                </a:solidFill>
                <a:sym typeface="Wingdings" panose="05000000000000000000" pitchFamily="2" charset="2"/>
              </a:rPr>
              <a:t>objective: </a:t>
            </a:r>
            <a:r>
              <a:rPr lang="de-DE" sz="2400" dirty="0" err="1">
                <a:solidFill>
                  <a:srgbClr val="C00000"/>
                </a:solidFill>
              </a:rPr>
              <a:t>low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energy</a:t>
            </a:r>
            <a:r>
              <a:rPr lang="de-DE" sz="2400" dirty="0">
                <a:solidFill>
                  <a:srgbClr val="C00000"/>
                </a:solidFill>
              </a:rPr>
              <a:t> / </a:t>
            </a:r>
            <a:r>
              <a:rPr lang="de-DE" sz="2400" dirty="0" err="1">
                <a:solidFill>
                  <a:srgbClr val="C00000"/>
                </a:solidFill>
              </a:rPr>
              <a:t>operating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costs</a:t>
            </a:r>
            <a:r>
              <a:rPr lang="en-GB" sz="2400" dirty="0">
                <a:solidFill>
                  <a:srgbClr val="C00000"/>
                </a:solidFill>
                <a:sym typeface="Wingdings" panose="05000000000000000000" pitchFamily="2" charset="2"/>
              </a:rPr>
              <a:t>!</a:t>
            </a:r>
            <a:endParaRPr lang="en-GB" sz="2400" dirty="0">
              <a:solidFill>
                <a:srgbClr val="C00000"/>
              </a:solidFill>
            </a:endParaRPr>
          </a:p>
          <a:p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98840"/>
      </p:ext>
    </p:extLst>
  </p:cSld>
  <p:clrMapOvr>
    <a:masterClrMapping/>
  </p:clrMapOvr>
  <p:transition spd="slow" advTm="6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8658" y="945370"/>
            <a:ext cx="4991100" cy="540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 err="1">
                <a:solidFill>
                  <a:srgbClr val="C00000"/>
                </a:solidFill>
              </a:rPr>
              <a:t>Ask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dogmas</a:t>
            </a:r>
            <a:r>
              <a:rPr lang="de-DE" b="1" dirty="0">
                <a:solidFill>
                  <a:srgbClr val="C00000"/>
                </a:solidFill>
              </a:rPr>
              <a:t> in </a:t>
            </a:r>
            <a:r>
              <a:rPr lang="de-DE" b="1" dirty="0" err="1">
                <a:solidFill>
                  <a:srgbClr val="C00000"/>
                </a:solidFill>
              </a:rPr>
              <a:t>question</a:t>
            </a:r>
            <a:r>
              <a:rPr lang="de-DE" b="1" dirty="0">
                <a:solidFill>
                  <a:srgbClr val="C00000"/>
                </a:solidFill>
              </a:rPr>
              <a:t>!</a:t>
            </a:r>
            <a:endParaRPr lang="en-GB" sz="20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 rot="20839556">
            <a:off x="991941" y="1556375"/>
            <a:ext cx="3159317" cy="488456"/>
          </a:xfrm>
          <a:prstGeom prst="rect">
            <a:avLst/>
          </a:prstGeom>
          <a:effectLst>
            <a:reflection dist="1270000" dir="5400000" sy="-100000" algn="bl" rotWithShape="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7030A0"/>
                </a:solidFill>
              </a:rPr>
              <a:t>Think </a:t>
            </a:r>
            <a:r>
              <a:rPr lang="de-DE" b="1" dirty="0" err="1">
                <a:solidFill>
                  <a:srgbClr val="7030A0"/>
                </a:solidFill>
              </a:rPr>
              <a:t>cross</a:t>
            </a:r>
            <a:r>
              <a:rPr lang="de-DE" b="1" dirty="0">
                <a:solidFill>
                  <a:srgbClr val="7030A0"/>
                </a:solidFill>
              </a:rPr>
              <a:t>!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 rot="281066">
            <a:off x="6796781" y="4145303"/>
            <a:ext cx="5513588" cy="59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fun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59227" y="5061803"/>
            <a:ext cx="10515600" cy="63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Thank you for your attention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4" name="Picture 6" descr="C:\Users\DB\Documents\1 Privat\Partnerstädte-Treffen\Vortrag in Frome 2016\Bilder\imagesGLI284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403920"/>
            <a:ext cx="257175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57" y="123277"/>
            <a:ext cx="23955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6" y="2100292"/>
            <a:ext cx="39131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44149"/>
      </p:ext>
    </p:extLst>
  </p:cSld>
  <p:clrMapOvr>
    <a:masterClrMapping/>
  </p:clrMapOvr>
  <p:transition spd="slow" advTm="6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5703888"/>
          </a:xfrm>
          <a:prstGeom prst="rect">
            <a:avLst/>
          </a:prstGeom>
          <a:solidFill>
            <a:srgbClr val="FF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319213" y="3897313"/>
            <a:ext cx="9144000" cy="2254250"/>
          </a:xfrm>
        </p:spPr>
        <p:txBody>
          <a:bodyPr/>
          <a:lstStyle/>
          <a:p>
            <a:pPr eaLnBrk="1" hangingPunct="1"/>
            <a:r>
              <a:rPr lang="en-GB" sz="4400" b="1">
                <a:solidFill>
                  <a:srgbClr val="0070C0"/>
                </a:solidFill>
                <a:latin typeface="Calibri" pitchFamily="34" charset="0"/>
                <a:cs typeface="Tahoma" pitchFamily="34" charset="0"/>
              </a:rPr>
              <a:t>energy cooperative &amp; wind energy</a:t>
            </a:r>
            <a:br>
              <a:rPr lang="en-GB" sz="4400" b="1">
                <a:solidFill>
                  <a:srgbClr val="0070C0"/>
                </a:solidFill>
                <a:latin typeface="Calibri" pitchFamily="34" charset="0"/>
                <a:cs typeface="Tahoma" pitchFamily="34" charset="0"/>
              </a:rPr>
            </a:br>
            <a:r>
              <a:rPr lang="en-GB" sz="3400" b="1">
                <a:solidFill>
                  <a:srgbClr val="0070C0"/>
                </a:solidFill>
                <a:latin typeface="Calibri" pitchFamily="34" charset="0"/>
                <a:cs typeface="Tahoma" pitchFamily="34" charset="0"/>
              </a:rPr>
              <a:t>Jakob Schäfer, Murrhardt, Germany</a:t>
            </a:r>
            <a:br>
              <a:rPr lang="en-GB" sz="2800" b="1">
                <a:solidFill>
                  <a:srgbClr val="548235"/>
                </a:solidFill>
                <a:cs typeface="Tahoma" pitchFamily="34" charset="0"/>
              </a:rPr>
            </a:br>
            <a:br>
              <a:rPr lang="en-GB" sz="2000">
                <a:cs typeface="Tahoma" pitchFamily="34" charset="0"/>
              </a:rPr>
            </a:br>
            <a:endParaRPr lang="en-GB" sz="2000" b="1">
              <a:cs typeface="Tahoma" pitchFamily="34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050" y="127000"/>
            <a:ext cx="69373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3" y="5772150"/>
            <a:ext cx="4379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5772150"/>
            <a:ext cx="865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03574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>
                <a:solidFill>
                  <a:srgbClr val="0070C0"/>
                </a:solidFill>
                <a:latin typeface="Calibri" pitchFamily="34" charset="0"/>
              </a:rPr>
              <a:t>Aims of presentation</a:t>
            </a:r>
          </a:p>
        </p:txBody>
      </p:sp>
      <p:sp>
        <p:nvSpPr>
          <p:cNvPr id="17410" name="Content Placeholder 3"/>
          <p:cNvSpPr>
            <a:spLocks noGrp="1"/>
          </p:cNvSpPr>
          <p:nvPr>
            <p:ph idx="1"/>
          </p:nvPr>
        </p:nvSpPr>
        <p:spPr>
          <a:xfrm>
            <a:off x="846138" y="1833563"/>
            <a:ext cx="10515600" cy="3824287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citizens energy cooperative in Murrhardt (EGM)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role of citizens energy cooperatives in Germany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planned wind farm project in Murrhardt (Zollstock-Springstein)</a:t>
            </a:r>
          </a:p>
          <a:p>
            <a:pPr eaLnBrk="1" hangingPunct="1"/>
            <a:endParaRPr lang="en-GB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145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>
                <a:solidFill>
                  <a:srgbClr val="0070C0"/>
                </a:solidFill>
              </a:rPr>
              <a:t>citizens energy cooperative Murrhardt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288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Citizens solar power plants in Murrhardt since 2008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in the legal form of a limited partnership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shares available to hold from ~800 </a:t>
            </a:r>
            <a:r>
              <a:rPr lang="de-DE"/>
              <a:t>£ </a:t>
            </a:r>
            <a:r>
              <a:rPr lang="en-GB">
                <a:solidFill>
                  <a:srgbClr val="2E75B6"/>
                </a:solidFill>
              </a:rPr>
              <a:t>onwards</a:t>
            </a:r>
          </a:p>
          <a:p>
            <a:pPr eaLnBrk="1" hangingPunct="1"/>
            <a:r>
              <a:rPr lang="en-GB"/>
              <a:t>classical investment into renewable energy</a:t>
            </a:r>
          </a:p>
          <a:p>
            <a:pPr eaLnBrk="1" hangingPunct="1"/>
            <a:r>
              <a:rPr lang="en-GB"/>
              <a:t>security through guaranteed feed-in tariff</a:t>
            </a:r>
          </a:p>
        </p:txBody>
      </p:sp>
      <p:pic>
        <p:nvPicPr>
          <p:cNvPr id="18435" name="Picture 8" descr="http://2.bp.blogspot.com/_fzcKVoZBuaI/TL2UXe6KhUI/AAAAAAAABL8/FiWOKCJpTeQ/s1600/Photovoltaik.5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2451100"/>
            <a:ext cx="38735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623762"/>
      </p:ext>
    </p:extLst>
  </p:cSld>
  <p:clrMapOvr>
    <a:masterClrMapping/>
  </p:clrMapOvr>
  <p:transition spd="slow" advTm="6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Blick von ob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238125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SAM Tracker Kläranl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3171825"/>
            <a:ext cx="6467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3"/>
          <p:cNvSpPr>
            <a:spLocks/>
          </p:cNvSpPr>
          <p:nvPr/>
        </p:nvSpPr>
        <p:spPr bwMode="auto">
          <a:xfrm>
            <a:off x="5607050" y="1003300"/>
            <a:ext cx="6280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sz="2800">
                <a:solidFill>
                  <a:srgbClr val="2E75B6"/>
                </a:solidFill>
                <a:latin typeface="Calibri" pitchFamily="34" charset="0"/>
              </a:rPr>
              <a:t>in total 6 facilities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sz="2800">
                <a:solidFill>
                  <a:srgbClr val="2E75B6"/>
                </a:solidFill>
                <a:latin typeface="Calibri" pitchFamily="34" charset="0"/>
              </a:rPr>
              <a:t>installed production capacity (kWp):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800">
                <a:latin typeface="Calibri" pitchFamily="34" charset="0"/>
              </a:rPr>
              <a:t>20, 22, 52, 20, 8, 32 (each in kWp)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sz="2800">
                <a:solidFill>
                  <a:srgbClr val="2E75B6"/>
                </a:solidFill>
                <a:latin typeface="Calibri" pitchFamily="34" charset="0"/>
              </a:rPr>
              <a:t>in total 154 kWp</a:t>
            </a:r>
            <a:endParaRPr lang="en-GB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642"/>
      </p:ext>
    </p:extLst>
  </p:cSld>
  <p:clrMapOvr>
    <a:masterClrMapping/>
  </p:clrMapOvr>
  <p:transition spd="slow" advTm="6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279401"/>
            <a:ext cx="10515600" cy="57784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Renewable energy sources (RES) for residential buildings</a:t>
            </a:r>
            <a:endParaRPr lang="en-GB" sz="3200" u="sng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5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Energy demand in residential buildings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</a:rPr>
              <a:t>RES-technology and systems for </a:t>
            </a:r>
            <a:r>
              <a:rPr lang="de-DE" dirty="0" err="1">
                <a:solidFill>
                  <a:srgbClr val="C00000"/>
                </a:solidFill>
              </a:rPr>
              <a:t>energy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supply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of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buildings</a:t>
            </a:r>
            <a:endParaRPr lang="en-GB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C00000"/>
                </a:solidFill>
              </a:rPr>
              <a:t>Efficacy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and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efficiency</a:t>
            </a:r>
            <a:endParaRPr lang="de-DE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C00000"/>
                </a:solidFill>
              </a:rPr>
              <a:t>system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integration</a:t>
            </a:r>
            <a:endParaRPr lang="de-DE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</a:rPr>
              <a:t>System combination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</a:rPr>
              <a:t>summery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550" y="818356"/>
            <a:ext cx="10515600" cy="88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+mn-lt"/>
              </a:rPr>
              <a:t>content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847725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rgbClr val="0070C0"/>
                </a:solidFill>
              </a:rPr>
              <a:t>about four weeks before Fukushima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idx="1"/>
          </p:nvPr>
        </p:nvSpPr>
        <p:spPr>
          <a:xfrm>
            <a:off x="788988" y="854075"/>
            <a:ext cx="10515600" cy="3824288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energy cooperative Murrhardt (EGM) eG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founded on 15 February 2011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in the legal form of a cooperative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shares available to hold from ~76 </a:t>
            </a:r>
            <a:r>
              <a:rPr lang="de-DE"/>
              <a:t>£ </a:t>
            </a:r>
            <a:r>
              <a:rPr lang="en-GB">
                <a:solidFill>
                  <a:srgbClr val="2E75B6"/>
                </a:solidFill>
              </a:rPr>
              <a:t>onwards</a:t>
            </a:r>
          </a:p>
          <a:p>
            <a:pPr eaLnBrk="1" hangingPunct="1"/>
            <a:r>
              <a:rPr lang="en-GB"/>
              <a:t>availability for more members to participate through low costs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3379788"/>
            <a:ext cx="7591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862330"/>
      </p:ext>
    </p:extLst>
  </p:cSld>
  <p:clrMapOvr>
    <a:masterClrMapping/>
  </p:clrMapOvr>
  <p:transition spd="slow" advTm="6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800100" y="128588"/>
            <a:ext cx="10515600" cy="1325562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rgbClr val="0070C0"/>
                </a:solidFill>
              </a:rPr>
              <a:t>agenda since 2011</a:t>
            </a:r>
          </a:p>
        </p:txBody>
      </p:sp>
      <p:sp>
        <p:nvSpPr>
          <p:cNvPr id="21506" name="Content Placeholder 3"/>
          <p:cNvSpPr>
            <a:spLocks noGrp="1"/>
          </p:cNvSpPr>
          <p:nvPr>
            <p:ph idx="4294967295"/>
          </p:nvPr>
        </p:nvSpPr>
        <p:spPr>
          <a:xfrm>
            <a:off x="762000" y="1346200"/>
            <a:ext cx="10515600" cy="38242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Commitment in tender for new operator of the power grid in Murrhardt</a:t>
            </a:r>
          </a:p>
          <a:p>
            <a:pPr marL="742950" lvl="1" indent="-285750" eaLnBrk="1" hangingPunct="1"/>
            <a:r>
              <a:rPr lang="en-GB">
                <a:solidFill>
                  <a:srgbClr val="2E75B6"/>
                </a:solidFill>
              </a:rPr>
              <a:t>target not reached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Commitment in Murrhardt´s all new electricity grid operating company</a:t>
            </a:r>
          </a:p>
          <a:p>
            <a:pPr marL="742950" lvl="1" indent="-285750" eaLnBrk="1" hangingPunct="1"/>
            <a:r>
              <a:rPr lang="en-GB">
                <a:solidFill>
                  <a:srgbClr val="2E75B6"/>
                </a:solidFill>
              </a:rPr>
              <a:t>target not reached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Distribution of electricity through own local brand (support through partner company with experience in deregulated power market)</a:t>
            </a:r>
          </a:p>
          <a:p>
            <a:pPr marL="742950" lvl="1" indent="-285750" eaLnBrk="1" hangingPunct="1"/>
            <a:r>
              <a:rPr lang="en-GB">
                <a:solidFill>
                  <a:srgbClr val="2E75B6"/>
                </a:solidFill>
              </a:rPr>
              <a:t>target reached</a:t>
            </a:r>
          </a:p>
        </p:txBody>
      </p:sp>
    </p:spTree>
    <p:extLst>
      <p:ext uri="{BB962C8B-B14F-4D97-AF65-F5344CB8AC3E}">
        <p14:creationId xmlns:p14="http://schemas.microsoft.com/office/powerpoint/2010/main" val="1462017174"/>
      </p:ext>
    </p:extLst>
  </p:cSld>
  <p:clrMapOvr>
    <a:masterClrMapping/>
  </p:clrMapOvr>
  <p:transition spd="slow" advTm="6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>
                <a:solidFill>
                  <a:srgbClr val="0070C0"/>
                </a:solidFill>
              </a:rPr>
              <a:t>boom of energy cooperatives in Germany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824288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within ten years growth </a:t>
            </a:r>
          </a:p>
          <a:p>
            <a:pPr eaLnBrk="1" hangingPunct="1">
              <a:buFont typeface="Arial" charset="0"/>
              <a:buNone/>
            </a:pPr>
            <a:r>
              <a:rPr lang="en-GB">
                <a:solidFill>
                  <a:srgbClr val="2E75B6"/>
                </a:solidFill>
              </a:rPr>
              <a:t>   from ~ 50 to over 550</a:t>
            </a:r>
          </a:p>
        </p:txBody>
      </p:sp>
      <p:pic>
        <p:nvPicPr>
          <p:cNvPr id="22531" name="Picture 4" descr="K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800" y="1430338"/>
            <a:ext cx="459740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583652"/>
      </p:ext>
    </p:extLst>
  </p:cSld>
  <p:clrMapOvr>
    <a:masterClrMapping/>
  </p:clrMapOvr>
  <p:transition spd="slow" advTm="6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rgbClr val="0070C0"/>
                </a:solidFill>
              </a:rPr>
              <a:t>recent projects and initiatives</a:t>
            </a:r>
            <a:br>
              <a:rPr lang="en-GB" sz="4000" b="1">
                <a:solidFill>
                  <a:srgbClr val="0070C0"/>
                </a:solidFill>
              </a:rPr>
            </a:br>
            <a:r>
              <a:rPr lang="en-GB" sz="4000" b="1">
                <a:solidFill>
                  <a:srgbClr val="0070C0"/>
                </a:solidFill>
              </a:rPr>
              <a:t>brief overview of dates in german energy policy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288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agreement 2002 to leave nuclear technology in Germany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extensional use agreed in 2010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few months later roll-back after Fukushima in March 2011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Energiewende and last shut down of german nuclear power plant in 2022 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new provincial government in our province since 2011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complete change in provincial policy regarding use of wind energy</a:t>
            </a:r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59419"/>
      </p:ext>
    </p:extLst>
  </p:cSld>
  <p:clrMapOvr>
    <a:masterClrMapping/>
  </p:clrMapOvr>
  <p:transition spd="slow" advTm="6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rgbClr val="0070C0"/>
                </a:solidFill>
              </a:rPr>
              <a:t>location of </a:t>
            </a:r>
            <a:br>
              <a:rPr lang="en-GB" sz="4000" b="1">
                <a:solidFill>
                  <a:srgbClr val="0070C0"/>
                </a:solidFill>
              </a:rPr>
            </a:br>
            <a:r>
              <a:rPr lang="en-GB" sz="4000" b="1">
                <a:solidFill>
                  <a:srgbClr val="0070C0"/>
                </a:solidFill>
              </a:rPr>
              <a:t>planned wind farm</a:t>
            </a:r>
          </a:p>
        </p:txBody>
      </p:sp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319088" y="1400175"/>
            <a:ext cx="10515600" cy="38242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6 turbines</a:t>
            </a:r>
          </a:p>
          <a:p>
            <a:pPr eaLnBrk="1" hangingPunct="1"/>
            <a:r>
              <a:rPr lang="en-GB"/>
              <a:t>Nordex N 117 (2,4 MW)</a:t>
            </a:r>
          </a:p>
          <a:p>
            <a:pPr eaLnBrk="1" hangingPunct="1"/>
            <a:r>
              <a:rPr lang="en-GB"/>
              <a:t>3 Mio. </a:t>
            </a:r>
            <a:r>
              <a:rPr lang="de-DE"/>
              <a:t>£</a:t>
            </a:r>
            <a:r>
              <a:rPr lang="en-GB"/>
              <a:t> per turbine</a:t>
            </a:r>
          </a:p>
          <a:p>
            <a:pPr eaLnBrk="1" hangingPunct="1"/>
            <a:r>
              <a:rPr lang="en-GB"/>
              <a:t>consortium of various</a:t>
            </a:r>
          </a:p>
          <a:p>
            <a:pPr eaLnBrk="1" hangingPunct="1">
              <a:buFont typeface="Arial" charset="0"/>
              <a:buNone/>
            </a:pPr>
            <a:r>
              <a:rPr lang="en-GB"/>
              <a:t>   shareholders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estimated time of</a:t>
            </a:r>
          </a:p>
          <a:p>
            <a:pPr eaLnBrk="1" hangingPunct="1">
              <a:buFont typeface="Arial" charset="0"/>
              <a:buNone/>
            </a:pPr>
            <a:r>
              <a:rPr lang="en-GB">
                <a:solidFill>
                  <a:srgbClr val="2E75B6"/>
                </a:solidFill>
              </a:rPr>
              <a:t>   building permit:</a:t>
            </a:r>
          </a:p>
          <a:p>
            <a:pPr eaLnBrk="1" hangingPunct="1">
              <a:buFont typeface="Arial" charset="0"/>
              <a:buNone/>
            </a:pPr>
            <a:r>
              <a:rPr lang="en-GB">
                <a:solidFill>
                  <a:srgbClr val="2E75B6"/>
                </a:solidFill>
              </a:rPr>
              <a:t>	December 2014</a:t>
            </a:r>
          </a:p>
          <a:p>
            <a:pPr eaLnBrk="1" hangingPunct="1"/>
            <a:endParaRPr lang="en-GB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424738" y="1690688"/>
            <a:ext cx="3057525" cy="2586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Photo / picture</a:t>
            </a: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24580" name="Picture 5" descr="Karte W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738" y="222250"/>
            <a:ext cx="8069262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483776"/>
      </p:ext>
    </p:extLst>
  </p:cSld>
  <p:clrMapOvr>
    <a:masterClrMapping/>
  </p:clrMapOvr>
  <p:transition spd="slow" advTm="6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>
                <a:solidFill>
                  <a:srgbClr val="0070C0"/>
                </a:solidFill>
                <a:latin typeface="Calibri" pitchFamily="34" charset="0"/>
              </a:rPr>
              <a:t>visualization of the Springstein hill in Murrhardt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893763" y="1460500"/>
            <a:ext cx="10515600" cy="3824288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view from Siebenknie to Springstein</a:t>
            </a:r>
          </a:p>
          <a:p>
            <a:pPr eaLnBrk="1" hangingPunct="1">
              <a:buFont typeface="Arial" charset="0"/>
              <a:buNone/>
            </a:pPr>
            <a:r>
              <a:rPr lang="en-GB">
                <a:solidFill>
                  <a:srgbClr val="2E75B6"/>
                </a:solidFill>
              </a:rPr>
              <a:t>  (everything within Murrhardt municipality)</a:t>
            </a:r>
          </a:p>
          <a:p>
            <a:pPr eaLnBrk="1" hangingPunct="1"/>
            <a:endParaRPr lang="en-GB"/>
          </a:p>
        </p:txBody>
      </p:sp>
      <p:pic>
        <p:nvPicPr>
          <p:cNvPr id="25603" name="Picture 5" descr="Springst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2578100"/>
            <a:ext cx="8486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890209"/>
      </p:ext>
    </p:extLst>
  </p:cSld>
  <p:clrMapOvr>
    <a:masterClrMapping/>
  </p:clrMapOvr>
  <p:transition spd="slow" advTm="6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26626" name="Content Placeholder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824288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2E75B6"/>
                </a:solidFill>
              </a:rPr>
              <a:t>unexpected difficulties with state authorities hit´s our energy cooperative Murrhardt hard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still no clearance when building permit to expect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difficult to establish a profitable energy cooperative in Murrhardt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nevertheless engagement for climate justice with climate summit Paris 2015 in mind</a:t>
            </a:r>
          </a:p>
          <a:p>
            <a:pPr eaLnBrk="1" hangingPunct="1"/>
            <a:r>
              <a:rPr lang="en-GB">
                <a:solidFill>
                  <a:srgbClr val="2E75B6"/>
                </a:solidFill>
              </a:rPr>
              <a:t>strong will of civil society to move the energy sector in a innovative way forward</a:t>
            </a:r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35784"/>
      </p:ext>
    </p:extLst>
  </p:cSld>
  <p:clrMapOvr>
    <a:masterClrMapping/>
  </p:clrMapOvr>
  <p:transition spd="slow" advTm="6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Anha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788" y="98425"/>
            <a:ext cx="747553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64484"/>
      </p:ext>
    </p:extLst>
  </p:cSld>
  <p:clrMapOvr>
    <a:masterClrMapping/>
  </p:clrMapOvr>
  <p:transition spd="slow" advTm="6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263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>
                <a:solidFill>
                  <a:srgbClr val="0070C0"/>
                </a:solidFill>
              </a:rPr>
              <a:t>What and where?</a:t>
            </a:r>
          </a:p>
        </p:txBody>
      </p:sp>
      <p:pic>
        <p:nvPicPr>
          <p:cNvPr id="1026" name="Picture 2" descr="C:\Users\DB\Documents\1 Privat\Partnerstädte-Treffen\Vortrag in Frome 2016\Wer_verbraucht_in_Deutschland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8" y="1557352"/>
            <a:ext cx="4522029" cy="37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aushal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91" y="1768501"/>
            <a:ext cx="4710839" cy="3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19318" y="890011"/>
            <a:ext cx="10515600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70C0"/>
                </a:solidFill>
              </a:rPr>
              <a:t>Energy demand in residential buildings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0187155" y="2123856"/>
            <a:ext cx="1133475" cy="73817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0330030" y="23082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ca. 85%</a:t>
            </a:r>
          </a:p>
        </p:txBody>
      </p:sp>
      <p:sp>
        <p:nvSpPr>
          <p:cNvPr id="11" name="Ellipse 10"/>
          <p:cNvSpPr/>
          <p:nvPr/>
        </p:nvSpPr>
        <p:spPr>
          <a:xfrm>
            <a:off x="5320261" y="3306040"/>
            <a:ext cx="1133475" cy="738173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470891" y="350842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ca. 85%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5095875" y="3324006"/>
            <a:ext cx="232141" cy="3690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5095875" y="3675126"/>
            <a:ext cx="224386" cy="6873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816910" y="2308276"/>
            <a:ext cx="1370245" cy="18454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10677525" y="2862030"/>
            <a:ext cx="147806" cy="13765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714497" y="1884242"/>
            <a:ext cx="3756391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Der Energiebedarf der Heizung wird unterschätzt</a:t>
            </a:r>
          </a:p>
        </p:txBody>
      </p:sp>
    </p:spTree>
    <p:extLst>
      <p:ext uri="{BB962C8B-B14F-4D97-AF65-F5344CB8AC3E}">
        <p14:creationId xmlns:p14="http://schemas.microsoft.com/office/powerpoint/2010/main" val="1506766704"/>
      </p:ext>
    </p:extLst>
  </p:cSld>
  <p:clrMapOvr>
    <a:masterClrMapping/>
  </p:clrMapOvr>
  <p:transition spd="slow" advTm="6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feil nach unten 18"/>
          <p:cNvSpPr/>
          <p:nvPr/>
        </p:nvSpPr>
        <p:spPr>
          <a:xfrm rot="16670202">
            <a:off x="3182635" y="3264479"/>
            <a:ext cx="559942" cy="1931307"/>
          </a:xfrm>
          <a:prstGeom prst="downArrow">
            <a:avLst>
              <a:gd name="adj1" fmla="val 44588"/>
              <a:gd name="adj2" fmla="val 1060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034" y="1817535"/>
            <a:ext cx="5360299" cy="1589214"/>
          </a:xfrm>
        </p:spPr>
        <p:txBody>
          <a:bodyPr>
            <a:normAutofit fontScale="92500"/>
          </a:bodyPr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de-DE" dirty="0"/>
              <a:t> </a:t>
            </a:r>
            <a:r>
              <a:rPr lang="de-DE" dirty="0" err="1">
                <a:solidFill>
                  <a:srgbClr val="0070C0"/>
                </a:solidFill>
              </a:rPr>
              <a:t>from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photovoltaic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(PV)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C00000"/>
                </a:solidFill>
              </a:rPr>
              <a:t>heat</a:t>
            </a:r>
            <a:r>
              <a:rPr lang="en-US" dirty="0">
                <a:solidFill>
                  <a:srgbClr val="0070C0"/>
                </a:solidFill>
              </a:rPr>
              <a:t> from CHP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from small wind turbines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46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Diversity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systems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9933" y="890011"/>
            <a:ext cx="11854831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RE technology for building energy supply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97348" y="1816189"/>
            <a:ext cx="5507306" cy="1550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solidFill>
                  <a:srgbClr val="C00000"/>
                </a:solidFill>
              </a:rPr>
              <a:t>Heat</a:t>
            </a:r>
            <a:r>
              <a:rPr lang="en-US" sz="3400" dirty="0">
                <a:solidFill>
                  <a:srgbClr val="0070C0"/>
                </a:solidFill>
              </a:rPr>
              <a:t> from solar thermal </a:t>
            </a:r>
          </a:p>
          <a:p>
            <a:r>
              <a:rPr lang="en-US" sz="3400" dirty="0">
                <a:solidFill>
                  <a:srgbClr val="C00000"/>
                </a:solidFill>
              </a:rPr>
              <a:t>Heat </a:t>
            </a:r>
            <a:r>
              <a:rPr lang="en-US" sz="3400" dirty="0">
                <a:solidFill>
                  <a:srgbClr val="0070C0"/>
                </a:solidFill>
              </a:rPr>
              <a:t>from biomass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(Wood, pellets, wood chip heating systems)</a:t>
            </a:r>
          </a:p>
          <a:p>
            <a:r>
              <a:rPr lang="de-DE" sz="3400" dirty="0" err="1">
                <a:solidFill>
                  <a:srgbClr val="C00000"/>
                </a:solidFill>
              </a:rPr>
              <a:t>Heat</a:t>
            </a:r>
            <a:r>
              <a:rPr lang="de-DE" sz="3400" dirty="0">
                <a:solidFill>
                  <a:srgbClr val="C00000"/>
                </a:solidFill>
              </a:rPr>
              <a:t> </a:t>
            </a:r>
            <a:r>
              <a:rPr lang="de-DE" sz="3400" dirty="0" err="1">
                <a:solidFill>
                  <a:srgbClr val="0070C0"/>
                </a:solidFill>
              </a:rPr>
              <a:t>from</a:t>
            </a:r>
            <a:r>
              <a:rPr lang="de-DE" sz="3400" dirty="0">
                <a:solidFill>
                  <a:srgbClr val="0070C0"/>
                </a:solidFill>
              </a:rPr>
              <a:t> </a:t>
            </a:r>
            <a:r>
              <a:rPr lang="de-DE" sz="3400" dirty="0" err="1">
                <a:solidFill>
                  <a:srgbClr val="0070C0"/>
                </a:solidFill>
              </a:rPr>
              <a:t>heat</a:t>
            </a:r>
            <a:r>
              <a:rPr lang="de-DE" sz="3400" dirty="0">
                <a:solidFill>
                  <a:srgbClr val="0070C0"/>
                </a:solidFill>
              </a:rPr>
              <a:t> </a:t>
            </a:r>
            <a:r>
              <a:rPr lang="de-DE" sz="3400" dirty="0" err="1">
                <a:solidFill>
                  <a:srgbClr val="0070C0"/>
                </a:solidFill>
              </a:rPr>
              <a:t>pumps</a:t>
            </a:r>
            <a:endParaRPr lang="en-GB" sz="3400" dirty="0">
              <a:solidFill>
                <a:srgbClr val="0070C0"/>
              </a:solidFill>
            </a:endParaRPr>
          </a:p>
        </p:txBody>
      </p:sp>
      <p:pic>
        <p:nvPicPr>
          <p:cNvPr id="10" name="Picture 5" descr="haushal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60" y="3366291"/>
            <a:ext cx="3710198" cy="26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feil nach unten 15"/>
          <p:cNvSpPr/>
          <p:nvPr/>
        </p:nvSpPr>
        <p:spPr>
          <a:xfrm rot="3162967">
            <a:off x="7475855" y="3351175"/>
            <a:ext cx="559942" cy="1823324"/>
          </a:xfrm>
          <a:prstGeom prst="downArrow">
            <a:avLst>
              <a:gd name="adj1" fmla="val 44588"/>
              <a:gd name="adj2" fmla="val 106095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 rot="4219416">
            <a:off x="6902224" y="2749034"/>
            <a:ext cx="359487" cy="1962806"/>
          </a:xfrm>
          <a:prstGeom prst="downArrow">
            <a:avLst>
              <a:gd name="adj1" fmla="val 44588"/>
              <a:gd name="adj2" fmla="val 106095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 rot="16955697">
            <a:off x="4049786" y="2701087"/>
            <a:ext cx="458600" cy="1962806"/>
          </a:xfrm>
          <a:prstGeom prst="downArrow">
            <a:avLst>
              <a:gd name="adj1" fmla="val 44588"/>
              <a:gd name="adj2" fmla="val 1060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 rot="16429184">
            <a:off x="4454281" y="4105513"/>
            <a:ext cx="407031" cy="1962806"/>
          </a:xfrm>
          <a:prstGeom prst="downArrow">
            <a:avLst>
              <a:gd name="adj1" fmla="val 44588"/>
              <a:gd name="adj2" fmla="val 1060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458174"/>
      </p:ext>
    </p:extLst>
  </p:cSld>
  <p:clrMapOvr>
    <a:masterClrMapping/>
  </p:clrMapOvr>
  <p:transition spd="slow" advTm="6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46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u="sng" dirty="0">
                <a:solidFill>
                  <a:srgbClr val="0070C0"/>
                </a:solidFill>
              </a:rPr>
              <a:t>conditions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9933" y="890011"/>
            <a:ext cx="11854831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RES systems for building energy supply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97292" y="1484521"/>
            <a:ext cx="11508983" cy="4144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dirty="0">
                <a:solidFill>
                  <a:srgbClr val="C00000"/>
                </a:solidFill>
              </a:rPr>
              <a:t>Criteria on site: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Structural situation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C00000"/>
                </a:solidFill>
              </a:rPr>
              <a:t>Roof, roof orientation, utility room, boiler room, heat distribution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Living conditions of the inhabitants and users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C00000"/>
                </a:solidFill>
              </a:rPr>
              <a:t>Automatic-manual mode (firewood, ash, etc.)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Wishes and financial possibilities of the customer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C00000"/>
                </a:solidFill>
              </a:rPr>
              <a:t>possibly divided into several stages of the project</a:t>
            </a:r>
            <a:endParaRPr lang="en-GB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10354"/>
      </p:ext>
    </p:extLst>
  </p:cSld>
  <p:clrMapOvr>
    <a:masterClrMapping/>
  </p:clrMapOvr>
  <p:transition spd="slow" advTm="6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46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choice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9933" y="890011"/>
            <a:ext cx="11854831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RES systems for building energy supply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1950" y="1484522"/>
            <a:ext cx="11563350" cy="429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rgbClr val="C00000"/>
                </a:solidFill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>
                <a:solidFill>
                  <a:srgbClr val="C00000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5100" dirty="0"/>
              <a:t>Criteria for system selection: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Energy sources with no or the lowest energy cost</a:t>
            </a:r>
          </a:p>
          <a:p>
            <a:pPr marL="864000" lvl="1" indent="-252000"/>
            <a:r>
              <a:rPr lang="en-US" sz="2500" dirty="0"/>
              <a:t>Sun (solar energy + solar thermal), pellets, wood, wood chips, etc.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Devices with high efficiency and more efficient use of energy</a:t>
            </a:r>
          </a:p>
          <a:p>
            <a:pPr marL="864000" lvl="1" indent="-252000"/>
            <a:r>
              <a:rPr lang="en-US" sz="2500" dirty="0"/>
              <a:t>High efficiency in partial load operation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Integration into the overall system</a:t>
            </a:r>
          </a:p>
          <a:p>
            <a:pPr marL="864000" lvl="1" indent="-252000"/>
            <a:r>
              <a:rPr lang="en-US" sz="2500" dirty="0"/>
              <a:t>Are future enhancements and supplements possible?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Combination of equipment and systems</a:t>
            </a:r>
          </a:p>
          <a:p>
            <a:pPr marL="864000" lvl="1" indent="-252000"/>
            <a:r>
              <a:rPr lang="en-US" sz="2500" dirty="0"/>
              <a:t>Smart combinations with the aim RES = 100%, energy costs = 0,- €</a:t>
            </a:r>
            <a:endParaRPr lang="en-GB" sz="2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6224"/>
      </p:ext>
    </p:extLst>
  </p:cSld>
  <p:clrMapOvr>
    <a:masterClrMapping/>
  </p:clrMapOvr>
  <p:transition spd="slow" advTm="6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>
            <a:spLocks noGrp="1"/>
          </p:cNvSpPr>
          <p:nvPr>
            <p:ph type="title"/>
          </p:nvPr>
        </p:nvSpPr>
        <p:spPr>
          <a:xfrm>
            <a:off x="838200" y="187101"/>
            <a:ext cx="10515600" cy="460263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Efficiency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utilization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counts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0" name="Title 1"/>
          <p:cNvSpPr txBox="1">
            <a:spLocks/>
          </p:cNvSpPr>
          <p:nvPr/>
        </p:nvSpPr>
        <p:spPr>
          <a:xfrm>
            <a:off x="819318" y="711987"/>
            <a:ext cx="10515600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High efficiency at part load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2" name="Gerade Verbindung 91"/>
          <p:cNvCxnSpPr/>
          <p:nvPr/>
        </p:nvCxnSpPr>
        <p:spPr>
          <a:xfrm flipH="1">
            <a:off x="364242" y="4000583"/>
            <a:ext cx="116359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/>
          <p:nvPr/>
        </p:nvSpPr>
        <p:spPr>
          <a:xfrm>
            <a:off x="10401551" y="1368431"/>
            <a:ext cx="93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8191500" y="2691618"/>
            <a:ext cx="3808665" cy="1262903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time in use is increased                         by up to 4 hrs. per day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energy output increases by 5 - 10%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4" name="Textfeld 233"/>
          <p:cNvSpPr txBox="1"/>
          <p:nvPr/>
        </p:nvSpPr>
        <p:spPr>
          <a:xfrm>
            <a:off x="168965" y="1344260"/>
            <a:ext cx="3232680" cy="369332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Ex. solar power - Inverter</a:t>
            </a:r>
          </a:p>
        </p:txBody>
      </p:sp>
      <p:sp>
        <p:nvSpPr>
          <p:cNvPr id="228" name="Textfeld 227"/>
          <p:cNvSpPr txBox="1"/>
          <p:nvPr/>
        </p:nvSpPr>
        <p:spPr>
          <a:xfrm>
            <a:off x="195552" y="2495626"/>
            <a:ext cx="168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WR 1</a:t>
            </a:r>
          </a:p>
        </p:txBody>
      </p:sp>
      <p:sp>
        <p:nvSpPr>
          <p:cNvPr id="247" name="Textfeld 246"/>
          <p:cNvSpPr txBox="1"/>
          <p:nvPr/>
        </p:nvSpPr>
        <p:spPr>
          <a:xfrm>
            <a:off x="2419757" y="3308189"/>
            <a:ext cx="169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turn-on  </a:t>
            </a:r>
          </a:p>
          <a:p>
            <a:pPr algn="ctr"/>
            <a:r>
              <a:rPr lang="de-DE" dirty="0"/>
              <a:t>&gt; 188 V DC</a:t>
            </a:r>
          </a:p>
        </p:txBody>
      </p:sp>
      <p:sp>
        <p:nvSpPr>
          <p:cNvPr id="248" name="Textfeld 247"/>
          <p:cNvSpPr txBox="1"/>
          <p:nvPr/>
        </p:nvSpPr>
        <p:spPr>
          <a:xfrm>
            <a:off x="3582620" y="4945689"/>
            <a:ext cx="15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turn-on  </a:t>
            </a:r>
          </a:p>
          <a:p>
            <a:pPr algn="ctr"/>
            <a:r>
              <a:rPr lang="de-DE" dirty="0"/>
              <a:t>&gt; 250 V DC</a:t>
            </a:r>
          </a:p>
        </p:txBody>
      </p:sp>
      <p:sp>
        <p:nvSpPr>
          <p:cNvPr id="275" name="Textfeld 274"/>
          <p:cNvSpPr txBox="1"/>
          <p:nvPr/>
        </p:nvSpPr>
        <p:spPr>
          <a:xfrm>
            <a:off x="10479985" y="4229978"/>
            <a:ext cx="103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49" y="1510455"/>
            <a:ext cx="47434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" y="1593850"/>
            <a:ext cx="27066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8" y="3915739"/>
            <a:ext cx="26273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476919"/>
            <a:ext cx="30908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5010150" y="3724275"/>
            <a:ext cx="2907049" cy="0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535949" y="5334000"/>
            <a:ext cx="2036426" cy="0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963850" y="3495959"/>
            <a:ext cx="999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bis 15 </a:t>
            </a:r>
            <a:r>
              <a:rPr lang="de-DE" sz="1200" dirty="0" err="1"/>
              <a:t>hrs</a:t>
            </a:r>
            <a:r>
              <a:rPr lang="de-DE" sz="1200" dirty="0"/>
              <a:t>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54338" y="5101865"/>
            <a:ext cx="999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bis 11 </a:t>
            </a:r>
            <a:r>
              <a:rPr lang="de-DE" sz="1200" dirty="0" err="1"/>
              <a:t>hrs</a:t>
            </a:r>
            <a:r>
              <a:rPr lang="de-DE" sz="1200" dirty="0"/>
              <a:t>.</a:t>
            </a:r>
          </a:p>
        </p:txBody>
      </p:sp>
      <p:sp>
        <p:nvSpPr>
          <p:cNvPr id="246" name="Textfeld 245"/>
          <p:cNvSpPr txBox="1"/>
          <p:nvPr/>
        </p:nvSpPr>
        <p:spPr>
          <a:xfrm>
            <a:off x="187362" y="4793627"/>
            <a:ext cx="130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WR 2</a:t>
            </a:r>
          </a:p>
        </p:txBody>
      </p:sp>
    </p:spTree>
    <p:extLst>
      <p:ext uri="{BB962C8B-B14F-4D97-AF65-F5344CB8AC3E}">
        <p14:creationId xmlns:p14="http://schemas.microsoft.com/office/powerpoint/2010/main" val="414862423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erade Verbindung 225"/>
          <p:cNvCxnSpPr/>
          <p:nvPr/>
        </p:nvCxnSpPr>
        <p:spPr>
          <a:xfrm>
            <a:off x="285750" y="3590925"/>
            <a:ext cx="11671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50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89" y="1770765"/>
            <a:ext cx="33718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8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45" y="4431959"/>
            <a:ext cx="14938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9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51" y="2236873"/>
            <a:ext cx="9445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itle 1"/>
          <p:cNvSpPr>
            <a:spLocks noGrp="1"/>
          </p:cNvSpPr>
          <p:nvPr>
            <p:ph type="title"/>
          </p:nvPr>
        </p:nvSpPr>
        <p:spPr>
          <a:xfrm>
            <a:off x="838200" y="187101"/>
            <a:ext cx="10515600" cy="460263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Efficiency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utilization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counts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0" name="Title 1"/>
          <p:cNvSpPr txBox="1">
            <a:spLocks/>
          </p:cNvSpPr>
          <p:nvPr/>
        </p:nvSpPr>
        <p:spPr>
          <a:xfrm>
            <a:off x="811258" y="626262"/>
            <a:ext cx="10515600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High efficiency at part load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10725484" y="1046741"/>
            <a:ext cx="971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9010651" y="2299747"/>
            <a:ext cx="2946238" cy="923330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Large operating range with high efficiency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Very low emissions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34" name="Textfeld 233"/>
          <p:cNvSpPr txBox="1"/>
          <p:nvPr/>
        </p:nvSpPr>
        <p:spPr>
          <a:xfrm>
            <a:off x="168965" y="1220773"/>
            <a:ext cx="2475421" cy="610798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Ex. Wood </a:t>
            </a:r>
          </a:p>
          <a:p>
            <a:r>
              <a:rPr lang="de-DE" dirty="0" err="1">
                <a:solidFill>
                  <a:schemeClr val="tx1"/>
                </a:solidFill>
              </a:rPr>
              <a:t>Gasification</a:t>
            </a:r>
            <a:r>
              <a:rPr lang="de-DE" dirty="0">
                <a:solidFill>
                  <a:schemeClr val="tx1"/>
                </a:solidFill>
              </a:rPr>
              <a:t> Boiler</a:t>
            </a:r>
          </a:p>
        </p:txBody>
      </p:sp>
      <p:sp>
        <p:nvSpPr>
          <p:cNvPr id="248" name="Textfeld 247"/>
          <p:cNvSpPr txBox="1"/>
          <p:nvPr/>
        </p:nvSpPr>
        <p:spPr>
          <a:xfrm>
            <a:off x="2851522" y="1401433"/>
            <a:ext cx="32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swirl</a:t>
            </a:r>
            <a:r>
              <a:rPr lang="de-DE" dirty="0"/>
              <a:t> </a:t>
            </a:r>
            <a:r>
              <a:rPr lang="de-DE" dirty="0" err="1"/>
              <a:t>combustion</a:t>
            </a:r>
            <a:r>
              <a:rPr lang="de-DE" dirty="0"/>
              <a:t> </a:t>
            </a:r>
            <a:r>
              <a:rPr lang="de-DE" dirty="0" err="1"/>
              <a:t>chamber</a:t>
            </a:r>
            <a:endParaRPr lang="de-DE" dirty="0"/>
          </a:p>
        </p:txBody>
      </p:sp>
      <p:pic>
        <p:nvPicPr>
          <p:cNvPr id="33" name="Picture 4" descr="rotationsflamme the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96" y="1858969"/>
            <a:ext cx="1492544" cy="153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BMK_Schnitt_NE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4"/>
          <a:stretch>
            <a:fillRect/>
          </a:stretch>
        </p:blipFill>
        <p:spPr bwMode="auto">
          <a:xfrm>
            <a:off x="962713" y="1848509"/>
            <a:ext cx="1216702" cy="164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Gerade Verbindung mit Pfeil 45"/>
          <p:cNvCxnSpPr/>
          <p:nvPr/>
        </p:nvCxnSpPr>
        <p:spPr>
          <a:xfrm flipV="1">
            <a:off x="1406743" y="2626479"/>
            <a:ext cx="1735290" cy="51161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3433117" y="2616401"/>
            <a:ext cx="671695" cy="2015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22" name="Picture 30" descr="C:\Users\DB\Documents\1 Privat\Partnerstädte-Treffen\Vortrag in Frome 2016\Bilder\windhager-easywin-schnit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13" y="3857524"/>
            <a:ext cx="1221391" cy="18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feld 64"/>
          <p:cNvSpPr txBox="1"/>
          <p:nvPr/>
        </p:nvSpPr>
        <p:spPr>
          <a:xfrm>
            <a:off x="2373467" y="4004622"/>
            <a:ext cx="265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Standard </a:t>
            </a:r>
            <a:r>
              <a:rPr lang="de-DE" dirty="0" err="1"/>
              <a:t>combustor</a:t>
            </a:r>
            <a:endParaRPr lang="de-DE" dirty="0"/>
          </a:p>
        </p:txBody>
      </p:sp>
      <p:cxnSp>
        <p:nvCxnSpPr>
          <p:cNvPr id="66" name="Gerade Verbindung mit Pfeil 65"/>
          <p:cNvCxnSpPr/>
          <p:nvPr/>
        </p:nvCxnSpPr>
        <p:spPr>
          <a:xfrm flipV="1">
            <a:off x="1550087" y="5015686"/>
            <a:ext cx="1783663" cy="2076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4743450" y="2670181"/>
            <a:ext cx="1895475" cy="41027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V="1">
            <a:off x="3699648" y="3362890"/>
            <a:ext cx="3434577" cy="16527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9010651" y="4585121"/>
            <a:ext cx="2946238" cy="872704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tx1"/>
                </a:solidFill>
              </a:rPr>
              <a:t>operating range good at        only one point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tx1"/>
                </a:solidFill>
              </a:rPr>
              <a:t>long heating period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10830259" y="3451835"/>
            <a:ext cx="971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</a:t>
            </a:r>
            <a:endParaRPr lang="de-DE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Bogen 22"/>
          <p:cNvSpPr/>
          <p:nvPr/>
        </p:nvSpPr>
        <p:spPr>
          <a:xfrm>
            <a:off x="7591424" y="1401433"/>
            <a:ext cx="2892345" cy="1961457"/>
          </a:xfrm>
          <a:prstGeom prst="arc">
            <a:avLst>
              <a:gd name="adj1" fmla="val 12145320"/>
              <a:gd name="adj2" fmla="val 21583162"/>
            </a:avLst>
          </a:prstGeom>
          <a:ln w="19050">
            <a:solidFill>
              <a:srgbClr val="00B050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4"/>
          <p:cNvCxnSpPr/>
          <p:nvPr/>
        </p:nvCxnSpPr>
        <p:spPr>
          <a:xfrm>
            <a:off x="7743825" y="5109985"/>
            <a:ext cx="14859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1973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0" descr="C:\Users\DB\Documents\1 Privat\Partnerstädte-Treffen\Vortrag in Frome 2016\Bilder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8" y="2895603"/>
            <a:ext cx="521272" cy="5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itle 1"/>
          <p:cNvSpPr>
            <a:spLocks noGrp="1"/>
          </p:cNvSpPr>
          <p:nvPr>
            <p:ph type="title"/>
          </p:nvPr>
        </p:nvSpPr>
        <p:spPr>
          <a:xfrm>
            <a:off x="838200" y="187101"/>
            <a:ext cx="10515600" cy="460263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Efficiency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utilization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counts</a:t>
            </a:r>
            <a:endParaRPr lang="en-GB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0" name="Title 1"/>
          <p:cNvSpPr txBox="1">
            <a:spLocks/>
          </p:cNvSpPr>
          <p:nvPr/>
        </p:nvSpPr>
        <p:spPr>
          <a:xfrm>
            <a:off x="819318" y="711987"/>
            <a:ext cx="10515600" cy="59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System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integration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important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10661086" y="1717979"/>
            <a:ext cx="67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</a:t>
            </a:r>
            <a:endParaRPr lang="de-DE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458972" y="2540354"/>
            <a:ext cx="2013566" cy="369332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b="1" dirty="0" err="1">
                <a:solidFill>
                  <a:srgbClr val="C00000"/>
                </a:solidFill>
              </a:rPr>
              <a:t>heat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sources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34" name="Textfeld 233"/>
          <p:cNvSpPr txBox="1"/>
          <p:nvPr/>
        </p:nvSpPr>
        <p:spPr>
          <a:xfrm>
            <a:off x="202661" y="1348647"/>
            <a:ext cx="3001334" cy="415326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Ex. Central </a:t>
            </a:r>
            <a:r>
              <a:rPr lang="de-DE" dirty="0" err="1">
                <a:solidFill>
                  <a:schemeClr val="tx1"/>
                </a:solidFill>
              </a:rPr>
              <a:t>buffer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DB\Documents\1 Privat\Partnerstädte-Treffen\Vortrag in Frome 2016\varmeco\014-2-Schaltschema-Stand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0" y="1243168"/>
            <a:ext cx="5505788" cy="30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feld 83"/>
          <p:cNvSpPr txBox="1"/>
          <p:nvPr/>
        </p:nvSpPr>
        <p:spPr>
          <a:xfrm>
            <a:off x="444803" y="3261718"/>
            <a:ext cx="2041906" cy="369332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b="1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>
                <a:solidFill>
                  <a:srgbClr val="7030A0"/>
                </a:solidFill>
              </a:rPr>
              <a:t>heat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consumers</a:t>
            </a:r>
            <a:endParaRPr lang="de-DE" dirty="0">
              <a:solidFill>
                <a:srgbClr val="7030A0"/>
              </a:solidFill>
            </a:endParaRPr>
          </a:p>
        </p:txBody>
      </p:sp>
      <p:cxnSp>
        <p:nvCxnSpPr>
          <p:cNvPr id="88" name="Gerade Verbindung mit Pfeil 87"/>
          <p:cNvCxnSpPr/>
          <p:nvPr/>
        </p:nvCxnSpPr>
        <p:spPr>
          <a:xfrm flipV="1">
            <a:off x="7362825" y="2243274"/>
            <a:ext cx="0" cy="182486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6734511" y="2205312"/>
            <a:ext cx="0" cy="183835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8944193" y="1883808"/>
            <a:ext cx="0" cy="7984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9728566" y="3508086"/>
            <a:ext cx="2013566" cy="658380"/>
          </a:xfrm>
          <a:prstGeom prst="rect">
            <a:avLst/>
          </a:prstGeom>
          <a:solidFill>
            <a:srgbClr val="FFCC00">
              <a:alpha val="61961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b="1" dirty="0" err="1">
                <a:solidFill>
                  <a:srgbClr val="7030A0"/>
                </a:solidFill>
              </a:rPr>
              <a:t>Direct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distribution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of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heat</a:t>
            </a:r>
            <a:endParaRPr lang="de-DE" b="1" dirty="0">
              <a:solidFill>
                <a:srgbClr val="7030A0"/>
              </a:solidFill>
            </a:endParaRPr>
          </a:p>
        </p:txBody>
      </p:sp>
      <p:cxnSp>
        <p:nvCxnSpPr>
          <p:cNvPr id="104" name="Gerade Verbindung mit Pfeil 103"/>
          <p:cNvCxnSpPr/>
          <p:nvPr/>
        </p:nvCxnSpPr>
        <p:spPr>
          <a:xfrm flipH="1">
            <a:off x="9163050" y="3982193"/>
            <a:ext cx="575042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3203995" y="1658494"/>
            <a:ext cx="1529930" cy="76967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6115554" y="2174416"/>
            <a:ext cx="0" cy="18937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flipV="1">
            <a:off x="7839075" y="2252744"/>
            <a:ext cx="0" cy="181539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58972" y="4387146"/>
            <a:ext cx="51322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 distribution of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Central storage of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Fresh hot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Heat sources operate independently of each other</a:t>
            </a:r>
            <a:endParaRPr lang="de-DE" sz="1600" dirty="0"/>
          </a:p>
        </p:txBody>
      </p:sp>
      <p:sp>
        <p:nvSpPr>
          <p:cNvPr id="111" name="Textfeld 110"/>
          <p:cNvSpPr txBox="1"/>
          <p:nvPr/>
        </p:nvSpPr>
        <p:spPr>
          <a:xfrm>
            <a:off x="6443821" y="4369878"/>
            <a:ext cx="50007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Fast heat supply to consumers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Low Standby – losses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Very good combination possibilities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Anytime, easily extendable</a:t>
            </a:r>
            <a:endParaRPr lang="de-DE" sz="1400" dirty="0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5686425" y="4068140"/>
            <a:ext cx="1600200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Gewinkelte Verbindung 228"/>
          <p:cNvCxnSpPr/>
          <p:nvPr/>
        </p:nvCxnSpPr>
        <p:spPr>
          <a:xfrm rot="10800000" flipV="1">
            <a:off x="8182193" y="3679521"/>
            <a:ext cx="762000" cy="369332"/>
          </a:xfrm>
          <a:prstGeom prst="bentConnector3">
            <a:avLst>
              <a:gd name="adj1" fmla="val 0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winkelte Verbindung 234"/>
          <p:cNvCxnSpPr/>
          <p:nvPr/>
        </p:nvCxnSpPr>
        <p:spPr>
          <a:xfrm rot="10800000" flipV="1">
            <a:off x="4142041" y="2641485"/>
            <a:ext cx="591884" cy="536698"/>
          </a:xfrm>
          <a:prstGeom prst="bentConnector3">
            <a:avLst>
              <a:gd name="adj1" fmla="val 99887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4" descr="C:\Users\DB\Documents\1 Privat\Partnerstädte-Treffen\Vortrag in Frome 2016\Bilder\he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1486042"/>
            <a:ext cx="411459" cy="4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3747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1003</Words>
  <Application>Microsoft Office PowerPoint</Application>
  <PresentationFormat>Widescreen</PresentationFormat>
  <Paragraphs>216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Tahoma</vt:lpstr>
      <vt:lpstr>Wingdings</vt:lpstr>
      <vt:lpstr>Wingdings 2</vt:lpstr>
      <vt:lpstr>Office Theme</vt:lpstr>
      <vt:lpstr>Renewable energy for residential buildings  Dietmar Bässler, energy craftsman  </vt:lpstr>
      <vt:lpstr>Renewable energy sources (RES) for residential buildings</vt:lpstr>
      <vt:lpstr>What and where?</vt:lpstr>
      <vt:lpstr>PowerPoint Presentation</vt:lpstr>
      <vt:lpstr>PowerPoint Presentation</vt:lpstr>
      <vt:lpstr>PowerPoint Presentation</vt:lpstr>
      <vt:lpstr>Efficiency and utilization counts</vt:lpstr>
      <vt:lpstr>Efficiency and utilization counts</vt:lpstr>
      <vt:lpstr>Efficiency and utilization counts</vt:lpstr>
      <vt:lpstr>Efficiency and utilization counts</vt:lpstr>
      <vt:lpstr>Efficiency and utilization counts</vt:lpstr>
      <vt:lpstr>Efficiency and utilization counts</vt:lpstr>
      <vt:lpstr>Efficiency and utilization counts</vt:lpstr>
      <vt:lpstr>summary</vt:lpstr>
      <vt:lpstr>PowerPoint Presentation</vt:lpstr>
      <vt:lpstr>energy cooperative &amp; wind energy Jakob Schäfer, Murrhardt, Germany  </vt:lpstr>
      <vt:lpstr>Aims of presentation</vt:lpstr>
      <vt:lpstr>citizens energy cooperative Murrhardt</vt:lpstr>
      <vt:lpstr>PowerPoint Presentation</vt:lpstr>
      <vt:lpstr>about four weeks before Fukushima</vt:lpstr>
      <vt:lpstr>agenda since 2011</vt:lpstr>
      <vt:lpstr>boom of energy cooperatives in Germany</vt:lpstr>
      <vt:lpstr>recent projects and initiatives brief overview of dates in german energy policy</vt:lpstr>
      <vt:lpstr>location of  planned wind farm</vt:lpstr>
      <vt:lpstr>visualization of the Springstein hill in Murrhardt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Frome Town Hall –                  Logos of the range of organisations who will based there                 (PAC, CAB, Open storytellers, FF, FTC) The two theatres Pop up shops Fair Frome   Health connectors (if a picture available)</dc:title>
  <dc:creator>Kate Hellard</dc:creator>
  <cp:lastModifiedBy>Laura Parry</cp:lastModifiedBy>
  <cp:revision>332</cp:revision>
  <cp:lastPrinted>2016-03-05T08:18:06Z</cp:lastPrinted>
  <dcterms:created xsi:type="dcterms:W3CDTF">2015-08-19T09:54:42Z</dcterms:created>
  <dcterms:modified xsi:type="dcterms:W3CDTF">2016-03-05T08:18:40Z</dcterms:modified>
</cp:coreProperties>
</file>