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armela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w.bode@mongooseenergy.coo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0"/>
            <a:ext cx="9144000" cy="327793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244333" y="3214858"/>
            <a:ext cx="8655333" cy="2000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Die</a:t>
            </a:r>
            <a:r>
              <a:rPr lang="en-US" sz="4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Zukunft</a:t>
            </a:r>
            <a:r>
              <a:rPr lang="en-US" sz="4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der erneuerbaren Energieträger</a:t>
            </a:r>
            <a:r>
              <a:rPr lang="en-US" sz="4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in </a:t>
            </a: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GB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Jan-Willem Bode</a:t>
            </a:r>
            <a:r>
              <a:rPr lang="en-US"/>
              <a:t>			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4</a:t>
            </a:r>
            <a:r>
              <a:rPr lang="en-US" sz="28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. März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Versorgung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6756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98666"/>
              <a:buFont typeface="Arial"/>
              <a:buChar char="•"/>
            </a:pP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Start einer Energieverorgungsgeschäft </a:t>
            </a:r>
            <a:r>
              <a:rPr lang="en-US" sz="2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schon vorbereitet</a:t>
            </a:r>
            <a:r>
              <a:rPr lang="en-US" sz="2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72AC30"/>
              </a:buClr>
              <a:buSzPct val="98666"/>
              <a:buFont typeface="Arial"/>
              <a:buChar char="•"/>
            </a:pP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Starttermin</a:t>
            </a:r>
            <a:r>
              <a:rPr lang="en-US" sz="2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ca. Ende </a:t>
            </a:r>
            <a:r>
              <a:rPr lang="en-US" sz="2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2016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72AC30"/>
              </a:buClr>
              <a:buSzPct val="98666"/>
              <a:buFont typeface="Arial"/>
              <a:buChar char="•"/>
            </a:pP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Enge Zusammenarbeit mit Gemeinschaftsgruppen</a:t>
            </a:r>
            <a:r>
              <a:rPr lang="en-US" sz="2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um eine einfache, transparente und faire Lösung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72AC30"/>
              </a:buClr>
              <a:buSzPct val="98666"/>
              <a:buFont typeface="Arial"/>
              <a:buChar char="•"/>
            </a:pP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Mehrheit an Vorteile → </a:t>
            </a:r>
            <a:r>
              <a:rPr lang="en-US" sz="2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44324" y="342899"/>
            <a:ext cx="8206200" cy="113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2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Zukunft erneuerbare </a:t>
            </a:r>
          </a:p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2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Energien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44775" y="1793401"/>
            <a:ext cx="8699100" cy="309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Allgemeine Unsicherheit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LECs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weg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FIT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weg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(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ausser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Dachmontage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RO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wird weg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2AC3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EIS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weg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,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keine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SITR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2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Kurzfristig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472790" cy="3780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onsolid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ierung der Sektor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Neu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finan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zierung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bestehende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Vermögen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–"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Günstige Finanzierung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fliesst von GB weg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–"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Immer mehr Vermögenswerte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auf den Markt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2AC30"/>
              </a:buClr>
              <a:buSzPct val="87500"/>
              <a:buFont typeface="Arial"/>
              <a:buChar char="–"/>
            </a:pP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Ne</a:t>
            </a:r>
            <a:r>
              <a:rPr lang="en-US" sz="32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ue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proje</a:t>
            </a:r>
            <a:r>
              <a:rPr lang="en-US" sz="32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kte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?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2AC30"/>
              </a:buClr>
              <a:buSzPct val="100000"/>
              <a:buFont typeface="Arial"/>
              <a:buChar char="–"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Manche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RO,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o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ffshore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ind, AD,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B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iomasse, etc.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aber alles in rapide Abnahme 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Darum geht es: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46852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72AC30"/>
                </a:solidFill>
              </a:rPr>
              <a:t>Netzparität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72AC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72AC30"/>
                </a:solidFill>
              </a:rPr>
              <a:t>Zugang zu günstiges Kapital</a:t>
            </a:r>
            <a:r>
              <a:rPr lang="en-US" sz="3600" b="0" i="0" u="none" strike="noStrike" cap="none">
                <a:solidFill>
                  <a:srgbClr val="72AC3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99316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25" y="659406"/>
            <a:ext cx="6880022" cy="4215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128408" y="136186"/>
            <a:ext cx="836578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Netzparität: Bodenmontierte Solarenergie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240625" y="3035030"/>
            <a:ext cx="5070676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Shape 203"/>
          <p:cNvSpPr txBox="1"/>
          <p:nvPr/>
        </p:nvSpPr>
        <p:spPr>
          <a:xfrm>
            <a:off x="7315200" y="659406"/>
            <a:ext cx="1634247" cy="21544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Wirkung von MIP und Kosten -senkung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7315200" y="2281177"/>
            <a:ext cx="1964987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Notwendig: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Günstigeres Kapital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Vertikale Integration (höher PPAs)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Energiepreise?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Gemeinschaftsenergie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686800" cy="37998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1818"/>
              <a:buFont typeface="Arial"/>
              <a:buChar char="•"/>
            </a:pP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Grundsätzlich hat Gemeinschaftsenergie weniger Kapitalkosten als 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“</a:t>
            </a: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gewöhnliche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” </a:t>
            </a: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erneuerbare Energien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	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72AC30"/>
              </a:buClr>
              <a:buSzPct val="25000"/>
              <a:buFont typeface="Arial"/>
              <a:buNone/>
            </a:pP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	(</a:t>
            </a: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max. Eigenkapital bei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6-7% </a:t>
            </a: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statt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&gt;10%)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72AC30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In </a:t>
            </a: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der Praxis sind Kapitalkosten höher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72AC30"/>
              </a:buClr>
              <a:buSzPct val="98000"/>
              <a:buFont typeface="Arial"/>
              <a:buChar char="–"/>
            </a:pP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Anteilsangebot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- 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Zeitfaktor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72AC30"/>
              </a:buClr>
              <a:buSzPct val="98000"/>
              <a:buFont typeface="Arial"/>
              <a:buChar char="–"/>
            </a:pP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Niedrigere L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everage-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tor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72AC30"/>
              </a:buClr>
              <a:buSzPct val="98000"/>
              <a:buFont typeface="Arial"/>
              <a:buChar char="–"/>
            </a:pP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Versicherungstechnische Anforderungen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72AC30"/>
              </a:buClr>
              <a:buSzPct val="98000"/>
              <a:buFont typeface="Arial"/>
              <a:buChar char="–"/>
            </a:pP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Teure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Aufbau-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, 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Brücken-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, und 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ezzanin</a:t>
            </a:r>
            <a:r>
              <a:rPr lang="en-US" sz="1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finanzierung</a:t>
            </a:r>
            <a:r>
              <a:rPr lang="en-US" sz="196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72AC30"/>
              </a:buClr>
              <a:buSzPct val="101818"/>
              <a:buFont typeface="Arial"/>
              <a:buChar char="•"/>
            </a:pP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Und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: kein Ertrag an institutionelle Investoren,</a:t>
            </a: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kein Zugang zu kostengünstiger langfristiges Kapital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72AC30"/>
              </a:buClr>
              <a:buSzPct val="101818"/>
              <a:buFont typeface="Arial"/>
              <a:buChar char="•"/>
            </a:pP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Und</a:t>
            </a:r>
            <a:r>
              <a:rPr lang="en-US" sz="224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– </a:t>
            </a:r>
            <a:r>
              <a:rPr lang="en-US" sz="224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keine Gemeinschaftsenergieunternehmen existiert bis heute.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Gemeinschaftsenergie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714033" cy="37609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99200"/>
              <a:buFont typeface="Arial"/>
              <a:buChar char="•"/>
            </a:pP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Zusätzlich</a:t>
            </a:r>
            <a:r>
              <a:rPr lang="en-US" sz="248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Unterstützung</a:t>
            </a:r>
            <a:r>
              <a:rPr lang="en-US" sz="248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am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Anfang</a:t>
            </a:r>
            <a:r>
              <a:rPr lang="en-US" sz="248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(</a:t>
            </a:r>
            <a:r>
              <a:rPr lang="en-US" sz="2480" b="0" i="0" u="none" strike="noStrike" cap="none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cFIT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, SITR)</a:t>
            </a:r>
            <a:endParaRPr sz="2480" b="0" i="0" u="none" strike="noStrike" cap="none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72AC30"/>
              </a:buClr>
              <a:buSzPct val="99200"/>
              <a:buFont typeface="Arial"/>
              <a:buChar char="•"/>
            </a:pP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Nachher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– </a:t>
            </a:r>
            <a:r>
              <a:rPr lang="en-US" sz="2480" b="0" i="0" u="none" strike="noStrike" cap="none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finan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zielle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</a:t>
            </a:r>
            <a:r>
              <a:rPr lang="en-US" sz="2480" b="0" i="0" u="none" strike="noStrike" cap="none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nstrument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</a:t>
            </a:r>
            <a:r>
              <a:rPr lang="en-US" sz="248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auf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kommerzielle</a:t>
            </a:r>
            <a:r>
              <a:rPr lang="en-US" sz="248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Ebene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72AC30"/>
              </a:buClr>
              <a:buSzPct val="98636"/>
              <a:buFont typeface="Arial"/>
              <a:buChar char="–"/>
            </a:pP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Versicherung</a:t>
            </a:r>
            <a:r>
              <a:rPr lang="en-US" sz="217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der 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Anteilsangebote</a:t>
            </a:r>
            <a:endParaRPr lang="en-US" sz="2170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72AC30"/>
              </a:buClr>
              <a:buSzPct val="98636"/>
              <a:buFont typeface="Arial"/>
              <a:buChar char="–"/>
            </a:pP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Anleihen</a:t>
            </a:r>
            <a:r>
              <a:rPr lang="en-US" sz="217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in 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Gemeinschaftsbesitz</a:t>
            </a:r>
            <a:r>
              <a:rPr lang="en-US" sz="217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72AC30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Flexib</a:t>
            </a:r>
            <a:r>
              <a:rPr lang="en-US" sz="217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le</a:t>
            </a:r>
            <a:r>
              <a:rPr lang="en-US" sz="217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</a:t>
            </a:r>
            <a:r>
              <a:rPr lang="en-US" sz="2170" b="0" i="0" u="none" strike="noStrike" cap="none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ezzanin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instrumente</a:t>
            </a:r>
            <a:endParaRPr lang="en-US" sz="2170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72AC30"/>
              </a:buClr>
              <a:buSzPct val="98636"/>
              <a:buFont typeface="Arial"/>
              <a:buChar char="–"/>
            </a:pP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Günstige</a:t>
            </a:r>
            <a:r>
              <a:rPr lang="en-US" sz="217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</a:t>
            </a:r>
            <a:r>
              <a:rPr lang="en-US" sz="2170" b="0" i="0" u="none" strike="noStrike" cap="none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enioren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schulden</a:t>
            </a:r>
            <a:r>
              <a:rPr lang="en-US" sz="217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für</a:t>
            </a:r>
            <a:r>
              <a:rPr lang="en-US" sz="217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17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Gemeinschaftsintrumente</a:t>
            </a:r>
            <a:r>
              <a:rPr lang="en-US" sz="217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17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endParaRPr sz="2480" b="0" i="0" u="none" strike="noStrike" cap="none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72AC30"/>
              </a:buClr>
              <a:buSzPct val="25000"/>
              <a:buFont typeface="Arial"/>
              <a:buNone/>
            </a:pP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→ </a:t>
            </a:r>
            <a:r>
              <a:rPr lang="en-US" sz="2480" b="0" i="0" u="none" strike="noStrike" cap="none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Parit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ät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mit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“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gewöhnlichen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” – </a:t>
            </a:r>
            <a:r>
              <a:rPr lang="en-US" sz="2480" b="0" i="0" u="none" strike="noStrike" cap="none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alle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Projekte</a:t>
            </a:r>
            <a:r>
              <a:rPr lang="en-US" sz="248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480" dirty="0" err="1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Gemeinschaftsprojekte</a:t>
            </a:r>
            <a:r>
              <a:rPr lang="en-US" sz="2480" b="0" i="0" u="none" strike="noStrike" cap="none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None/>
            </a:pPr>
            <a:endParaRPr sz="2170" b="0" i="0" u="none" strike="noStrike" cap="none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80" b="0" i="0" u="none" strike="noStrike" cap="none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None/>
            </a:pPr>
            <a:endParaRPr sz="2170" b="0" i="0" u="none" strike="noStrike" cap="none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3959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Wege zur Parität</a:t>
            </a:r>
            <a:r>
              <a:rPr lang="en-US" sz="3959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: </a:t>
            </a:r>
            <a:br>
              <a:rPr lang="en-US" sz="3959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</a:br>
            <a:r>
              <a:rPr lang="en-US" sz="3959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W</a:t>
            </a:r>
            <a:r>
              <a:rPr lang="en-US" sz="3959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ir kommen ans Ziel</a:t>
            </a:r>
            <a:r>
              <a:rPr lang="en-US" sz="3959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!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Günstiges Kapital</a:t>
            </a:r>
            <a:r>
              <a:rPr lang="en-US" sz="44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81131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0740"/>
              <a:buFont typeface="Arial"/>
              <a:buChar char="•"/>
            </a:pPr>
            <a:r>
              <a:rPr lang="en-US" sz="272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Geld fließt heuer aus dem Land wegen Regierungsaussagen - obwohl Geld für Neufinanzierung noch zugänglich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72AC30"/>
              </a:buClr>
              <a:buSzPct val="100740"/>
              <a:buFont typeface="Arial"/>
              <a:buChar char="•"/>
            </a:pPr>
            <a:r>
              <a:rPr lang="en-US" sz="272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Günstiges Kapital schwer zugänglich für emeinschaftsenergie </a:t>
            </a:r>
            <a:r>
              <a:rPr lang="en-US" sz="272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72AC30"/>
              </a:buClr>
              <a:buSzPct val="100740"/>
              <a:buFont typeface="Arial"/>
              <a:buChar char="•"/>
            </a:pPr>
            <a:r>
              <a:rPr lang="en-US" sz="272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Mehr Vermögenswerte kommen auf den Markt</a:t>
            </a:r>
            <a:r>
              <a:rPr lang="en-US" sz="272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72AC30"/>
              </a:buClr>
              <a:buSzPct val="99166"/>
              <a:buFont typeface="Arial"/>
              <a:buChar char="–"/>
            </a:pPr>
            <a:r>
              <a:rPr lang="en-US" sz="238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Vermögenskosten senken</a:t>
            </a:r>
            <a:r>
              <a:rPr lang="en-US" sz="238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72AC30"/>
              </a:buClr>
              <a:buSzPct val="99166"/>
              <a:buFont typeface="Arial"/>
              <a:buChar char="–"/>
            </a:pPr>
            <a:r>
              <a:rPr lang="en-US" sz="238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Konkurrenz um Finanzierung steigt</a:t>
            </a:r>
            <a:r>
              <a:rPr lang="en-US" sz="238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Günstiges Kapital</a:t>
            </a:r>
            <a:r>
              <a:rPr lang="en-US" sz="44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(2)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Trotzdem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,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anhaltender Veraüßerungstrend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, weil 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Geld ein neues Zuhause sucht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→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neue, günstige</a:t>
            </a:r>
            <a:r>
              <a:rPr lang="en-US" sz="32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Geld</a:t>
            </a: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quellen?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20 </a:t>
            </a: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</a:t>
            </a:r>
            <a:r>
              <a:rPr lang="en-US" sz="4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inute</a:t>
            </a: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7200" y="1063229"/>
            <a:ext cx="8615341" cy="3323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4313" marR="0" lvl="0" indent="-214313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Mongoose Energy</a:t>
            </a: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Die Zukunft der enerneuerbaren</a:t>
            </a: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Energieträger</a:t>
            </a:r>
          </a:p>
          <a:p>
            <a:pPr marL="671513" marR="0" lvl="1" indent="-214312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Solare Netzparität?</a:t>
            </a:r>
          </a:p>
          <a:p>
            <a:pPr marL="671513" marR="0" lvl="1" indent="-214312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Gemeinschaftsenergie</a:t>
            </a: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00" b="0" i="1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vs</a:t>
            </a: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gewöhnliche</a:t>
            </a: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Energie</a:t>
            </a:r>
          </a:p>
          <a:p>
            <a:pPr marL="671513" marR="0" lvl="1" indent="-214312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Günstiges</a:t>
            </a: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</a:t>
            </a: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apital?</a:t>
            </a: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Zusammenschluss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98666"/>
              <a:buFont typeface="Arial"/>
              <a:buChar char="•"/>
            </a:pP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Kurzfristig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72AC30"/>
              </a:buClr>
              <a:buSzPct val="99615"/>
              <a:buFont typeface="Arial"/>
              <a:buChar char="–"/>
            </a:pPr>
            <a:r>
              <a:rPr lang="en-US" sz="259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</a:t>
            </a:r>
            <a:r>
              <a:rPr lang="en-US" sz="259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onsolidi</a:t>
            </a:r>
            <a:r>
              <a:rPr lang="en-US" sz="259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erung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72AC30"/>
              </a:buClr>
              <a:buSzPct val="99615"/>
              <a:buFont typeface="Arial"/>
              <a:buChar char="–"/>
            </a:pPr>
            <a:r>
              <a:rPr lang="en-US" sz="259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Neu</a:t>
            </a:r>
            <a:r>
              <a:rPr lang="en-US" sz="259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finan</a:t>
            </a:r>
            <a:r>
              <a:rPr lang="en-US" sz="259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zierung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72AC30"/>
              </a:buClr>
              <a:buSzPct val="99615"/>
              <a:buFont typeface="Arial"/>
              <a:buChar char="–"/>
            </a:pPr>
            <a:r>
              <a:rPr lang="en-US" sz="259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Größere Anlagen werden Zugang zu institutionellem Kapital bekommen</a:t>
            </a:r>
            <a:r>
              <a:rPr lang="en-US" sz="259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72AC30"/>
              </a:buClr>
              <a:buSzPct val="86333"/>
              <a:buFont typeface="Arial"/>
              <a:buChar char="–"/>
            </a:pPr>
            <a:r>
              <a:rPr lang="en-US" sz="296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Mittelfristig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72AC30"/>
              </a:buClr>
              <a:buSzPct val="99615"/>
              <a:buFont typeface="Arial"/>
              <a:buChar char="–"/>
            </a:pPr>
            <a:r>
              <a:rPr lang="en-US" sz="259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Netzparität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rgbClr val="72AC30"/>
              </a:buClr>
              <a:buSzPct val="99615"/>
              <a:buFont typeface="Arial"/>
              <a:buChar char="–"/>
            </a:pPr>
            <a:r>
              <a:rPr lang="en-US" sz="259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Mehr günstiges Kapital</a:t>
            </a:r>
            <a:r>
              <a:rPr lang="en-US" sz="259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Kontakt: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Jan-Willem Bode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Marmelad"/>
                <a:ea typeface="Marmelad"/>
                <a:cs typeface="Marmelad"/>
                <a:sym typeface="Marmelad"/>
                <a:hlinkClick r:id="rId3"/>
              </a:rPr>
              <a:t>jw.bode@mongoose.energy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07760 558 337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twitter.com/mongooseenergy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facebook.com/mongooseenergy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i="1">
                <a:latin typeface="Marmelad"/>
                <a:ea typeface="Marmelad"/>
                <a:cs typeface="Marmelad"/>
                <a:sym typeface="Marmelad"/>
              </a:rPr>
              <a:t>Es</a:t>
            </a:r>
            <a:r>
              <a:rPr lang="en-US" sz="2000" b="0" i="1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000" i="1">
                <a:latin typeface="Marmelad"/>
                <a:ea typeface="Marmelad"/>
                <a:cs typeface="Marmelad"/>
                <a:sym typeface="Marmelad"/>
              </a:rPr>
              <a:t>heißt Revolution: wir sind</a:t>
            </a:r>
            <a:r>
              <a:rPr lang="en-US" sz="2000" b="0" i="1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000" i="1">
                <a:latin typeface="Marmelad"/>
                <a:ea typeface="Marmelad"/>
                <a:cs typeface="Marmelad"/>
                <a:sym typeface="Marmelad"/>
              </a:rPr>
              <a:t>am Anfang</a:t>
            </a:r>
            <a:r>
              <a:rPr lang="en-US" sz="2000" b="0" i="1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, werden aber </a:t>
            </a:r>
            <a:r>
              <a:rPr lang="en-US" sz="2000" i="1">
                <a:latin typeface="Marmelad"/>
                <a:ea typeface="Marmelad"/>
                <a:cs typeface="Marmelad"/>
                <a:sym typeface="Marmelad"/>
              </a:rPr>
              <a:t>siegen</a:t>
            </a:r>
            <a:r>
              <a:rPr lang="en-US" sz="2000" b="0" i="1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7626485" y="-2295727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682" y="-68223"/>
            <a:ext cx="1750316" cy="19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236253" y="2753526"/>
            <a:ext cx="8129533" cy="1323439"/>
          </a:xfrm>
          <a:prstGeom prst="rect">
            <a:avLst/>
          </a:prstGeom>
          <a:solidFill>
            <a:srgbClr val="72AC30">
              <a:alpha val="4196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Verwandlung der Eigentumsverhältnisse im Energiesektor 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0" y="243093"/>
            <a:ext cx="840469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Eigentum und Steuerung</a:t>
            </a:r>
          </a:p>
        </p:txBody>
      </p:sp>
      <p:sp>
        <p:nvSpPr>
          <p:cNvPr id="110" name="Shape 110"/>
          <p:cNvSpPr/>
          <p:nvPr/>
        </p:nvSpPr>
        <p:spPr>
          <a:xfrm>
            <a:off x="3288671" y="2665141"/>
            <a:ext cx="1673914" cy="764939"/>
          </a:xfrm>
          <a:prstGeom prst="rect">
            <a:avLst/>
          </a:prstGeom>
          <a:solidFill>
            <a:srgbClr val="31859B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Mongoose Energy Ltd</a:t>
            </a:r>
          </a:p>
        </p:txBody>
      </p:sp>
      <p:sp>
        <p:nvSpPr>
          <p:cNvPr id="111" name="Shape 111"/>
          <p:cNvSpPr/>
          <p:nvPr/>
        </p:nvSpPr>
        <p:spPr>
          <a:xfrm>
            <a:off x="940975" y="3907205"/>
            <a:ext cx="1772262" cy="894254"/>
          </a:xfrm>
          <a:prstGeom prst="rect">
            <a:avLst/>
          </a:prstGeom>
          <a:solidFill>
            <a:srgbClr val="31859B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Erzeugung</a:t>
            </a:r>
          </a:p>
        </p:txBody>
      </p:sp>
      <p:sp>
        <p:nvSpPr>
          <p:cNvPr id="112" name="Shape 112"/>
          <p:cNvSpPr/>
          <p:nvPr/>
        </p:nvSpPr>
        <p:spPr>
          <a:xfrm>
            <a:off x="940975" y="1218069"/>
            <a:ext cx="1772262" cy="1038748"/>
          </a:xfrm>
          <a:prstGeom prst="rect">
            <a:avLst/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Gemeindschaft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Kooperative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(stets &gt;50%)</a:t>
            </a:r>
          </a:p>
        </p:txBody>
      </p:sp>
      <p:sp>
        <p:nvSpPr>
          <p:cNvPr id="113" name="Shape 113"/>
          <p:cNvSpPr/>
          <p:nvPr/>
        </p:nvSpPr>
        <p:spPr>
          <a:xfrm>
            <a:off x="3126311" y="1218069"/>
            <a:ext cx="1998631" cy="1038745"/>
          </a:xfrm>
          <a:prstGeom prst="rect">
            <a:avLst/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Investoren</a:t>
            </a:r>
          </a:p>
        </p:txBody>
      </p:sp>
      <p:sp>
        <p:nvSpPr>
          <p:cNvPr id="114" name="Shape 114"/>
          <p:cNvSpPr/>
          <p:nvPr/>
        </p:nvSpPr>
        <p:spPr>
          <a:xfrm>
            <a:off x="5436876" y="1224495"/>
            <a:ext cx="2073524" cy="1025893"/>
          </a:xfrm>
          <a:prstGeom prst="rect">
            <a:avLst/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Mitarbeiter</a:t>
            </a:r>
          </a:p>
        </p:txBody>
      </p:sp>
      <p:cxnSp>
        <p:nvCxnSpPr>
          <p:cNvPr id="115" name="Shape 115"/>
          <p:cNvCxnSpPr>
            <a:stCxn id="112" idx="2"/>
            <a:endCxn id="110" idx="0"/>
          </p:cNvCxnSpPr>
          <p:nvPr/>
        </p:nvCxnSpPr>
        <p:spPr>
          <a:xfrm rot="-5400000" flipH="1">
            <a:off x="2772256" y="1311667"/>
            <a:ext cx="408300" cy="22986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6"/>
          <p:cNvCxnSpPr>
            <a:stCxn id="113" idx="2"/>
            <a:endCxn id="110" idx="0"/>
          </p:cNvCxnSpPr>
          <p:nvPr/>
        </p:nvCxnSpPr>
        <p:spPr>
          <a:xfrm>
            <a:off x="4125627" y="2256815"/>
            <a:ext cx="0" cy="408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Shape 117"/>
          <p:cNvCxnSpPr>
            <a:stCxn id="114" idx="2"/>
            <a:endCxn id="110" idx="0"/>
          </p:cNvCxnSpPr>
          <p:nvPr/>
        </p:nvCxnSpPr>
        <p:spPr>
          <a:xfrm rot="5400000">
            <a:off x="5092139" y="1283789"/>
            <a:ext cx="414900" cy="23481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Shape 118"/>
          <p:cNvCxnSpPr/>
          <p:nvPr/>
        </p:nvCxnSpPr>
        <p:spPr>
          <a:xfrm flipH="1">
            <a:off x="1876227" y="3475049"/>
            <a:ext cx="2249400" cy="4149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Shape 119"/>
          <p:cNvCxnSpPr/>
          <p:nvPr/>
        </p:nvCxnSpPr>
        <p:spPr>
          <a:xfrm>
            <a:off x="4125627" y="3444063"/>
            <a:ext cx="2076900" cy="476699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/>
          <p:nvPr/>
        </p:nvSpPr>
        <p:spPr>
          <a:xfrm>
            <a:off x="5125887" y="3844835"/>
            <a:ext cx="1913480" cy="1018994"/>
          </a:xfrm>
          <a:prstGeom prst="rect">
            <a:avLst/>
          </a:prstGeom>
          <a:solidFill>
            <a:srgbClr val="31859B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Versorgung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Mongoose Board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457200" y="851104"/>
            <a:ext cx="8615341" cy="4401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Independent chair: Sir Ed Davey</a:t>
            </a: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3 non-execs from co-op (elected by members)</a:t>
            </a: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1 non-exec employee representative</a:t>
            </a: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2 non-execs from the investors</a:t>
            </a: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dirty="0">
              <a:solidFill>
                <a:srgbClr val="72AC30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executive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directors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088682" y="364890"/>
            <a:ext cx="6441247" cy="553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Der Kern</a:t>
            </a:r>
            <a:r>
              <a:rPr lang="en-US" sz="30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: </a:t>
            </a:r>
            <a:r>
              <a:rPr lang="en-US" sz="3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Gemeinschaftsgruppen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3861" y="-142357"/>
            <a:ext cx="1550137" cy="176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610" y="1495958"/>
            <a:ext cx="1589653" cy="64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000" y="3584437"/>
            <a:ext cx="2805324" cy="50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0673" y="4054330"/>
            <a:ext cx="1259949" cy="72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5225" y="3313528"/>
            <a:ext cx="1859662" cy="77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35299" y="1319653"/>
            <a:ext cx="1233585" cy="70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51911" y="2477056"/>
            <a:ext cx="1800179" cy="47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88926" y="2488191"/>
            <a:ext cx="840616" cy="85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79712" y="1319653"/>
            <a:ext cx="1893916" cy="50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81910" y="3708835"/>
            <a:ext cx="1095262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09151" y="2221010"/>
            <a:ext cx="1946138" cy="53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 amt="94000"/>
          </a:blip>
          <a:srcRect/>
          <a:stretch/>
        </p:blipFill>
        <p:spPr>
          <a:xfrm>
            <a:off x="0" y="0"/>
            <a:ext cx="924895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Marmelad"/>
              <a:buNone/>
            </a:pPr>
            <a:r>
              <a:rPr lang="en-US" sz="40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Erzeugung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6756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Verwaltete Vermögen</a:t>
            </a: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: £40m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VV</a:t>
            </a: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 b</a:t>
            </a:r>
            <a:r>
              <a:rPr lang="en-US" sz="36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is Ende Juni</a:t>
            </a: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: £80m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Nächstes Jahr geplant</a:t>
            </a: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: £110m</a:t>
            </a: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6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Bodenmontage</a:t>
            </a: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6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S</a:t>
            </a: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olarsysteme</a:t>
            </a:r>
          </a:p>
          <a:p>
            <a:pPr marL="742950" marR="0" lvl="1" indent="-285750" algn="l" rtl="0">
              <a:spcBef>
                <a:spcPts val="7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Offshore </a:t>
            </a:r>
            <a:r>
              <a:rPr lang="en-US" sz="3600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W</a:t>
            </a:r>
            <a:r>
              <a:rPr lang="en-US" sz="3600" b="0" i="0" u="none" strike="noStrike" cap="none">
                <a:solidFill>
                  <a:schemeClr val="lt1"/>
                </a:solidFill>
                <a:latin typeface="Marmelad"/>
                <a:ea typeface="Marmelad"/>
                <a:cs typeface="Marmelad"/>
                <a:sym typeface="Marmelad"/>
              </a:rPr>
              <a:t>indsysteme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40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Erzeugung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6756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0733"/>
              <a:buFont typeface="Arial"/>
              <a:buChar char="•"/>
            </a:pPr>
            <a:r>
              <a:rPr lang="en-US" sz="3022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Mongoose </a:t>
            </a:r>
            <a:r>
              <a:rPr lang="en-US" sz="3022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verwaltet die Projekte und leitet das Geschäftsbüro</a:t>
            </a:r>
            <a:r>
              <a:rPr lang="en-US" sz="3022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22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für die</a:t>
            </a:r>
            <a:r>
              <a:rPr lang="en-US" sz="3022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22" b="0" i="1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bencoms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4"/>
              </a:spcBef>
              <a:spcAft>
                <a:spcPts val="0"/>
              </a:spcAft>
              <a:buClr>
                <a:srgbClr val="72AC30"/>
              </a:buClr>
              <a:buSzPct val="100733"/>
              <a:buFont typeface="Arial"/>
              <a:buChar char="•"/>
            </a:pPr>
            <a:r>
              <a:rPr lang="en-US" sz="3022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Sicherstellung der Auszahlung an Investoren wird als P</a:t>
            </a:r>
            <a:r>
              <a:rPr lang="en-US" sz="3022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riorit</a:t>
            </a:r>
            <a:r>
              <a:rPr lang="en-US" sz="3022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ät</a:t>
            </a:r>
            <a:r>
              <a:rPr lang="en-US" sz="3022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3022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gesehen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89"/>
              </a:spcBef>
              <a:buClr>
                <a:srgbClr val="72AC30"/>
              </a:buClr>
              <a:buSzPct val="101551"/>
              <a:buFont typeface="Arial"/>
              <a:buChar char="•"/>
            </a:pPr>
            <a:r>
              <a:rPr lang="en-US" sz="2945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Erfolgsbilanz</a:t>
            </a:r>
            <a:r>
              <a:rPr lang="en-US" sz="2945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: BWCE, LCG  </a:t>
            </a:r>
            <a:r>
              <a:rPr lang="en-US" sz="2945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u</a:t>
            </a:r>
            <a:r>
              <a:rPr lang="en-US" sz="2945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nd WWCE h</a:t>
            </a:r>
            <a:r>
              <a:rPr lang="en-US" sz="2945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aben</a:t>
            </a:r>
            <a:r>
              <a:rPr lang="en-US" sz="2945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7% seit Anfang ausgezahlt</a:t>
            </a:r>
            <a:r>
              <a:rPr lang="en-US" sz="2945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-189357" y="19374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2AC30"/>
              </a:buClr>
              <a:buSzPct val="25000"/>
              <a:buFont typeface="Marmelad"/>
              <a:buNone/>
            </a:pPr>
            <a:r>
              <a:rPr lang="en-US" sz="36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Frome Renewable Energy Co-op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6756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Erstes Aktienangebot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Ma</a:t>
            </a:r>
            <a:r>
              <a:rPr lang="en-US" sz="28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i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2015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£280,000 in </a:t>
            </a:r>
            <a:r>
              <a:rPr lang="en-US" sz="28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4 Tagen</a:t>
            </a: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-US" sz="28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gesammelt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560"/>
              </a:spcBef>
              <a:buClr>
                <a:srgbClr val="72AC3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200kw solare</a:t>
            </a:r>
            <a:r>
              <a:rPr lang="en-US" sz="2800">
                <a:solidFill>
                  <a:srgbClr val="72AC30"/>
                </a:solidFill>
                <a:latin typeface="Marmelad"/>
                <a:ea typeface="Marmelad"/>
                <a:cs typeface="Marmelad"/>
                <a:sym typeface="Marmelad"/>
              </a:rPr>
              <a:t> PV installiert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682" y="-146045"/>
            <a:ext cx="1750316" cy="199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0901" y="2397196"/>
            <a:ext cx="3748879" cy="248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(16:9)</PresentationFormat>
  <Paragraphs>127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Marmelad</vt:lpstr>
      <vt:lpstr>Arial</vt:lpstr>
      <vt:lpstr>Calibri</vt:lpstr>
      <vt:lpstr>Office Theme</vt:lpstr>
      <vt:lpstr>PowerPoint Presentation</vt:lpstr>
      <vt:lpstr>20 Minuten</vt:lpstr>
      <vt:lpstr>PowerPoint Presentation</vt:lpstr>
      <vt:lpstr>PowerPoint Presentation</vt:lpstr>
      <vt:lpstr>Mongoose Board</vt:lpstr>
      <vt:lpstr>Der Kern: Gemeinschaftsgruppen</vt:lpstr>
      <vt:lpstr>Erzeugung</vt:lpstr>
      <vt:lpstr>Erzeugung</vt:lpstr>
      <vt:lpstr>Frome Renewable Energy Co-op</vt:lpstr>
      <vt:lpstr>Versorgung</vt:lpstr>
      <vt:lpstr>Zukunft erneuerbare  Energien</vt:lpstr>
      <vt:lpstr>Kurzfristig</vt:lpstr>
      <vt:lpstr>Darum geht es:</vt:lpstr>
      <vt:lpstr>PowerPoint Presentation</vt:lpstr>
      <vt:lpstr>Gemeinschaftsenergie</vt:lpstr>
      <vt:lpstr>Gemeinschaftsenergie</vt:lpstr>
      <vt:lpstr>Wege zur Parität:  Wir kommen ans Ziel!</vt:lpstr>
      <vt:lpstr>Günstiges Kapital </vt:lpstr>
      <vt:lpstr>Günstiges Kapital (2)</vt:lpstr>
      <vt:lpstr>Zusammenschluss</vt:lpstr>
      <vt:lpstr>Kontakt: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Parry</dc:creator>
  <cp:lastModifiedBy>Laura Parry</cp:lastModifiedBy>
  <cp:revision>1</cp:revision>
  <dcterms:modified xsi:type="dcterms:W3CDTF">2016-03-03T09:18:11Z</dcterms:modified>
</cp:coreProperties>
</file>