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handoutMasterIdLst>
    <p:handoutMasterId r:id="rId55"/>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300" r:id="rId16"/>
    <p:sldId id="301" r:id="rId17"/>
    <p:sldId id="302" r:id="rId18"/>
    <p:sldId id="303" r:id="rId19"/>
    <p:sldId id="304" r:id="rId20"/>
    <p:sldId id="305" r:id="rId21"/>
    <p:sldId id="270" r:id="rId22"/>
    <p:sldId id="271" r:id="rId23"/>
    <p:sldId id="272" r:id="rId24"/>
    <p:sldId id="273" r:id="rId25"/>
    <p:sldId id="274" r:id="rId26"/>
    <p:sldId id="275" r:id="rId27"/>
    <p:sldId id="276" r:id="rId28"/>
    <p:sldId id="277" r:id="rId29"/>
    <p:sldId id="281" r:id="rId30"/>
    <p:sldId id="283" r:id="rId31"/>
    <p:sldId id="284" r:id="rId32"/>
    <p:sldId id="285" r:id="rId33"/>
    <p:sldId id="306" r:id="rId34"/>
    <p:sldId id="308" r:id="rId35"/>
    <p:sldId id="313" r:id="rId36"/>
    <p:sldId id="307" r:id="rId37"/>
    <p:sldId id="286" r:id="rId38"/>
    <p:sldId id="287" r:id="rId39"/>
    <p:sldId id="310" r:id="rId40"/>
    <p:sldId id="288" r:id="rId41"/>
    <p:sldId id="309" r:id="rId42"/>
    <p:sldId id="311" r:id="rId43"/>
    <p:sldId id="290" r:id="rId44"/>
    <p:sldId id="291" r:id="rId45"/>
    <p:sldId id="292" r:id="rId46"/>
    <p:sldId id="293" r:id="rId47"/>
    <p:sldId id="294" r:id="rId48"/>
    <p:sldId id="295" r:id="rId49"/>
    <p:sldId id="314" r:id="rId50"/>
    <p:sldId id="297" r:id="rId51"/>
    <p:sldId id="298" r:id="rId52"/>
    <p:sldId id="299" r:id="rId53"/>
    <p:sldId id="312" r:id="rId54"/>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B7B4A5C0-50E2-4B90-9FB6-5005610A7915}" type="datetimeFigureOut">
              <a:rPr lang="pl-PL" smtClean="0"/>
              <a:t>2016-02-24</a:t>
            </a:fld>
            <a:endParaRPr lang="pl-PL"/>
          </a:p>
        </p:txBody>
      </p:sp>
      <p:sp>
        <p:nvSpPr>
          <p:cNvPr id="4" name="Symbol zastępczy stopki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FA500360-50FF-45CC-8043-0CC5BAB44FB3}" type="slidenum">
              <a:rPr lang="pl-PL" smtClean="0"/>
              <a:t>‹#›</a:t>
            </a:fld>
            <a:endParaRPr lang="pl-PL"/>
          </a:p>
        </p:txBody>
      </p:sp>
    </p:spTree>
    <p:extLst>
      <p:ext uri="{BB962C8B-B14F-4D97-AF65-F5344CB8AC3E}">
        <p14:creationId xmlns:p14="http://schemas.microsoft.com/office/powerpoint/2010/main" val="23554359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14" name="Tytuł 13"/>
          <p:cNvSpPr>
            <a:spLocks noGrp="1"/>
          </p:cNvSpPr>
          <p:nvPr>
            <p:ph type="ctrTitle"/>
          </p:nvPr>
        </p:nvSpPr>
        <p:spPr>
          <a:xfrm>
            <a:off x="1432560" y="359898"/>
            <a:ext cx="7406640" cy="1472184"/>
          </a:xfrm>
        </p:spPr>
        <p:txBody>
          <a:bodyPr anchor="b"/>
          <a:lstStyle>
            <a:lvl1pPr algn="l">
              <a:defRPr/>
            </a:lvl1pPr>
            <a:extLst/>
          </a:lstStyle>
          <a:p>
            <a:r>
              <a:rPr kumimoji="0" lang="pl-PL" smtClean="0"/>
              <a:t>Kliknij, aby edytować styl</a:t>
            </a:r>
            <a:endParaRPr kumimoji="0" lang="en-US"/>
          </a:p>
        </p:txBody>
      </p:sp>
      <p:sp>
        <p:nvSpPr>
          <p:cNvPr id="22" name="Podtytuł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smtClean="0"/>
              <a:t>Kliknij, aby edytować styl wzorca podtytułu</a:t>
            </a:r>
            <a:endParaRPr kumimoji="0" lang="en-US"/>
          </a:p>
        </p:txBody>
      </p:sp>
      <p:sp>
        <p:nvSpPr>
          <p:cNvPr id="7" name="Symbol zastępczy daty 6"/>
          <p:cNvSpPr>
            <a:spLocks noGrp="1"/>
          </p:cNvSpPr>
          <p:nvPr>
            <p:ph type="dt" sz="half" idx="10"/>
          </p:nvPr>
        </p:nvSpPr>
        <p:spPr/>
        <p:txBody>
          <a:bodyPr/>
          <a:lstStyle>
            <a:extLst/>
          </a:lstStyle>
          <a:p>
            <a:fld id="{54AB02A5-4FE5-49D9-9E24-09F23B90C450}" type="datetimeFigureOut">
              <a:rPr lang="en-US" smtClean="0"/>
              <a:pPr/>
              <a:t>2/24/2016</a:t>
            </a:fld>
            <a:endParaRPr lang="en-US"/>
          </a:p>
        </p:txBody>
      </p:sp>
      <p:sp>
        <p:nvSpPr>
          <p:cNvPr id="20" name="Symbol zastępczy stopki 19"/>
          <p:cNvSpPr>
            <a:spLocks noGrp="1"/>
          </p:cNvSpPr>
          <p:nvPr>
            <p:ph type="ftr" sz="quarter" idx="11"/>
          </p:nvPr>
        </p:nvSpPr>
        <p:spPr/>
        <p:txBody>
          <a:bodyPr/>
          <a:lstStyle>
            <a:extLst/>
          </a:lstStyle>
          <a:p>
            <a:endParaRPr kumimoji="0" lang="en-US"/>
          </a:p>
        </p:txBody>
      </p:sp>
      <p:sp>
        <p:nvSpPr>
          <p:cNvPr id="10" name="Symbol zastępczy numeru slajdu 9"/>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
        <p:nvSpPr>
          <p:cNvPr id="8" name="Elipsa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ipsa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54AB02A5-4FE5-49D9-9E24-09F23B90C450}" type="datetimeFigureOut">
              <a:rPr lang="en-US" smtClean="0"/>
              <a:pPr/>
              <a:t>2/24/2016</a:t>
            </a:fld>
            <a:endParaRPr lang="en-US"/>
          </a:p>
        </p:txBody>
      </p:sp>
      <p:sp>
        <p:nvSpPr>
          <p:cNvPr id="5" name="Symbol zastępczy stopki 4"/>
          <p:cNvSpPr>
            <a:spLocks noGrp="1"/>
          </p:cNvSpPr>
          <p:nvPr>
            <p:ph type="ftr" sz="quarter" idx="11"/>
          </p:nvPr>
        </p:nvSpPr>
        <p:spPr/>
        <p:txBody>
          <a:bodyPr/>
          <a:lstStyle>
            <a:extLst/>
          </a:lstStyle>
          <a:p>
            <a:endParaRPr kumimoji="0" lang="en-US"/>
          </a:p>
        </p:txBody>
      </p:sp>
      <p:sp>
        <p:nvSpPr>
          <p:cNvPr id="6" name="Symbol zastępczy numeru slajdu 5"/>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58000" y="274639"/>
            <a:ext cx="1828800" cy="5851525"/>
          </a:xfrm>
        </p:spPr>
        <p:txBody>
          <a:bodyPr vert="eaVert"/>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1143000" y="274640"/>
            <a:ext cx="5562600" cy="5851525"/>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54AB02A5-4FE5-49D9-9E24-09F23B90C450}" type="datetimeFigureOut">
              <a:rPr lang="en-US" smtClean="0"/>
              <a:pPr/>
              <a:t>2/24/2016</a:t>
            </a:fld>
            <a:endParaRPr lang="en-US"/>
          </a:p>
        </p:txBody>
      </p:sp>
      <p:sp>
        <p:nvSpPr>
          <p:cNvPr id="5" name="Symbol zastępczy stopki 4"/>
          <p:cNvSpPr>
            <a:spLocks noGrp="1"/>
          </p:cNvSpPr>
          <p:nvPr>
            <p:ph type="ftr" sz="quarter" idx="11"/>
          </p:nvPr>
        </p:nvSpPr>
        <p:spPr/>
        <p:txBody>
          <a:bodyPr/>
          <a:lstStyle>
            <a:extLst/>
          </a:lstStyle>
          <a:p>
            <a:endParaRPr kumimoji="0" lang="en-US"/>
          </a:p>
        </p:txBody>
      </p:sp>
      <p:sp>
        <p:nvSpPr>
          <p:cNvPr id="6" name="Symbol zastępczy numeru slajdu 5"/>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zawartości 2"/>
          <p:cNvSpPr>
            <a:spLocks noGrp="1"/>
          </p:cNvSpPr>
          <p:nvPr>
            <p:ph idx="1"/>
          </p:nvPr>
        </p:nvSpPr>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54AB02A5-4FE5-49D9-9E24-09F23B90C450}" type="datetimeFigureOut">
              <a:rPr lang="en-US" smtClean="0"/>
              <a:pPr/>
              <a:t>2/24/2016</a:t>
            </a:fld>
            <a:endParaRPr lang="en-US"/>
          </a:p>
        </p:txBody>
      </p:sp>
      <p:sp>
        <p:nvSpPr>
          <p:cNvPr id="5" name="Symbol zastępczy stopki 4"/>
          <p:cNvSpPr>
            <a:spLocks noGrp="1"/>
          </p:cNvSpPr>
          <p:nvPr>
            <p:ph type="ftr" sz="quarter" idx="11"/>
          </p:nvPr>
        </p:nvSpPr>
        <p:spPr/>
        <p:txBody>
          <a:bodyPr/>
          <a:lstStyle>
            <a:extLst/>
          </a:lstStyle>
          <a:p>
            <a:endParaRPr kumimoji="0" lang="en-US"/>
          </a:p>
        </p:txBody>
      </p:sp>
      <p:sp>
        <p:nvSpPr>
          <p:cNvPr id="6" name="Symbol zastępczy numeru slajdu 5"/>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7" name="Prostokąt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ytuł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extLst/>
          </a:lstStyle>
          <a:p>
            <a:fld id="{54AB02A5-4FE5-49D9-9E24-09F23B90C450}" type="datetimeFigureOut">
              <a:rPr lang="en-US" smtClean="0"/>
              <a:pPr/>
              <a:t>2/24/2016</a:t>
            </a:fld>
            <a:endParaRPr lang="en-US"/>
          </a:p>
        </p:txBody>
      </p:sp>
      <p:sp>
        <p:nvSpPr>
          <p:cNvPr id="5" name="Symbol zastępczy stopki 4"/>
          <p:cNvSpPr>
            <a:spLocks noGrp="1"/>
          </p:cNvSpPr>
          <p:nvPr>
            <p:ph type="ftr" sz="quarter" idx="11"/>
          </p:nvPr>
        </p:nvSpPr>
        <p:spPr/>
        <p:txBody>
          <a:bodyPr/>
          <a:lstStyle>
            <a:extLst/>
          </a:lstStyle>
          <a:p>
            <a:endParaRPr kumimoji="0" lang="en-US"/>
          </a:p>
        </p:txBody>
      </p:sp>
      <p:sp>
        <p:nvSpPr>
          <p:cNvPr id="6" name="Symbol zastępczy numeru slajdu 5"/>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
        <p:nvSpPr>
          <p:cNvPr id="10" name="Prostokąt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ipsa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ipsa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1435608" y="274320"/>
            <a:ext cx="7498080" cy="1143000"/>
          </a:xfrm>
        </p:spPr>
        <p:txBody>
          <a:bodyPr/>
          <a:lstStyle>
            <a:extLst/>
          </a:lstStyle>
          <a:p>
            <a:r>
              <a:rPr kumimoji="0" lang="pl-PL" smtClean="0"/>
              <a:t>Kliknij, aby edytować styl</a:t>
            </a:r>
            <a:endParaRPr kumimoji="0" lang="en-US"/>
          </a:p>
        </p:txBody>
      </p:sp>
      <p:sp>
        <p:nvSpPr>
          <p:cNvPr id="3" name="Symbol zastępczy zawartości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54AB02A5-4FE5-49D9-9E24-09F23B90C450}" type="datetimeFigureOut">
              <a:rPr lang="en-US" smtClean="0"/>
              <a:pPr/>
              <a:t>2/24/2016</a:t>
            </a:fld>
            <a:endParaRPr lang="en-US"/>
          </a:p>
        </p:txBody>
      </p:sp>
      <p:sp>
        <p:nvSpPr>
          <p:cNvPr id="6" name="Symbol zastępczy stopki 5"/>
          <p:cNvSpPr>
            <a:spLocks noGrp="1"/>
          </p:cNvSpPr>
          <p:nvPr>
            <p:ph type="ftr" sz="quarter" idx="11"/>
          </p:nvPr>
        </p:nvSpPr>
        <p:spPr/>
        <p:txBody>
          <a:bodyPr/>
          <a:lstStyle>
            <a:extLst/>
          </a:lstStyle>
          <a:p>
            <a:endParaRPr kumimoji="0" lang="en-US"/>
          </a:p>
        </p:txBody>
      </p:sp>
      <p:sp>
        <p:nvSpPr>
          <p:cNvPr id="7" name="Symbol zastępczy numeru slajdu 6"/>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extLst/>
          </a:lstStyle>
          <a:p>
            <a:fld id="{54AB02A5-4FE5-49D9-9E24-09F23B90C450}" type="datetimeFigureOut">
              <a:rPr lang="en-US" smtClean="0"/>
              <a:pPr/>
              <a:t>2/24/2016</a:t>
            </a:fld>
            <a:endParaRPr lang="en-US"/>
          </a:p>
        </p:txBody>
      </p:sp>
      <p:sp>
        <p:nvSpPr>
          <p:cNvPr id="8" name="Symbol zastępczy stopki 7"/>
          <p:cNvSpPr>
            <a:spLocks noGrp="1"/>
          </p:cNvSpPr>
          <p:nvPr>
            <p:ph type="ftr" sz="quarter" idx="11"/>
          </p:nvPr>
        </p:nvSpPr>
        <p:spPr/>
        <p:txBody>
          <a:bodyPr/>
          <a:lstStyle>
            <a:extLst/>
          </a:lstStyle>
          <a:p>
            <a:endParaRPr kumimoji="0" lang="en-US"/>
          </a:p>
        </p:txBody>
      </p:sp>
      <p:sp>
        <p:nvSpPr>
          <p:cNvPr id="9" name="Symbol zastępczy numeru slajdu 8"/>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1435608" y="274320"/>
            <a:ext cx="7498080" cy="1143000"/>
          </a:xfrm>
        </p:spPr>
        <p:txBody>
          <a:bodyPr anchor="ctr"/>
          <a:lstStyle>
            <a:extLst/>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extLst/>
          </a:lstStyle>
          <a:p>
            <a:fld id="{54AB02A5-4FE5-49D9-9E24-09F23B90C450}" type="datetimeFigureOut">
              <a:rPr lang="en-US" smtClean="0"/>
              <a:pPr/>
              <a:t>2/24/2016</a:t>
            </a:fld>
            <a:endParaRPr lang="en-US"/>
          </a:p>
        </p:txBody>
      </p:sp>
      <p:sp>
        <p:nvSpPr>
          <p:cNvPr id="4" name="Symbol zastępczy stopki 3"/>
          <p:cNvSpPr>
            <a:spLocks noGrp="1"/>
          </p:cNvSpPr>
          <p:nvPr>
            <p:ph type="ftr" sz="quarter" idx="11"/>
          </p:nvPr>
        </p:nvSpPr>
        <p:spPr/>
        <p:txBody>
          <a:bodyPr/>
          <a:lstStyle>
            <a:extLst/>
          </a:lstStyle>
          <a:p>
            <a:endParaRPr kumimoji="0" lang="en-US"/>
          </a:p>
        </p:txBody>
      </p:sp>
      <p:sp>
        <p:nvSpPr>
          <p:cNvPr id="5" name="Symbol zastępczy numeru slajdu 4"/>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5" name="Prostokąt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Symbol zastępczy daty 1"/>
          <p:cNvSpPr>
            <a:spLocks noGrp="1"/>
          </p:cNvSpPr>
          <p:nvPr>
            <p:ph type="dt" sz="half" idx="10"/>
          </p:nvPr>
        </p:nvSpPr>
        <p:spPr/>
        <p:txBody>
          <a:bodyPr/>
          <a:lstStyle>
            <a:extLst/>
          </a:lstStyle>
          <a:p>
            <a:fld id="{54AB02A5-4FE5-49D9-9E24-09F23B90C450}" type="datetimeFigureOut">
              <a:rPr lang="en-US" smtClean="0"/>
              <a:pPr/>
              <a:t>2/24/2016</a:t>
            </a:fld>
            <a:endParaRPr lang="en-US"/>
          </a:p>
        </p:txBody>
      </p:sp>
      <p:sp>
        <p:nvSpPr>
          <p:cNvPr id="3" name="Symbol zastępczy stopki 2"/>
          <p:cNvSpPr>
            <a:spLocks noGrp="1"/>
          </p:cNvSpPr>
          <p:nvPr>
            <p:ph type="ftr" sz="quarter" idx="11"/>
          </p:nvPr>
        </p:nvSpPr>
        <p:spPr/>
        <p:txBody>
          <a:bodyPr/>
          <a:lstStyle>
            <a:extLst/>
          </a:lstStyle>
          <a:p>
            <a:endParaRPr kumimoji="0" lang="en-US"/>
          </a:p>
        </p:txBody>
      </p:sp>
      <p:sp>
        <p:nvSpPr>
          <p:cNvPr id="4" name="Symbol zastępczy numeru slajdu 3"/>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
        <p:nvSpPr>
          <p:cNvPr id="6" name="Prostokąt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pl-PL" smtClean="0"/>
              <a:t>Kliknij, aby edytować styl</a:t>
            </a:r>
            <a:endParaRPr kumimoji="0" lang="en-US"/>
          </a:p>
        </p:txBody>
      </p:sp>
      <p:sp>
        <p:nvSpPr>
          <p:cNvPr id="3" name="Symbol zastępczy tekstu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54AB02A5-4FE5-49D9-9E24-09F23B90C450}" type="datetimeFigureOut">
              <a:rPr lang="en-US" smtClean="0"/>
              <a:pPr/>
              <a:t>2/24/2016</a:t>
            </a:fld>
            <a:endParaRPr lang="en-US"/>
          </a:p>
        </p:txBody>
      </p:sp>
      <p:sp>
        <p:nvSpPr>
          <p:cNvPr id="6" name="Symbol zastępczy stopki 5"/>
          <p:cNvSpPr>
            <a:spLocks noGrp="1"/>
          </p:cNvSpPr>
          <p:nvPr>
            <p:ph type="ftr" sz="quarter" idx="11"/>
          </p:nvPr>
        </p:nvSpPr>
        <p:spPr/>
        <p:txBody>
          <a:bodyPr/>
          <a:lstStyle>
            <a:extLst/>
          </a:lstStyle>
          <a:p>
            <a:endParaRPr kumimoji="0" lang="en-US"/>
          </a:p>
        </p:txBody>
      </p:sp>
      <p:sp>
        <p:nvSpPr>
          <p:cNvPr id="7" name="Symbol zastępczy numeru slajdu 6"/>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pl-PL" smtClean="0"/>
              <a:t>Kliknij, aby edytować styl</a:t>
            </a:r>
            <a:endParaRPr kumimoji="0" lang="en-US"/>
          </a:p>
        </p:txBody>
      </p:sp>
      <p:sp>
        <p:nvSpPr>
          <p:cNvPr id="5" name="Symbol zastępczy daty 4"/>
          <p:cNvSpPr>
            <a:spLocks noGrp="1"/>
          </p:cNvSpPr>
          <p:nvPr>
            <p:ph type="dt" sz="half" idx="10"/>
          </p:nvPr>
        </p:nvSpPr>
        <p:spPr/>
        <p:txBody>
          <a:bodyPr/>
          <a:lstStyle>
            <a:extLst/>
          </a:lstStyle>
          <a:p>
            <a:fld id="{54AB02A5-4FE5-49D9-9E24-09F23B90C450}" type="datetimeFigureOut">
              <a:rPr lang="en-US" smtClean="0"/>
              <a:pPr/>
              <a:t>2/24/2016</a:t>
            </a:fld>
            <a:endParaRPr lang="en-US"/>
          </a:p>
        </p:txBody>
      </p:sp>
      <p:sp>
        <p:nvSpPr>
          <p:cNvPr id="6" name="Symbol zastępczy stopki 5"/>
          <p:cNvSpPr>
            <a:spLocks noGrp="1"/>
          </p:cNvSpPr>
          <p:nvPr>
            <p:ph type="ftr" sz="quarter" idx="11"/>
          </p:nvPr>
        </p:nvSpPr>
        <p:spPr/>
        <p:txBody>
          <a:bodyPr/>
          <a:lstStyle>
            <a:extLst/>
          </a:lstStyle>
          <a:p>
            <a:endParaRPr kumimoji="0" lang="en-US"/>
          </a:p>
        </p:txBody>
      </p:sp>
      <p:sp>
        <p:nvSpPr>
          <p:cNvPr id="7" name="Symbol zastępczy numeru slajdu 6"/>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
        <p:nvSpPr>
          <p:cNvPr id="8" name="Prostokąt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Symbol zastępczy obrazu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pl-PL" smtClean="0"/>
              <a:t>Kliknij ikonę, aby dodać obraz</a:t>
            </a:r>
            <a:endParaRPr kumimoji="0" lang="en-US" dirty="0"/>
          </a:p>
        </p:txBody>
      </p:sp>
      <p:sp>
        <p:nvSpPr>
          <p:cNvPr id="9" name="Schemat blokowy: proce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Schemat blokowy: proce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Symbol zastępczy tekstu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pl-PL" smtClean="0"/>
              <a:t>Kliknij, aby edytować style wzorca tekstu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Wycinek koła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ipsa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Pierścień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Prostokąt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Symbol zastępczy tytułu 4"/>
          <p:cNvSpPr>
            <a:spLocks noGrp="1"/>
          </p:cNvSpPr>
          <p:nvPr>
            <p:ph type="title"/>
          </p:nvPr>
        </p:nvSpPr>
        <p:spPr>
          <a:xfrm>
            <a:off x="1435608" y="274638"/>
            <a:ext cx="7498080" cy="1143000"/>
          </a:xfrm>
          <a:prstGeom prst="rect">
            <a:avLst/>
          </a:prstGeom>
        </p:spPr>
        <p:txBody>
          <a:bodyPr anchor="ctr">
            <a:normAutofit/>
          </a:bodyPr>
          <a:lstStyle>
            <a:extLst/>
          </a:lstStyle>
          <a:p>
            <a:r>
              <a:rPr kumimoji="0" lang="pl-PL" smtClean="0"/>
              <a:t>Kliknij, aby edytować styl</a:t>
            </a:r>
            <a:endParaRPr kumimoji="0" lang="en-US"/>
          </a:p>
        </p:txBody>
      </p:sp>
      <p:sp>
        <p:nvSpPr>
          <p:cNvPr id="9" name="Symbol zastępczy tekstu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24" name="Symbol zastępczy daty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lgn="r" eaLnBrk="1" latinLnBrk="0" hangingPunct="1"/>
            <a:fld id="{54AB02A5-4FE5-49D9-9E24-09F23B90C450}" type="datetimeFigureOut">
              <a:rPr lang="en-US" smtClean="0"/>
              <a:pPr algn="r" eaLnBrk="1" latinLnBrk="0" hangingPunct="1"/>
              <a:t>2/24/2016</a:t>
            </a:fld>
            <a:endParaRPr lang="en-US" sz="1200">
              <a:solidFill>
                <a:schemeClr val="bg2">
                  <a:shade val="50000"/>
                </a:schemeClr>
              </a:solidFill>
            </a:endParaRPr>
          </a:p>
        </p:txBody>
      </p:sp>
      <p:sp>
        <p:nvSpPr>
          <p:cNvPr id="10" name="Symbol zastępczy stopki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kumimoji="0" lang="en-US" sz="1200">
              <a:solidFill>
                <a:schemeClr val="bg2">
                  <a:shade val="50000"/>
                </a:schemeClr>
              </a:solidFill>
              <a:effectLst/>
            </a:endParaRPr>
          </a:p>
        </p:txBody>
      </p:sp>
      <p:sp>
        <p:nvSpPr>
          <p:cNvPr id="22" name="Symbol zastępczy numeru slajdu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lgn="ctr" eaLnBrk="1" latinLnBrk="0" hangingPunct="1"/>
            <a:fld id="{6294C92D-0306-4E69-9CD3-20855E849650}" type="slidenum">
              <a:rPr kumimoji="0" lang="en-US" smtClean="0"/>
              <a:pPr algn="ctr" eaLnBrk="1" latinLnBrk="0" hangingPunct="1"/>
              <a:t>‹#›</a:t>
            </a:fld>
            <a:endParaRPr kumimoji="0" lang="en-US" sz="1200">
              <a:solidFill>
                <a:schemeClr val="bg2">
                  <a:shade val="50000"/>
                </a:schemeClr>
              </a:solidFill>
              <a:effectLst/>
            </a:endParaRPr>
          </a:p>
        </p:txBody>
      </p:sp>
      <p:sp>
        <p:nvSpPr>
          <p:cNvPr id="15" name="Prostokąt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google.pl/url?sa=i&amp;rct=j&amp;q=&amp;esrc=s&amp;source=images&amp;cd=&amp;cad=rja&amp;uact=8&amp;ved=0ahUKEwjlwv_K7MnKAhWFeg8KHQrsBaIQjRwIBw&amp;url=http://kotly.pl/termomodernizacja-budynku-co-warto-wiedziec-o-termomodernizacji-domu/&amp;bvm=bv.112766941,d.bGQ&amp;psig=AFQjCNEwlk4VsORFr6fUllTy7qcrBufAAw&amp;ust=1453978830309639"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pl/url?sa=i&amp;rct=j&amp;q=&amp;esrc=s&amp;source=images&amp;cd=&amp;cad=rja&amp;uact=8&amp;ved=0ahUKEwjp16Pir8zKAhUBSBoKHYMmCb4QjRwIBw&amp;url=http://www.dasa.com.pl/technologia.html&amp;bvm=bv.112766941,d.bGg&amp;psig=AFQjCNFpzePDW1BIRb_EjcL1eXjl4rgIxQ&amp;ust=1454065670784294"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403648" y="1964432"/>
            <a:ext cx="7406640" cy="1472184"/>
          </a:xfrm>
        </p:spPr>
        <p:txBody>
          <a:bodyPr>
            <a:normAutofit/>
          </a:bodyPr>
          <a:lstStyle/>
          <a:p>
            <a:r>
              <a:rPr lang="pl-PL" b="1" dirty="0" err="1" smtClean="0"/>
              <a:t>Buildings</a:t>
            </a:r>
            <a:r>
              <a:rPr lang="pl-PL" b="1" dirty="0" smtClean="0"/>
              <a:t> with </a:t>
            </a:r>
            <a:r>
              <a:rPr lang="pl-PL" b="1" dirty="0" err="1" smtClean="0"/>
              <a:t>low</a:t>
            </a:r>
            <a:r>
              <a:rPr lang="pl-PL" b="1" dirty="0" smtClean="0"/>
              <a:t> </a:t>
            </a:r>
            <a:br>
              <a:rPr lang="pl-PL" b="1" dirty="0" smtClean="0"/>
            </a:br>
            <a:r>
              <a:rPr lang="pl-PL" b="1" dirty="0" err="1" smtClean="0"/>
              <a:t>carbon</a:t>
            </a:r>
            <a:r>
              <a:rPr lang="pl-PL" b="1" dirty="0" smtClean="0"/>
              <a:t> </a:t>
            </a:r>
            <a:r>
              <a:rPr lang="pl-PL" b="1" dirty="0" err="1" smtClean="0"/>
              <a:t>dioxide</a:t>
            </a:r>
            <a:r>
              <a:rPr lang="pl-PL" b="1" dirty="0" smtClean="0"/>
              <a:t> </a:t>
            </a:r>
            <a:r>
              <a:rPr lang="pl-PL" b="1" dirty="0" err="1" smtClean="0"/>
              <a:t>emission</a:t>
            </a:r>
            <a:endParaRPr lang="pl-PL" dirty="0"/>
          </a:p>
        </p:txBody>
      </p:sp>
      <p:sp>
        <p:nvSpPr>
          <p:cNvPr id="3" name="Podtytuł 2"/>
          <p:cNvSpPr>
            <a:spLocks noGrp="1"/>
          </p:cNvSpPr>
          <p:nvPr>
            <p:ph type="subTitle" idx="1"/>
          </p:nvPr>
        </p:nvSpPr>
        <p:spPr>
          <a:xfrm>
            <a:off x="1475656" y="3908648"/>
            <a:ext cx="7406640" cy="1752600"/>
          </a:xfrm>
        </p:spPr>
        <p:txBody>
          <a:bodyPr/>
          <a:lstStyle/>
          <a:p>
            <a:r>
              <a:rPr lang="pl-PL" b="1" dirty="0" err="1" smtClean="0"/>
              <a:t>Building</a:t>
            </a:r>
            <a:r>
              <a:rPr lang="pl-PL" b="1" dirty="0" smtClean="0"/>
              <a:t> </a:t>
            </a:r>
            <a:r>
              <a:rPr lang="pl-PL" b="1" dirty="0" err="1" smtClean="0"/>
              <a:t>renovation</a:t>
            </a:r>
            <a:r>
              <a:rPr lang="pl-PL" b="1" dirty="0"/>
              <a:t> </a:t>
            </a:r>
            <a:r>
              <a:rPr lang="pl-PL" b="1" dirty="0" smtClean="0"/>
              <a:t>for </a:t>
            </a:r>
            <a:r>
              <a:rPr lang="pl-PL" b="1" dirty="0" err="1" smtClean="0"/>
              <a:t>reducing</a:t>
            </a:r>
            <a:r>
              <a:rPr lang="pl-PL" b="1" dirty="0" smtClean="0"/>
              <a:t> </a:t>
            </a:r>
          </a:p>
          <a:p>
            <a:r>
              <a:rPr lang="pl-PL" b="1" dirty="0" err="1" smtClean="0"/>
              <a:t>energy</a:t>
            </a:r>
            <a:r>
              <a:rPr lang="pl-PL" b="1" dirty="0" smtClean="0"/>
              <a:t> </a:t>
            </a:r>
            <a:r>
              <a:rPr lang="pl-PL" b="1" dirty="0" err="1" smtClean="0"/>
              <a:t>demand</a:t>
            </a:r>
            <a:r>
              <a:rPr lang="pl-PL" b="1" dirty="0" smtClean="0"/>
              <a:t>.</a:t>
            </a:r>
            <a:endParaRPr lang="pl-PL" dirty="0" smtClean="0"/>
          </a:p>
          <a:p>
            <a:endParaRPr lang="pl-PL" dirty="0"/>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rostokąt 6"/>
          <p:cNvSpPr/>
          <p:nvPr/>
        </p:nvSpPr>
        <p:spPr>
          <a:xfrm>
            <a:off x="1331640" y="2132856"/>
            <a:ext cx="7488832" cy="1938992"/>
          </a:xfrm>
          <a:prstGeom prst="rect">
            <a:avLst/>
          </a:prstGeom>
        </p:spPr>
        <p:txBody>
          <a:bodyPr wrap="square">
            <a:spAutoFit/>
          </a:bodyPr>
          <a:lstStyle/>
          <a:p>
            <a:r>
              <a:rPr lang="en-US" sz="2400" b="1" dirty="0" err="1" smtClean="0"/>
              <a:t>Thermomodernisation</a:t>
            </a:r>
            <a:r>
              <a:rPr lang="en-US" sz="2400" b="1" dirty="0" smtClean="0"/>
              <a:t> benefits:</a:t>
            </a:r>
            <a:endParaRPr lang="en-US" sz="2400" dirty="0" smtClean="0"/>
          </a:p>
          <a:p>
            <a:r>
              <a:rPr lang="en-US" sz="2400" dirty="0" smtClean="0"/>
              <a:t>- energy-savings</a:t>
            </a:r>
          </a:p>
          <a:p>
            <a:r>
              <a:rPr lang="en-US" sz="2400" dirty="0" smtClean="0"/>
              <a:t>- heating costs reduction</a:t>
            </a:r>
          </a:p>
          <a:p>
            <a:r>
              <a:rPr lang="en-US" sz="2400" dirty="0" smtClean="0"/>
              <a:t>- reduction of air pollution</a:t>
            </a:r>
          </a:p>
          <a:p>
            <a:r>
              <a:rPr lang="en-US" sz="2400" dirty="0" smtClean="0"/>
              <a:t>- improvements in building</a:t>
            </a:r>
            <a:r>
              <a:rPr lang="pl-PL" sz="2400" dirty="0" smtClean="0"/>
              <a:t>’s</a:t>
            </a:r>
            <a:r>
              <a:rPr lang="en-US" sz="2400" dirty="0" smtClean="0"/>
              <a:t> aesthetics and convenience</a:t>
            </a:r>
            <a:endParaRPr lang="en-US" sz="2400" dirty="0"/>
          </a:p>
        </p:txBody>
      </p:sp>
      <p:sp>
        <p:nvSpPr>
          <p:cNvPr id="8" name="Podtytuł 2"/>
          <p:cNvSpPr txBox="1">
            <a:spLocks/>
          </p:cNvSpPr>
          <p:nvPr/>
        </p:nvSpPr>
        <p:spPr>
          <a:xfrm>
            <a:off x="1547664" y="836712"/>
            <a:ext cx="6120680" cy="648072"/>
          </a:xfrm>
          <a:prstGeom prst="rect">
            <a:avLst/>
          </a:prstGeom>
        </p:spPr>
        <p:txBody>
          <a:bodyPr tIns="0">
            <a:no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pl-PL" sz="3200" b="1" i="0" u="none" strike="noStrike" kern="1200" cap="none" spc="0" normalizeH="0" baseline="0" noProof="0" dirty="0" err="1" smtClean="0">
                <a:ln>
                  <a:noFill/>
                </a:ln>
                <a:solidFill>
                  <a:schemeClr val="tx2">
                    <a:shade val="30000"/>
                    <a:satMod val="150000"/>
                  </a:schemeClr>
                </a:solidFill>
                <a:effectLst/>
                <a:uLnTx/>
                <a:uFillTx/>
                <a:latin typeface="+mn-lt"/>
                <a:ea typeface="+mn-ea"/>
                <a:cs typeface="+mn-cs"/>
              </a:rPr>
              <a:t>Thermomodernisation</a:t>
            </a:r>
            <a:endParaRPr kumimoji="0" lang="pl-PL" sz="32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10" name="Prostokąt 9"/>
          <p:cNvSpPr/>
          <p:nvPr/>
        </p:nvSpPr>
        <p:spPr>
          <a:xfrm>
            <a:off x="1331640" y="5517232"/>
            <a:ext cx="7488832" cy="1200329"/>
          </a:xfrm>
          <a:prstGeom prst="rect">
            <a:avLst/>
          </a:prstGeom>
        </p:spPr>
        <p:txBody>
          <a:bodyPr wrap="square">
            <a:spAutoFit/>
          </a:bodyPr>
          <a:lstStyle/>
          <a:p>
            <a:r>
              <a:rPr lang="pl-PL" sz="2400" dirty="0" smtClean="0"/>
              <a:t>The </a:t>
            </a:r>
            <a:r>
              <a:rPr lang="pl-PL" sz="2400" dirty="0" err="1" smtClean="0"/>
              <a:t>above</a:t>
            </a:r>
            <a:r>
              <a:rPr lang="pl-PL" sz="2400" dirty="0" smtClean="0"/>
              <a:t> </a:t>
            </a:r>
            <a:r>
              <a:rPr lang="pl-PL" sz="2400" dirty="0" err="1" smtClean="0"/>
              <a:t>procedures</a:t>
            </a:r>
            <a:r>
              <a:rPr lang="pl-PL" sz="2400" dirty="0" smtClean="0"/>
              <a:t> </a:t>
            </a:r>
            <a:r>
              <a:rPr lang="pl-PL" sz="2400" dirty="0" err="1" smtClean="0"/>
              <a:t>can</a:t>
            </a:r>
            <a:r>
              <a:rPr lang="pl-PL" sz="2400" dirty="0" smtClean="0"/>
              <a:t> be </a:t>
            </a:r>
            <a:r>
              <a:rPr lang="pl-PL" sz="2400" dirty="0" err="1" smtClean="0"/>
              <a:t>implemented</a:t>
            </a:r>
            <a:r>
              <a:rPr lang="pl-PL" sz="2400" dirty="0" smtClean="0"/>
              <a:t> </a:t>
            </a:r>
            <a:r>
              <a:rPr lang="pl-PL" sz="2400" dirty="0" err="1" smtClean="0"/>
              <a:t>fully</a:t>
            </a:r>
            <a:r>
              <a:rPr lang="pl-PL" sz="2400" dirty="0" smtClean="0"/>
              <a:t> </a:t>
            </a:r>
            <a:r>
              <a:rPr lang="pl-PL" sz="2400" dirty="0" err="1" smtClean="0"/>
              <a:t>or</a:t>
            </a:r>
            <a:r>
              <a:rPr lang="pl-PL" sz="2400" dirty="0" smtClean="0"/>
              <a:t> one by one </a:t>
            </a:r>
            <a:r>
              <a:rPr lang="pl-PL" sz="2400" dirty="0" err="1" smtClean="0"/>
              <a:t>depending</a:t>
            </a:r>
            <a:r>
              <a:rPr lang="pl-PL" sz="2400" dirty="0" smtClean="0"/>
              <a:t> on </a:t>
            </a:r>
            <a:r>
              <a:rPr lang="pl-PL" sz="2400" dirty="0" err="1" smtClean="0"/>
              <a:t>technical</a:t>
            </a:r>
            <a:r>
              <a:rPr lang="pl-PL" sz="2400" dirty="0" smtClean="0"/>
              <a:t> </a:t>
            </a:r>
            <a:r>
              <a:rPr lang="pl-PL" sz="2400" dirty="0" err="1" smtClean="0"/>
              <a:t>state</a:t>
            </a:r>
            <a:r>
              <a:rPr lang="pl-PL" sz="2400" dirty="0" smtClean="0"/>
              <a:t> of the </a:t>
            </a:r>
            <a:r>
              <a:rPr lang="pl-PL" sz="2400" dirty="0" err="1" smtClean="0"/>
              <a:t>building</a:t>
            </a:r>
            <a:r>
              <a:rPr lang="pl-PL" sz="2400" dirty="0" smtClean="0"/>
              <a:t> and </a:t>
            </a:r>
            <a:r>
              <a:rPr lang="pl-PL" sz="2400" dirty="0" err="1" smtClean="0"/>
              <a:t>owner’s</a:t>
            </a:r>
            <a:r>
              <a:rPr lang="pl-PL" sz="2400" dirty="0" smtClean="0"/>
              <a:t> </a:t>
            </a:r>
            <a:r>
              <a:rPr lang="pl-PL" sz="2400" dirty="0" err="1" smtClean="0"/>
              <a:t>financial</a:t>
            </a:r>
            <a:r>
              <a:rPr lang="pl-PL" sz="2400" dirty="0" smtClean="0"/>
              <a:t> </a:t>
            </a:r>
            <a:r>
              <a:rPr lang="pl-PL" sz="2400" dirty="0" err="1" smtClean="0"/>
              <a:t>abilities</a:t>
            </a:r>
            <a:r>
              <a:rPr lang="pl-PL" sz="2400" dirty="0" smtClean="0"/>
              <a:t>.</a:t>
            </a:r>
            <a:endParaRPr lang="pl-PL" sz="2400" dirty="0"/>
          </a:p>
        </p:txBody>
      </p:sp>
      <p:pic>
        <p:nvPicPr>
          <p:cNvPr id="7" name="Obraz 6" descr="http://kotly.pl/wp-content/uploads/2015/08/3_poziomy_rys_2.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0"/>
            <a:ext cx="6552728" cy="5445224"/>
          </a:xfrm>
          <a:prstGeom prst="rect">
            <a:avLst/>
          </a:prstGeom>
          <a:noFill/>
          <a:ln>
            <a:noFill/>
          </a:ln>
        </p:spPr>
      </p:pic>
      <p:pic>
        <p:nvPicPr>
          <p:cNvPr id="4" name="Obraz 3" descr="herb nowy.jpg"/>
          <p:cNvPicPr>
            <a:picLocks noChangeAspect="1"/>
          </p:cNvPicPr>
          <p:nvPr/>
        </p:nvPicPr>
        <p:blipFill>
          <a:blip r:embed="rId4" cstate="print"/>
          <a:stretch>
            <a:fillRect/>
          </a:stretch>
        </p:blipFill>
        <p:spPr>
          <a:xfrm>
            <a:off x="7668344" y="260648"/>
            <a:ext cx="1153995" cy="171588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10" name="Prostokąt 9"/>
          <p:cNvSpPr/>
          <p:nvPr/>
        </p:nvSpPr>
        <p:spPr>
          <a:xfrm>
            <a:off x="1187624" y="1268760"/>
            <a:ext cx="7488832" cy="3170099"/>
          </a:xfrm>
          <a:prstGeom prst="rect">
            <a:avLst/>
          </a:prstGeom>
        </p:spPr>
        <p:txBody>
          <a:bodyPr wrap="square">
            <a:spAutoFit/>
          </a:bodyPr>
          <a:lstStyle/>
          <a:p>
            <a:pPr algn="ctr"/>
            <a:r>
              <a:rPr lang="en-US" sz="4000" dirty="0" smtClean="0"/>
              <a:t>Over the last decade</a:t>
            </a:r>
          </a:p>
          <a:p>
            <a:pPr algn="ctr"/>
            <a:r>
              <a:rPr lang="pl-PL" sz="4000" dirty="0" smtClean="0"/>
              <a:t>the </a:t>
            </a:r>
            <a:r>
              <a:rPr lang="en-US" sz="4000" dirty="0" err="1" smtClean="0"/>
              <a:t>thermomodernisation</a:t>
            </a:r>
            <a:r>
              <a:rPr lang="en-US" sz="4000" dirty="0" smtClean="0"/>
              <a:t> of numerable public and residential buildings has been carried out</a:t>
            </a:r>
            <a:r>
              <a:rPr lang="pl-PL" sz="4000" dirty="0" smtClean="0"/>
              <a:t> </a:t>
            </a:r>
            <a:r>
              <a:rPr lang="en-US" sz="4000" dirty="0" smtClean="0"/>
              <a:t>in </a:t>
            </a:r>
            <a:r>
              <a:rPr lang="en-US" sz="4000" dirty="0" err="1" smtClean="0"/>
              <a:t>Rabka-Zdrój</a:t>
            </a:r>
            <a:r>
              <a:rPr lang="en-US" sz="4000" dirty="0" smtClean="0"/>
              <a:t>.</a:t>
            </a:r>
            <a:endParaRPr lang="en-US" sz="4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547664" y="476672"/>
            <a:ext cx="6840760" cy="648072"/>
          </a:xfrm>
          <a:prstGeom prst="rect">
            <a:avLst/>
          </a:prstGeom>
        </p:spPr>
        <p:txBody>
          <a:bodyPr tIns="0">
            <a:noAutofit/>
          </a:bodyPr>
          <a:lstStyle/>
          <a:p>
            <a:r>
              <a:rPr lang="pl-PL" sz="2400" b="1" dirty="0" smtClean="0"/>
              <a:t>The </a:t>
            </a:r>
            <a:r>
              <a:rPr lang="pl-PL" sz="2400" b="1" dirty="0" err="1" smtClean="0"/>
              <a:t>thermomodernisation</a:t>
            </a:r>
            <a:r>
              <a:rPr lang="pl-PL" sz="2400" b="1" dirty="0" smtClean="0"/>
              <a:t> of </a:t>
            </a:r>
            <a:r>
              <a:rPr lang="pl-PL" sz="2400" b="1" dirty="0" err="1" smtClean="0"/>
              <a:t>buildings</a:t>
            </a:r>
            <a:r>
              <a:rPr lang="pl-PL" sz="2400" b="1" dirty="0" smtClean="0"/>
              <a:t> </a:t>
            </a:r>
          </a:p>
          <a:p>
            <a:r>
              <a:rPr lang="pl-PL" sz="2400" b="1" dirty="0" err="1" smtClean="0"/>
              <a:t>owned</a:t>
            </a:r>
            <a:r>
              <a:rPr lang="pl-PL" sz="2400" b="1" dirty="0" smtClean="0"/>
              <a:t> </a:t>
            </a:r>
            <a:r>
              <a:rPr lang="pl-PL" sz="2400" b="1" dirty="0" err="1" smtClean="0"/>
              <a:t>or</a:t>
            </a:r>
            <a:r>
              <a:rPr lang="pl-PL" sz="2400" b="1" dirty="0" smtClean="0"/>
              <a:t> co-</a:t>
            </a:r>
            <a:r>
              <a:rPr lang="pl-PL" sz="2400" b="1" dirty="0" err="1" smtClean="0"/>
              <a:t>owned</a:t>
            </a:r>
            <a:r>
              <a:rPr lang="pl-PL" sz="2400" b="1" dirty="0" smtClean="0"/>
              <a:t> by Rabka-Zdrój </a:t>
            </a:r>
            <a:r>
              <a:rPr lang="pl-PL" sz="2400" b="1" dirty="0" err="1" smtClean="0"/>
              <a:t>municipality</a:t>
            </a:r>
            <a:r>
              <a:rPr lang="pl-PL" sz="2400" b="1" dirty="0"/>
              <a:t> </a:t>
            </a:r>
            <a:r>
              <a:rPr lang="pl-PL" sz="2400" b="1" dirty="0" smtClean="0"/>
              <a:t>in the </a:t>
            </a:r>
            <a:r>
              <a:rPr lang="pl-PL" sz="2400" b="1" dirty="0" err="1" smtClean="0"/>
              <a:t>Municipal</a:t>
            </a:r>
            <a:r>
              <a:rPr lang="pl-PL" sz="2400" b="1" dirty="0" smtClean="0"/>
              <a:t> </a:t>
            </a:r>
            <a:r>
              <a:rPr lang="pl-PL" sz="2400" b="1" dirty="0" err="1" smtClean="0"/>
              <a:t>Housing</a:t>
            </a:r>
            <a:r>
              <a:rPr lang="pl-PL" sz="2400" b="1" dirty="0" smtClean="0"/>
              <a:t> </a:t>
            </a:r>
            <a:r>
              <a:rPr lang="pl-PL" sz="2400" b="1" dirty="0" err="1" smtClean="0"/>
              <a:t>Department</a:t>
            </a:r>
            <a:r>
              <a:rPr lang="pl-PL" sz="2400" b="1" dirty="0" smtClean="0"/>
              <a:t> in Rabka-Zdrój.</a:t>
            </a:r>
          </a:p>
          <a:p>
            <a:r>
              <a:rPr lang="pl-PL" sz="2400" b="1" dirty="0" smtClean="0"/>
              <a:t/>
            </a:r>
            <a:br>
              <a:rPr lang="pl-PL" sz="2400" b="1" dirty="0" smtClean="0"/>
            </a:br>
            <a:r>
              <a:rPr lang="pl-PL" sz="2400" dirty="0" smtClean="0"/>
              <a:t>In the </a:t>
            </a:r>
            <a:r>
              <a:rPr lang="pl-PL" sz="2400" dirty="0" err="1" smtClean="0"/>
              <a:t>years</a:t>
            </a:r>
            <a:r>
              <a:rPr lang="pl-PL" sz="2400" dirty="0" smtClean="0"/>
              <a:t> 2009 - 2011 the </a:t>
            </a:r>
            <a:r>
              <a:rPr lang="pl-PL" sz="2400" dirty="0" err="1" smtClean="0"/>
              <a:t>thermomodernisation</a:t>
            </a:r>
            <a:r>
              <a:rPr lang="pl-PL" sz="2400" dirty="0" smtClean="0"/>
              <a:t> of 10 </a:t>
            </a:r>
            <a:r>
              <a:rPr lang="pl-PL" sz="2400" dirty="0" err="1" smtClean="0"/>
              <a:t>buildings</a:t>
            </a:r>
            <a:r>
              <a:rPr lang="pl-PL" sz="2400" dirty="0" smtClean="0"/>
              <a:t> was </a:t>
            </a:r>
            <a:r>
              <a:rPr lang="pl-PL" sz="2400" dirty="0" err="1" smtClean="0"/>
              <a:t>carried</a:t>
            </a:r>
            <a:r>
              <a:rPr lang="pl-PL" sz="2400" dirty="0" smtClean="0"/>
              <a:t> out. </a:t>
            </a:r>
          </a:p>
          <a:p>
            <a:pPr algn="just"/>
            <a:r>
              <a:rPr lang="pl-PL" sz="2400" dirty="0" smtClean="0"/>
              <a:t>The </a:t>
            </a:r>
            <a:r>
              <a:rPr lang="pl-PL" sz="2400" dirty="0" err="1" smtClean="0"/>
              <a:t>works</a:t>
            </a:r>
            <a:r>
              <a:rPr lang="pl-PL" sz="2400" dirty="0" smtClean="0"/>
              <a:t> </a:t>
            </a:r>
            <a:r>
              <a:rPr lang="pl-PL" sz="2400" dirty="0" err="1" smtClean="0"/>
              <a:t>were</a:t>
            </a:r>
            <a:r>
              <a:rPr lang="pl-PL" sz="2400" dirty="0" smtClean="0"/>
              <a:t> </a:t>
            </a:r>
            <a:r>
              <a:rPr lang="pl-PL" sz="2400" dirty="0" err="1" smtClean="0"/>
              <a:t>financed</a:t>
            </a:r>
            <a:r>
              <a:rPr lang="pl-PL" sz="2400" dirty="0" smtClean="0"/>
              <a:t> by </a:t>
            </a:r>
            <a:r>
              <a:rPr lang="pl-PL" sz="2400" dirty="0" err="1" smtClean="0"/>
              <a:t>owners</a:t>
            </a:r>
            <a:r>
              <a:rPr lang="pl-PL" sz="2400" dirty="0" smtClean="0"/>
              <a:t>’ </a:t>
            </a:r>
            <a:r>
              <a:rPr lang="pl-PL" sz="2400" dirty="0" err="1" smtClean="0"/>
              <a:t>financial</a:t>
            </a:r>
            <a:r>
              <a:rPr lang="pl-PL" sz="2400" dirty="0" smtClean="0"/>
              <a:t> </a:t>
            </a:r>
            <a:r>
              <a:rPr lang="pl-PL" sz="2400" dirty="0" err="1" smtClean="0"/>
              <a:t>resources</a:t>
            </a:r>
            <a:r>
              <a:rPr lang="pl-PL" sz="2400" dirty="0" smtClean="0"/>
              <a:t> and bank </a:t>
            </a:r>
            <a:r>
              <a:rPr lang="pl-PL" sz="2400" dirty="0" err="1" smtClean="0"/>
              <a:t>loans</a:t>
            </a:r>
            <a:r>
              <a:rPr lang="pl-PL" sz="2400" dirty="0" smtClean="0"/>
              <a:t> with </a:t>
            </a:r>
            <a:r>
              <a:rPr lang="pl-PL" sz="2400" dirty="0" err="1" smtClean="0"/>
              <a:t>thermomodernisation</a:t>
            </a:r>
            <a:r>
              <a:rPr lang="pl-PL" sz="2400" dirty="0" smtClean="0"/>
              <a:t> benefit.</a:t>
            </a:r>
          </a:p>
          <a:p>
            <a:pPr algn="just"/>
            <a:endParaRPr lang="pl-PL" sz="2400" dirty="0" smtClean="0"/>
          </a:p>
          <a:p>
            <a:pPr algn="just"/>
            <a:r>
              <a:rPr lang="pl-PL" sz="2400" dirty="0" smtClean="0"/>
              <a:t>The </a:t>
            </a:r>
            <a:r>
              <a:rPr lang="pl-PL" sz="2400" dirty="0" err="1" smtClean="0"/>
              <a:t>thermomodernisation</a:t>
            </a:r>
            <a:r>
              <a:rPr lang="pl-PL" sz="2400" dirty="0" smtClean="0"/>
              <a:t> </a:t>
            </a:r>
            <a:r>
              <a:rPr lang="pl-PL" sz="2400" dirty="0" err="1" smtClean="0"/>
              <a:t>included</a:t>
            </a:r>
            <a:r>
              <a:rPr lang="pl-PL" sz="2400" dirty="0" smtClean="0"/>
              <a:t> </a:t>
            </a:r>
            <a:r>
              <a:rPr lang="pl-PL" sz="2400" dirty="0" err="1" smtClean="0"/>
              <a:t>styrofoam</a:t>
            </a:r>
            <a:r>
              <a:rPr lang="pl-PL" sz="2400" dirty="0" smtClean="0"/>
              <a:t> </a:t>
            </a:r>
            <a:r>
              <a:rPr lang="pl-PL" sz="2400" dirty="0" err="1" smtClean="0"/>
              <a:t>insulation</a:t>
            </a:r>
            <a:r>
              <a:rPr lang="pl-PL" sz="2400" dirty="0" smtClean="0"/>
              <a:t> of </a:t>
            </a:r>
            <a:r>
              <a:rPr lang="pl-PL" sz="2400" dirty="0" err="1" smtClean="0"/>
              <a:t>external</a:t>
            </a:r>
            <a:r>
              <a:rPr lang="pl-PL" sz="2400" dirty="0" smtClean="0"/>
              <a:t> </a:t>
            </a:r>
            <a:r>
              <a:rPr lang="pl-PL" sz="2400" dirty="0" err="1" smtClean="0"/>
              <a:t>walls</a:t>
            </a:r>
            <a:r>
              <a:rPr lang="pl-PL" sz="2400" dirty="0" smtClean="0"/>
              <a:t>, slab </a:t>
            </a:r>
            <a:r>
              <a:rPr lang="pl-PL" sz="2400" dirty="0" err="1" smtClean="0"/>
              <a:t>roofs</a:t>
            </a:r>
            <a:r>
              <a:rPr lang="pl-PL" sz="2400" dirty="0" smtClean="0"/>
              <a:t> </a:t>
            </a:r>
            <a:r>
              <a:rPr lang="pl-PL" sz="2400" dirty="0" err="1" smtClean="0"/>
              <a:t>insulation</a:t>
            </a:r>
            <a:r>
              <a:rPr lang="pl-PL" sz="2400" dirty="0" smtClean="0"/>
              <a:t>, the </a:t>
            </a:r>
            <a:r>
              <a:rPr lang="pl-PL" sz="2400" dirty="0" err="1" smtClean="0"/>
              <a:t>replacement</a:t>
            </a:r>
            <a:r>
              <a:rPr lang="pl-PL" sz="2400" dirty="0" smtClean="0"/>
              <a:t> of </a:t>
            </a:r>
            <a:r>
              <a:rPr lang="pl-PL" sz="2400" dirty="0" err="1" smtClean="0"/>
              <a:t>window</a:t>
            </a:r>
            <a:r>
              <a:rPr lang="pl-PL" sz="2400" dirty="0" smtClean="0"/>
              <a:t> and </a:t>
            </a:r>
            <a:r>
              <a:rPr lang="pl-PL" sz="2400" dirty="0" err="1" smtClean="0"/>
              <a:t>door</a:t>
            </a:r>
            <a:r>
              <a:rPr lang="pl-PL" sz="2400" dirty="0" smtClean="0"/>
              <a:t> </a:t>
            </a:r>
            <a:r>
              <a:rPr lang="pl-PL" sz="2400" dirty="0" err="1" smtClean="0"/>
              <a:t>frames</a:t>
            </a:r>
            <a:r>
              <a:rPr lang="pl-PL" sz="2400" dirty="0" smtClean="0"/>
              <a:t> in </a:t>
            </a:r>
            <a:r>
              <a:rPr lang="pl-PL" sz="2400" dirty="0" err="1" smtClean="0"/>
              <a:t>staircases</a:t>
            </a:r>
            <a:r>
              <a:rPr lang="pl-PL" sz="2400" dirty="0" smtClean="0"/>
              <a:t> and </a:t>
            </a:r>
            <a:r>
              <a:rPr lang="pl-PL" sz="2400" dirty="0" err="1" smtClean="0"/>
              <a:t>cellars</a:t>
            </a:r>
            <a:r>
              <a:rPr lang="pl-PL" sz="2400" dirty="0" smtClean="0"/>
              <a:t>.</a:t>
            </a:r>
            <a:endParaRPr kumimoji="0" lang="pl-PL" sz="24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547664" y="2132856"/>
            <a:ext cx="6840760" cy="648072"/>
          </a:xfrm>
          <a:prstGeom prst="rect">
            <a:avLst/>
          </a:prstGeom>
        </p:spPr>
        <p:txBody>
          <a:bodyPr tIns="0">
            <a:noAutofit/>
          </a:bodyPr>
          <a:lstStyle/>
          <a:p>
            <a:pPr algn="just"/>
            <a:r>
              <a:rPr lang="pl-PL" sz="2400" dirty="0" err="1" smtClean="0"/>
              <a:t>Furthermore</a:t>
            </a:r>
            <a:r>
              <a:rPr lang="pl-PL" sz="2400" dirty="0" smtClean="0"/>
              <a:t>, in the </a:t>
            </a:r>
            <a:r>
              <a:rPr lang="pl-PL" sz="2400" dirty="0" err="1" smtClean="0"/>
              <a:t>years</a:t>
            </a:r>
            <a:r>
              <a:rPr lang="pl-PL" sz="2400" dirty="0" smtClean="0"/>
              <a:t> 2013-2014 the central heating </a:t>
            </a:r>
            <a:r>
              <a:rPr lang="pl-PL" sz="2400" dirty="0" err="1" smtClean="0"/>
              <a:t>modernisation</a:t>
            </a:r>
            <a:r>
              <a:rPr lang="pl-PL" sz="2400" dirty="0" smtClean="0"/>
              <a:t> of </a:t>
            </a:r>
            <a:r>
              <a:rPr lang="pl-PL" sz="2400" dirty="0" err="1" smtClean="0"/>
              <a:t>two</a:t>
            </a:r>
            <a:r>
              <a:rPr lang="pl-PL" sz="2400" dirty="0" smtClean="0"/>
              <a:t> </a:t>
            </a:r>
            <a:r>
              <a:rPr lang="pl-PL" sz="2400" dirty="0" err="1" smtClean="0"/>
              <a:t>buildings</a:t>
            </a:r>
            <a:r>
              <a:rPr lang="pl-PL" sz="2400" dirty="0" smtClean="0"/>
              <a:t> was </a:t>
            </a:r>
            <a:r>
              <a:rPr lang="pl-PL" sz="2400" dirty="0" err="1" smtClean="0"/>
              <a:t>done</a:t>
            </a:r>
            <a:r>
              <a:rPr lang="pl-PL" sz="2400" dirty="0" smtClean="0"/>
              <a:t>:</a:t>
            </a:r>
          </a:p>
          <a:p>
            <a:pPr algn="just"/>
            <a:endParaRPr lang="pl-PL" sz="2400" dirty="0" smtClean="0"/>
          </a:p>
          <a:p>
            <a:pPr algn="just"/>
            <a:r>
              <a:rPr lang="pl-PL" sz="2400" dirty="0" smtClean="0"/>
              <a:t>- </a:t>
            </a:r>
            <a:r>
              <a:rPr lang="pl-PL" sz="2400" dirty="0" err="1"/>
              <a:t>o</a:t>
            </a:r>
            <a:r>
              <a:rPr lang="pl-PL" sz="2400" dirty="0" err="1" smtClean="0"/>
              <a:t>ld</a:t>
            </a:r>
            <a:r>
              <a:rPr lang="pl-PL" sz="2400" dirty="0" smtClean="0"/>
              <a:t> </a:t>
            </a:r>
            <a:r>
              <a:rPr lang="pl-PL" sz="2400" dirty="0" err="1" smtClean="0"/>
              <a:t>gas</a:t>
            </a:r>
            <a:r>
              <a:rPr lang="pl-PL" sz="2400" dirty="0" smtClean="0"/>
              <a:t> </a:t>
            </a:r>
            <a:r>
              <a:rPr lang="pl-PL" sz="2400" dirty="0" err="1" smtClean="0"/>
              <a:t>boilers</a:t>
            </a:r>
            <a:r>
              <a:rPr lang="pl-PL" sz="2400" dirty="0" smtClean="0"/>
              <a:t> </a:t>
            </a:r>
            <a:r>
              <a:rPr lang="pl-PL" sz="2400" dirty="0" err="1" smtClean="0"/>
              <a:t>were</a:t>
            </a:r>
            <a:r>
              <a:rPr lang="pl-PL" sz="2400" dirty="0" smtClean="0"/>
              <a:t> </a:t>
            </a:r>
            <a:r>
              <a:rPr lang="pl-PL" sz="2400" dirty="0" err="1" smtClean="0"/>
              <a:t>replaced</a:t>
            </a:r>
            <a:r>
              <a:rPr lang="pl-PL" sz="2400" dirty="0" smtClean="0"/>
              <a:t> for </a:t>
            </a:r>
            <a:r>
              <a:rPr lang="pl-PL" sz="2400" dirty="0" err="1" smtClean="0"/>
              <a:t>condensing</a:t>
            </a:r>
            <a:r>
              <a:rPr lang="pl-PL" sz="2400" dirty="0" smtClean="0"/>
              <a:t> </a:t>
            </a:r>
            <a:r>
              <a:rPr lang="pl-PL" sz="2400" dirty="0" err="1" smtClean="0"/>
              <a:t>boilers</a:t>
            </a:r>
            <a:r>
              <a:rPr lang="pl-PL" sz="2400" dirty="0" smtClean="0"/>
              <a:t> with high </a:t>
            </a:r>
            <a:r>
              <a:rPr lang="pl-PL" sz="2400" dirty="0" err="1" smtClean="0"/>
              <a:t>efficiency</a:t>
            </a:r>
            <a:r>
              <a:rPr lang="pl-PL" sz="2400" dirty="0" smtClean="0"/>
              <a:t>, </a:t>
            </a:r>
            <a:r>
              <a:rPr lang="pl-PL" sz="2400" dirty="0" err="1" smtClean="0"/>
              <a:t>weather</a:t>
            </a:r>
            <a:r>
              <a:rPr lang="pl-PL" sz="2400" dirty="0" smtClean="0"/>
              <a:t> </a:t>
            </a:r>
            <a:r>
              <a:rPr lang="pl-PL" sz="2400" dirty="0" err="1" smtClean="0"/>
              <a:t>compensations</a:t>
            </a:r>
            <a:r>
              <a:rPr lang="pl-PL" sz="2400" dirty="0" smtClean="0"/>
              <a:t> and </a:t>
            </a:r>
            <a:r>
              <a:rPr lang="pl-PL" sz="2400" dirty="0" err="1" smtClean="0"/>
              <a:t>thermostatic</a:t>
            </a:r>
            <a:r>
              <a:rPr lang="pl-PL" sz="2400" dirty="0" smtClean="0"/>
              <a:t> </a:t>
            </a:r>
            <a:r>
              <a:rPr lang="pl-PL" sz="2400" dirty="0" err="1" smtClean="0"/>
              <a:t>valves</a:t>
            </a:r>
            <a:r>
              <a:rPr lang="pl-PL" sz="2400" dirty="0" smtClean="0"/>
              <a:t> in </a:t>
            </a:r>
            <a:r>
              <a:rPr lang="pl-PL" sz="2400" dirty="0" err="1" smtClean="0"/>
              <a:t>staircases</a:t>
            </a:r>
            <a:r>
              <a:rPr lang="pl-PL" sz="2400" dirty="0" smtClean="0"/>
              <a:t> and </a:t>
            </a:r>
            <a:r>
              <a:rPr lang="pl-PL" sz="2400" dirty="0" err="1" smtClean="0"/>
              <a:t>flats</a:t>
            </a:r>
            <a:r>
              <a:rPr lang="pl-PL" sz="2400" dirty="0"/>
              <a:t> </a:t>
            </a:r>
            <a:r>
              <a:rPr lang="pl-PL" sz="2400" dirty="0" err="1" smtClean="0"/>
              <a:t>were</a:t>
            </a:r>
            <a:r>
              <a:rPr lang="pl-PL" sz="2400" dirty="0" smtClean="0"/>
              <a:t> </a:t>
            </a:r>
            <a:r>
              <a:rPr lang="pl-PL" sz="2400" dirty="0" err="1" smtClean="0"/>
              <a:t>installed</a:t>
            </a:r>
            <a:r>
              <a:rPr lang="pl-PL" sz="2400" dirty="0" smtClean="0"/>
              <a:t>.</a:t>
            </a:r>
          </a:p>
          <a:p>
            <a:pPr algn="just"/>
            <a:r>
              <a:rPr lang="pl-PL" sz="2400" dirty="0" err="1" smtClean="0"/>
              <a:t>Thanks</a:t>
            </a:r>
            <a:r>
              <a:rPr lang="pl-PL" sz="2400" dirty="0" smtClean="0"/>
              <a:t> to the </a:t>
            </a:r>
            <a:r>
              <a:rPr lang="pl-PL" sz="2400" dirty="0" err="1" smtClean="0"/>
              <a:t>renovations</a:t>
            </a:r>
            <a:r>
              <a:rPr lang="pl-PL" sz="2400" dirty="0" smtClean="0"/>
              <a:t> the heating </a:t>
            </a:r>
            <a:r>
              <a:rPr lang="pl-PL" sz="2400" dirty="0" err="1" smtClean="0"/>
              <a:t>costs</a:t>
            </a:r>
            <a:r>
              <a:rPr lang="pl-PL" sz="2400" dirty="0" smtClean="0"/>
              <a:t> </a:t>
            </a:r>
            <a:r>
              <a:rPr lang="pl-PL" sz="2400" dirty="0" err="1" smtClean="0"/>
              <a:t>were</a:t>
            </a:r>
            <a:r>
              <a:rPr lang="pl-PL" sz="2400" dirty="0" smtClean="0"/>
              <a:t> </a:t>
            </a:r>
            <a:r>
              <a:rPr lang="pl-PL" sz="2400" dirty="0" err="1" smtClean="0"/>
              <a:t>reduced</a:t>
            </a:r>
            <a:r>
              <a:rPr lang="pl-PL" sz="2400" dirty="0" smtClean="0"/>
              <a:t> by </a:t>
            </a:r>
            <a:r>
              <a:rPr lang="pl-PL" sz="2400" dirty="0" err="1" smtClean="0"/>
              <a:t>approx</a:t>
            </a:r>
            <a:r>
              <a:rPr lang="pl-PL" sz="2400" dirty="0" smtClean="0"/>
              <a:t>. 40%.</a:t>
            </a:r>
            <a:endParaRPr kumimoji="0" lang="pl-PL" sz="24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619672" y="188640"/>
            <a:ext cx="6840760" cy="648072"/>
          </a:xfrm>
          <a:prstGeom prst="rect">
            <a:avLst/>
          </a:prstGeom>
        </p:spPr>
        <p:txBody>
          <a:bodyPr tIns="0">
            <a:noAutofit/>
          </a:bodyPr>
          <a:lstStyle/>
          <a:p>
            <a:pPr lvl="0"/>
            <a:r>
              <a:rPr lang="pl-PL" sz="2400" b="1" dirty="0">
                <a:solidFill>
                  <a:prstClr val="black"/>
                </a:solidFill>
              </a:rPr>
              <a:t>The </a:t>
            </a:r>
            <a:r>
              <a:rPr lang="pl-PL" sz="2400" b="1" dirty="0" err="1">
                <a:solidFill>
                  <a:prstClr val="black"/>
                </a:solidFill>
              </a:rPr>
              <a:t>thermomodernisation</a:t>
            </a:r>
            <a:r>
              <a:rPr lang="pl-PL" sz="2400" b="1" dirty="0">
                <a:solidFill>
                  <a:prstClr val="black"/>
                </a:solidFill>
              </a:rPr>
              <a:t> of </a:t>
            </a:r>
            <a:r>
              <a:rPr lang="pl-PL" sz="2400" b="1" dirty="0" err="1">
                <a:solidFill>
                  <a:prstClr val="black"/>
                </a:solidFill>
              </a:rPr>
              <a:t>buildings</a:t>
            </a:r>
            <a:r>
              <a:rPr lang="pl-PL" sz="2400" b="1" dirty="0">
                <a:solidFill>
                  <a:prstClr val="black"/>
                </a:solidFill>
              </a:rPr>
              <a:t> </a:t>
            </a:r>
          </a:p>
          <a:p>
            <a:pPr lvl="0"/>
            <a:r>
              <a:rPr lang="pl-PL" sz="2400" b="1" dirty="0" err="1">
                <a:solidFill>
                  <a:prstClr val="black"/>
                </a:solidFill>
              </a:rPr>
              <a:t>owned</a:t>
            </a:r>
            <a:r>
              <a:rPr lang="pl-PL" sz="2400" b="1" dirty="0">
                <a:solidFill>
                  <a:prstClr val="black"/>
                </a:solidFill>
              </a:rPr>
              <a:t> </a:t>
            </a:r>
            <a:r>
              <a:rPr lang="pl-PL" sz="2400" b="1" dirty="0" err="1">
                <a:solidFill>
                  <a:prstClr val="black"/>
                </a:solidFill>
              </a:rPr>
              <a:t>or</a:t>
            </a:r>
            <a:r>
              <a:rPr lang="pl-PL" sz="2400" b="1" dirty="0">
                <a:solidFill>
                  <a:prstClr val="black"/>
                </a:solidFill>
              </a:rPr>
              <a:t> co-</a:t>
            </a:r>
            <a:r>
              <a:rPr lang="pl-PL" sz="2400" b="1" dirty="0" err="1">
                <a:solidFill>
                  <a:prstClr val="black"/>
                </a:solidFill>
              </a:rPr>
              <a:t>owned</a:t>
            </a:r>
            <a:r>
              <a:rPr lang="pl-PL" sz="2400" b="1" dirty="0">
                <a:solidFill>
                  <a:prstClr val="black"/>
                </a:solidFill>
              </a:rPr>
              <a:t> by Rabka-Zdrój </a:t>
            </a:r>
            <a:r>
              <a:rPr lang="pl-PL" sz="2400" b="1" dirty="0" err="1">
                <a:solidFill>
                  <a:prstClr val="black"/>
                </a:solidFill>
              </a:rPr>
              <a:t>municipality</a:t>
            </a:r>
            <a:r>
              <a:rPr lang="pl-PL" sz="2400" b="1" dirty="0">
                <a:solidFill>
                  <a:prstClr val="black"/>
                </a:solidFill>
              </a:rPr>
              <a:t> in the </a:t>
            </a:r>
            <a:r>
              <a:rPr lang="pl-PL" sz="2400" b="1" dirty="0" err="1">
                <a:solidFill>
                  <a:prstClr val="black"/>
                </a:solidFill>
              </a:rPr>
              <a:t>Municipal</a:t>
            </a:r>
            <a:r>
              <a:rPr lang="pl-PL" sz="2400" b="1" dirty="0">
                <a:solidFill>
                  <a:prstClr val="black"/>
                </a:solidFill>
              </a:rPr>
              <a:t> </a:t>
            </a:r>
            <a:r>
              <a:rPr lang="pl-PL" sz="2400" b="1" dirty="0" err="1">
                <a:solidFill>
                  <a:prstClr val="black"/>
                </a:solidFill>
              </a:rPr>
              <a:t>Housing</a:t>
            </a:r>
            <a:r>
              <a:rPr lang="pl-PL" sz="2400" b="1" dirty="0">
                <a:solidFill>
                  <a:prstClr val="black"/>
                </a:solidFill>
              </a:rPr>
              <a:t> </a:t>
            </a:r>
            <a:r>
              <a:rPr lang="pl-PL" sz="2400" b="1" dirty="0" err="1">
                <a:solidFill>
                  <a:prstClr val="black"/>
                </a:solidFill>
              </a:rPr>
              <a:t>Department</a:t>
            </a:r>
            <a:r>
              <a:rPr lang="pl-PL" sz="2400" b="1" dirty="0">
                <a:solidFill>
                  <a:prstClr val="black"/>
                </a:solidFill>
              </a:rPr>
              <a:t> in Rabka-Zdrój.</a:t>
            </a:r>
          </a:p>
        </p:txBody>
      </p:sp>
      <p:pic>
        <p:nvPicPr>
          <p:cNvPr id="5" name="Obraz 4" descr="IMG_2726.JPG"/>
          <p:cNvPicPr>
            <a:picLocks noChangeAspect="1"/>
          </p:cNvPicPr>
          <p:nvPr/>
        </p:nvPicPr>
        <p:blipFill>
          <a:blip r:embed="rId3" cstate="print"/>
          <a:stretch>
            <a:fillRect/>
          </a:stretch>
        </p:blipFill>
        <p:spPr>
          <a:xfrm>
            <a:off x="1656184" y="2132856"/>
            <a:ext cx="6804248" cy="453616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619672" y="188640"/>
            <a:ext cx="6840760" cy="648072"/>
          </a:xfrm>
          <a:prstGeom prst="rect">
            <a:avLst/>
          </a:prstGeom>
        </p:spPr>
        <p:txBody>
          <a:bodyPr tIns="0">
            <a:noAutofit/>
          </a:bodyPr>
          <a:lstStyle/>
          <a:p>
            <a:pPr lvl="0"/>
            <a:r>
              <a:rPr lang="pl-PL" sz="2400" b="1" dirty="0">
                <a:solidFill>
                  <a:prstClr val="black"/>
                </a:solidFill>
              </a:rPr>
              <a:t>The </a:t>
            </a:r>
            <a:r>
              <a:rPr lang="pl-PL" sz="2400" b="1" dirty="0" err="1">
                <a:solidFill>
                  <a:prstClr val="black"/>
                </a:solidFill>
              </a:rPr>
              <a:t>thermomodernisation</a:t>
            </a:r>
            <a:r>
              <a:rPr lang="pl-PL" sz="2400" b="1" dirty="0">
                <a:solidFill>
                  <a:prstClr val="black"/>
                </a:solidFill>
              </a:rPr>
              <a:t> of </a:t>
            </a:r>
            <a:r>
              <a:rPr lang="pl-PL" sz="2400" b="1" dirty="0" err="1">
                <a:solidFill>
                  <a:prstClr val="black"/>
                </a:solidFill>
              </a:rPr>
              <a:t>buildings</a:t>
            </a:r>
            <a:r>
              <a:rPr lang="pl-PL" sz="2400" b="1" dirty="0">
                <a:solidFill>
                  <a:prstClr val="black"/>
                </a:solidFill>
              </a:rPr>
              <a:t> </a:t>
            </a:r>
          </a:p>
          <a:p>
            <a:pPr lvl="0"/>
            <a:r>
              <a:rPr lang="pl-PL" sz="2400" b="1" dirty="0" err="1">
                <a:solidFill>
                  <a:prstClr val="black"/>
                </a:solidFill>
              </a:rPr>
              <a:t>owned</a:t>
            </a:r>
            <a:r>
              <a:rPr lang="pl-PL" sz="2400" b="1" dirty="0">
                <a:solidFill>
                  <a:prstClr val="black"/>
                </a:solidFill>
              </a:rPr>
              <a:t> </a:t>
            </a:r>
            <a:r>
              <a:rPr lang="pl-PL" sz="2400" b="1" dirty="0" err="1">
                <a:solidFill>
                  <a:prstClr val="black"/>
                </a:solidFill>
              </a:rPr>
              <a:t>or</a:t>
            </a:r>
            <a:r>
              <a:rPr lang="pl-PL" sz="2400" b="1" dirty="0">
                <a:solidFill>
                  <a:prstClr val="black"/>
                </a:solidFill>
              </a:rPr>
              <a:t> co-</a:t>
            </a:r>
            <a:r>
              <a:rPr lang="pl-PL" sz="2400" b="1" dirty="0" err="1">
                <a:solidFill>
                  <a:prstClr val="black"/>
                </a:solidFill>
              </a:rPr>
              <a:t>owned</a:t>
            </a:r>
            <a:r>
              <a:rPr lang="pl-PL" sz="2400" b="1" dirty="0">
                <a:solidFill>
                  <a:prstClr val="black"/>
                </a:solidFill>
              </a:rPr>
              <a:t> by Rabka-Zdrój </a:t>
            </a:r>
            <a:r>
              <a:rPr lang="pl-PL" sz="2400" b="1" dirty="0" err="1">
                <a:solidFill>
                  <a:prstClr val="black"/>
                </a:solidFill>
              </a:rPr>
              <a:t>municipality</a:t>
            </a:r>
            <a:r>
              <a:rPr lang="pl-PL" sz="2400" b="1" dirty="0">
                <a:solidFill>
                  <a:prstClr val="black"/>
                </a:solidFill>
              </a:rPr>
              <a:t> in the </a:t>
            </a:r>
            <a:r>
              <a:rPr lang="pl-PL" sz="2400" b="1" dirty="0" err="1">
                <a:solidFill>
                  <a:prstClr val="black"/>
                </a:solidFill>
              </a:rPr>
              <a:t>Municipal</a:t>
            </a:r>
            <a:r>
              <a:rPr lang="pl-PL" sz="2400" b="1" dirty="0">
                <a:solidFill>
                  <a:prstClr val="black"/>
                </a:solidFill>
              </a:rPr>
              <a:t> </a:t>
            </a:r>
            <a:r>
              <a:rPr lang="pl-PL" sz="2400" b="1" dirty="0" err="1">
                <a:solidFill>
                  <a:prstClr val="black"/>
                </a:solidFill>
              </a:rPr>
              <a:t>Housing</a:t>
            </a:r>
            <a:r>
              <a:rPr lang="pl-PL" sz="2400" b="1" dirty="0">
                <a:solidFill>
                  <a:prstClr val="black"/>
                </a:solidFill>
              </a:rPr>
              <a:t> </a:t>
            </a:r>
            <a:r>
              <a:rPr lang="pl-PL" sz="2400" b="1" dirty="0" err="1">
                <a:solidFill>
                  <a:prstClr val="black"/>
                </a:solidFill>
              </a:rPr>
              <a:t>Department</a:t>
            </a:r>
            <a:r>
              <a:rPr lang="pl-PL" sz="2400" b="1" dirty="0">
                <a:solidFill>
                  <a:prstClr val="black"/>
                </a:solidFill>
              </a:rPr>
              <a:t> in Rabka-Zdrój.</a:t>
            </a:r>
          </a:p>
        </p:txBody>
      </p:sp>
      <p:pic>
        <p:nvPicPr>
          <p:cNvPr id="8" name="Obraz 7" descr="IMG_2741.JPG"/>
          <p:cNvPicPr>
            <a:picLocks noChangeAspect="1"/>
          </p:cNvPicPr>
          <p:nvPr/>
        </p:nvPicPr>
        <p:blipFill>
          <a:blip r:embed="rId3" cstate="print"/>
          <a:stretch>
            <a:fillRect/>
          </a:stretch>
        </p:blipFill>
        <p:spPr>
          <a:xfrm>
            <a:off x="1619672" y="2060848"/>
            <a:ext cx="6948264" cy="463217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619672" y="188640"/>
            <a:ext cx="6840760" cy="648072"/>
          </a:xfrm>
          <a:prstGeom prst="rect">
            <a:avLst/>
          </a:prstGeom>
        </p:spPr>
        <p:txBody>
          <a:bodyPr tIns="0">
            <a:noAutofit/>
          </a:bodyPr>
          <a:lstStyle/>
          <a:p>
            <a:pPr lvl="0"/>
            <a:r>
              <a:rPr lang="pl-PL" sz="2400" b="1" dirty="0">
                <a:solidFill>
                  <a:prstClr val="black"/>
                </a:solidFill>
              </a:rPr>
              <a:t>The </a:t>
            </a:r>
            <a:r>
              <a:rPr lang="pl-PL" sz="2400" b="1" dirty="0" err="1">
                <a:solidFill>
                  <a:prstClr val="black"/>
                </a:solidFill>
              </a:rPr>
              <a:t>thermomodernisation</a:t>
            </a:r>
            <a:r>
              <a:rPr lang="pl-PL" sz="2400" b="1" dirty="0">
                <a:solidFill>
                  <a:prstClr val="black"/>
                </a:solidFill>
              </a:rPr>
              <a:t> of </a:t>
            </a:r>
            <a:r>
              <a:rPr lang="pl-PL" sz="2400" b="1" dirty="0" err="1">
                <a:solidFill>
                  <a:prstClr val="black"/>
                </a:solidFill>
              </a:rPr>
              <a:t>buildings</a:t>
            </a:r>
            <a:r>
              <a:rPr lang="pl-PL" sz="2400" b="1" dirty="0">
                <a:solidFill>
                  <a:prstClr val="black"/>
                </a:solidFill>
              </a:rPr>
              <a:t> </a:t>
            </a:r>
          </a:p>
          <a:p>
            <a:pPr lvl="0"/>
            <a:r>
              <a:rPr lang="pl-PL" sz="2400" b="1" dirty="0" err="1">
                <a:solidFill>
                  <a:prstClr val="black"/>
                </a:solidFill>
              </a:rPr>
              <a:t>owned</a:t>
            </a:r>
            <a:r>
              <a:rPr lang="pl-PL" sz="2400" b="1" dirty="0">
                <a:solidFill>
                  <a:prstClr val="black"/>
                </a:solidFill>
              </a:rPr>
              <a:t> </a:t>
            </a:r>
            <a:r>
              <a:rPr lang="pl-PL" sz="2400" b="1" dirty="0" err="1">
                <a:solidFill>
                  <a:prstClr val="black"/>
                </a:solidFill>
              </a:rPr>
              <a:t>or</a:t>
            </a:r>
            <a:r>
              <a:rPr lang="pl-PL" sz="2400" b="1" dirty="0">
                <a:solidFill>
                  <a:prstClr val="black"/>
                </a:solidFill>
              </a:rPr>
              <a:t> co-</a:t>
            </a:r>
            <a:r>
              <a:rPr lang="pl-PL" sz="2400" b="1" dirty="0" err="1">
                <a:solidFill>
                  <a:prstClr val="black"/>
                </a:solidFill>
              </a:rPr>
              <a:t>owned</a:t>
            </a:r>
            <a:r>
              <a:rPr lang="pl-PL" sz="2400" b="1" dirty="0">
                <a:solidFill>
                  <a:prstClr val="black"/>
                </a:solidFill>
              </a:rPr>
              <a:t> by Rabka-Zdrój </a:t>
            </a:r>
            <a:r>
              <a:rPr lang="pl-PL" sz="2400" b="1" dirty="0" err="1">
                <a:solidFill>
                  <a:prstClr val="black"/>
                </a:solidFill>
              </a:rPr>
              <a:t>municipality</a:t>
            </a:r>
            <a:r>
              <a:rPr lang="pl-PL" sz="2400" b="1" dirty="0">
                <a:solidFill>
                  <a:prstClr val="black"/>
                </a:solidFill>
              </a:rPr>
              <a:t> in the </a:t>
            </a:r>
            <a:r>
              <a:rPr lang="pl-PL" sz="2400" b="1" dirty="0" err="1">
                <a:solidFill>
                  <a:prstClr val="black"/>
                </a:solidFill>
              </a:rPr>
              <a:t>Municipal</a:t>
            </a:r>
            <a:r>
              <a:rPr lang="pl-PL" sz="2400" b="1" dirty="0">
                <a:solidFill>
                  <a:prstClr val="black"/>
                </a:solidFill>
              </a:rPr>
              <a:t> </a:t>
            </a:r>
            <a:r>
              <a:rPr lang="pl-PL" sz="2400" b="1" dirty="0" err="1">
                <a:solidFill>
                  <a:prstClr val="black"/>
                </a:solidFill>
              </a:rPr>
              <a:t>Housing</a:t>
            </a:r>
            <a:r>
              <a:rPr lang="pl-PL" sz="2400" b="1" dirty="0">
                <a:solidFill>
                  <a:prstClr val="black"/>
                </a:solidFill>
              </a:rPr>
              <a:t> </a:t>
            </a:r>
            <a:r>
              <a:rPr lang="pl-PL" sz="2400" b="1" dirty="0" err="1">
                <a:solidFill>
                  <a:prstClr val="black"/>
                </a:solidFill>
              </a:rPr>
              <a:t>Department</a:t>
            </a:r>
            <a:r>
              <a:rPr lang="pl-PL" sz="2400" b="1" dirty="0">
                <a:solidFill>
                  <a:prstClr val="black"/>
                </a:solidFill>
              </a:rPr>
              <a:t> in Rabka-Zdrój.</a:t>
            </a:r>
          </a:p>
        </p:txBody>
      </p:sp>
      <p:pic>
        <p:nvPicPr>
          <p:cNvPr id="9" name="Obraz 8" descr="IMG_2749.JPG"/>
          <p:cNvPicPr>
            <a:picLocks noChangeAspect="1"/>
          </p:cNvPicPr>
          <p:nvPr/>
        </p:nvPicPr>
        <p:blipFill>
          <a:blip r:embed="rId3" cstate="print"/>
          <a:stretch>
            <a:fillRect/>
          </a:stretch>
        </p:blipFill>
        <p:spPr>
          <a:xfrm>
            <a:off x="1619672" y="2084851"/>
            <a:ext cx="6948264" cy="463217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619672" y="188640"/>
            <a:ext cx="6840760" cy="648072"/>
          </a:xfrm>
          <a:prstGeom prst="rect">
            <a:avLst/>
          </a:prstGeom>
        </p:spPr>
        <p:txBody>
          <a:bodyPr tIns="0">
            <a:noAutofit/>
          </a:bodyPr>
          <a:lstStyle/>
          <a:p>
            <a:pPr lvl="0"/>
            <a:r>
              <a:rPr lang="pl-PL" sz="2400" b="1" dirty="0">
                <a:solidFill>
                  <a:prstClr val="black"/>
                </a:solidFill>
              </a:rPr>
              <a:t>The </a:t>
            </a:r>
            <a:r>
              <a:rPr lang="pl-PL" sz="2400" b="1" dirty="0" err="1">
                <a:solidFill>
                  <a:prstClr val="black"/>
                </a:solidFill>
              </a:rPr>
              <a:t>thermomodernisation</a:t>
            </a:r>
            <a:r>
              <a:rPr lang="pl-PL" sz="2400" b="1" dirty="0">
                <a:solidFill>
                  <a:prstClr val="black"/>
                </a:solidFill>
              </a:rPr>
              <a:t> of </a:t>
            </a:r>
            <a:r>
              <a:rPr lang="pl-PL" sz="2400" b="1" dirty="0" err="1">
                <a:solidFill>
                  <a:prstClr val="black"/>
                </a:solidFill>
              </a:rPr>
              <a:t>buildings</a:t>
            </a:r>
            <a:r>
              <a:rPr lang="pl-PL" sz="2400" b="1" dirty="0">
                <a:solidFill>
                  <a:prstClr val="black"/>
                </a:solidFill>
              </a:rPr>
              <a:t> </a:t>
            </a:r>
          </a:p>
          <a:p>
            <a:pPr lvl="0"/>
            <a:r>
              <a:rPr lang="pl-PL" sz="2400" b="1" dirty="0" err="1">
                <a:solidFill>
                  <a:prstClr val="black"/>
                </a:solidFill>
              </a:rPr>
              <a:t>owned</a:t>
            </a:r>
            <a:r>
              <a:rPr lang="pl-PL" sz="2400" b="1" dirty="0">
                <a:solidFill>
                  <a:prstClr val="black"/>
                </a:solidFill>
              </a:rPr>
              <a:t> </a:t>
            </a:r>
            <a:r>
              <a:rPr lang="pl-PL" sz="2400" b="1" dirty="0" err="1">
                <a:solidFill>
                  <a:prstClr val="black"/>
                </a:solidFill>
              </a:rPr>
              <a:t>or</a:t>
            </a:r>
            <a:r>
              <a:rPr lang="pl-PL" sz="2400" b="1" dirty="0">
                <a:solidFill>
                  <a:prstClr val="black"/>
                </a:solidFill>
              </a:rPr>
              <a:t> co-</a:t>
            </a:r>
            <a:r>
              <a:rPr lang="pl-PL" sz="2400" b="1" dirty="0" err="1">
                <a:solidFill>
                  <a:prstClr val="black"/>
                </a:solidFill>
              </a:rPr>
              <a:t>owned</a:t>
            </a:r>
            <a:r>
              <a:rPr lang="pl-PL" sz="2400" b="1" dirty="0">
                <a:solidFill>
                  <a:prstClr val="black"/>
                </a:solidFill>
              </a:rPr>
              <a:t> by Rabka-Zdrój </a:t>
            </a:r>
            <a:r>
              <a:rPr lang="pl-PL" sz="2400" b="1" dirty="0" err="1">
                <a:solidFill>
                  <a:prstClr val="black"/>
                </a:solidFill>
              </a:rPr>
              <a:t>municipality</a:t>
            </a:r>
            <a:r>
              <a:rPr lang="pl-PL" sz="2400" b="1" dirty="0">
                <a:solidFill>
                  <a:prstClr val="black"/>
                </a:solidFill>
              </a:rPr>
              <a:t> in the </a:t>
            </a:r>
            <a:r>
              <a:rPr lang="pl-PL" sz="2400" b="1" dirty="0" err="1">
                <a:solidFill>
                  <a:prstClr val="black"/>
                </a:solidFill>
              </a:rPr>
              <a:t>Municipal</a:t>
            </a:r>
            <a:r>
              <a:rPr lang="pl-PL" sz="2400" b="1" dirty="0">
                <a:solidFill>
                  <a:prstClr val="black"/>
                </a:solidFill>
              </a:rPr>
              <a:t> </a:t>
            </a:r>
            <a:r>
              <a:rPr lang="pl-PL" sz="2400" b="1" dirty="0" err="1">
                <a:solidFill>
                  <a:prstClr val="black"/>
                </a:solidFill>
              </a:rPr>
              <a:t>Housing</a:t>
            </a:r>
            <a:r>
              <a:rPr lang="pl-PL" sz="2400" b="1" dirty="0">
                <a:solidFill>
                  <a:prstClr val="black"/>
                </a:solidFill>
              </a:rPr>
              <a:t> </a:t>
            </a:r>
            <a:r>
              <a:rPr lang="pl-PL" sz="2400" b="1" dirty="0" err="1">
                <a:solidFill>
                  <a:prstClr val="black"/>
                </a:solidFill>
              </a:rPr>
              <a:t>Department</a:t>
            </a:r>
            <a:r>
              <a:rPr lang="pl-PL" sz="2400" b="1" dirty="0">
                <a:solidFill>
                  <a:prstClr val="black"/>
                </a:solidFill>
              </a:rPr>
              <a:t> in Rabka-Zdrój.</a:t>
            </a:r>
          </a:p>
        </p:txBody>
      </p:sp>
      <p:pic>
        <p:nvPicPr>
          <p:cNvPr id="8" name="Obraz 7" descr="IMG_4503.JPG"/>
          <p:cNvPicPr>
            <a:picLocks noChangeAspect="1"/>
          </p:cNvPicPr>
          <p:nvPr/>
        </p:nvPicPr>
        <p:blipFill>
          <a:blip r:embed="rId3" cstate="print"/>
          <a:stretch>
            <a:fillRect/>
          </a:stretch>
        </p:blipFill>
        <p:spPr>
          <a:xfrm>
            <a:off x="1691680" y="2060848"/>
            <a:ext cx="6948264" cy="463217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619672" y="188640"/>
            <a:ext cx="6840760" cy="648072"/>
          </a:xfrm>
          <a:prstGeom prst="rect">
            <a:avLst/>
          </a:prstGeom>
        </p:spPr>
        <p:txBody>
          <a:bodyPr tIns="0">
            <a:noAutofit/>
          </a:bodyPr>
          <a:lstStyle/>
          <a:p>
            <a:pPr lvl="0"/>
            <a:r>
              <a:rPr lang="pl-PL" sz="2400" b="1" dirty="0">
                <a:solidFill>
                  <a:prstClr val="black"/>
                </a:solidFill>
              </a:rPr>
              <a:t>The </a:t>
            </a:r>
            <a:r>
              <a:rPr lang="pl-PL" sz="2400" b="1" dirty="0" err="1">
                <a:solidFill>
                  <a:prstClr val="black"/>
                </a:solidFill>
              </a:rPr>
              <a:t>thermomodernisation</a:t>
            </a:r>
            <a:r>
              <a:rPr lang="pl-PL" sz="2400" b="1" dirty="0">
                <a:solidFill>
                  <a:prstClr val="black"/>
                </a:solidFill>
              </a:rPr>
              <a:t> of </a:t>
            </a:r>
            <a:r>
              <a:rPr lang="pl-PL" sz="2400" b="1" dirty="0" err="1">
                <a:solidFill>
                  <a:prstClr val="black"/>
                </a:solidFill>
              </a:rPr>
              <a:t>buildings</a:t>
            </a:r>
            <a:r>
              <a:rPr lang="pl-PL" sz="2400" b="1" dirty="0">
                <a:solidFill>
                  <a:prstClr val="black"/>
                </a:solidFill>
              </a:rPr>
              <a:t> </a:t>
            </a:r>
          </a:p>
          <a:p>
            <a:pPr lvl="0"/>
            <a:r>
              <a:rPr lang="pl-PL" sz="2400" b="1" dirty="0" err="1">
                <a:solidFill>
                  <a:prstClr val="black"/>
                </a:solidFill>
              </a:rPr>
              <a:t>owned</a:t>
            </a:r>
            <a:r>
              <a:rPr lang="pl-PL" sz="2400" b="1" dirty="0">
                <a:solidFill>
                  <a:prstClr val="black"/>
                </a:solidFill>
              </a:rPr>
              <a:t> </a:t>
            </a:r>
            <a:r>
              <a:rPr lang="pl-PL" sz="2400" b="1" dirty="0" err="1">
                <a:solidFill>
                  <a:prstClr val="black"/>
                </a:solidFill>
              </a:rPr>
              <a:t>or</a:t>
            </a:r>
            <a:r>
              <a:rPr lang="pl-PL" sz="2400" b="1" dirty="0">
                <a:solidFill>
                  <a:prstClr val="black"/>
                </a:solidFill>
              </a:rPr>
              <a:t> co-</a:t>
            </a:r>
            <a:r>
              <a:rPr lang="pl-PL" sz="2400" b="1" dirty="0" err="1">
                <a:solidFill>
                  <a:prstClr val="black"/>
                </a:solidFill>
              </a:rPr>
              <a:t>owned</a:t>
            </a:r>
            <a:r>
              <a:rPr lang="pl-PL" sz="2400" b="1" dirty="0">
                <a:solidFill>
                  <a:prstClr val="black"/>
                </a:solidFill>
              </a:rPr>
              <a:t> by Rabka-Zdrój </a:t>
            </a:r>
            <a:r>
              <a:rPr lang="pl-PL" sz="2400" b="1" dirty="0" err="1">
                <a:solidFill>
                  <a:prstClr val="black"/>
                </a:solidFill>
              </a:rPr>
              <a:t>municipality</a:t>
            </a:r>
            <a:r>
              <a:rPr lang="pl-PL" sz="2400" b="1" dirty="0">
                <a:solidFill>
                  <a:prstClr val="black"/>
                </a:solidFill>
              </a:rPr>
              <a:t> in the </a:t>
            </a:r>
            <a:r>
              <a:rPr lang="pl-PL" sz="2400" b="1" dirty="0" err="1">
                <a:solidFill>
                  <a:prstClr val="black"/>
                </a:solidFill>
              </a:rPr>
              <a:t>Municipal</a:t>
            </a:r>
            <a:r>
              <a:rPr lang="pl-PL" sz="2400" b="1" dirty="0">
                <a:solidFill>
                  <a:prstClr val="black"/>
                </a:solidFill>
              </a:rPr>
              <a:t> </a:t>
            </a:r>
            <a:r>
              <a:rPr lang="pl-PL" sz="2400" b="1" dirty="0" err="1">
                <a:solidFill>
                  <a:prstClr val="black"/>
                </a:solidFill>
              </a:rPr>
              <a:t>Housing</a:t>
            </a:r>
            <a:r>
              <a:rPr lang="pl-PL" sz="2400" b="1" dirty="0">
                <a:solidFill>
                  <a:prstClr val="black"/>
                </a:solidFill>
              </a:rPr>
              <a:t> </a:t>
            </a:r>
            <a:r>
              <a:rPr lang="pl-PL" sz="2400" b="1" dirty="0" err="1">
                <a:solidFill>
                  <a:prstClr val="black"/>
                </a:solidFill>
              </a:rPr>
              <a:t>Department</a:t>
            </a:r>
            <a:r>
              <a:rPr lang="pl-PL" sz="2400" b="1" dirty="0">
                <a:solidFill>
                  <a:prstClr val="black"/>
                </a:solidFill>
              </a:rPr>
              <a:t> in Rabka-Zdrój.</a:t>
            </a:r>
          </a:p>
        </p:txBody>
      </p:sp>
      <p:pic>
        <p:nvPicPr>
          <p:cNvPr id="9" name="Obraz 8" descr="IMG_4508.JPG"/>
          <p:cNvPicPr>
            <a:picLocks noChangeAspect="1"/>
          </p:cNvPicPr>
          <p:nvPr/>
        </p:nvPicPr>
        <p:blipFill>
          <a:blip r:embed="rId3" cstate="print"/>
          <a:stretch>
            <a:fillRect/>
          </a:stretch>
        </p:blipFill>
        <p:spPr>
          <a:xfrm>
            <a:off x="1584176" y="2132856"/>
            <a:ext cx="6948264" cy="463217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331640" y="620688"/>
            <a:ext cx="6120680" cy="648072"/>
          </a:xfrm>
        </p:spPr>
        <p:txBody>
          <a:bodyPr>
            <a:noAutofit/>
          </a:bodyPr>
          <a:lstStyle/>
          <a:p>
            <a:r>
              <a:rPr lang="en-US" sz="3000" b="1" dirty="0" smtClean="0"/>
              <a:t>What is energy-efficient construction</a:t>
            </a:r>
            <a:r>
              <a:rPr lang="pl-PL" sz="3000" b="1" dirty="0" smtClean="0"/>
              <a:t>?</a:t>
            </a:r>
            <a:endParaRPr lang="pl-PL" sz="3000" dirty="0"/>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rostokąt 6"/>
          <p:cNvSpPr/>
          <p:nvPr/>
        </p:nvSpPr>
        <p:spPr>
          <a:xfrm>
            <a:off x="1331640" y="2388944"/>
            <a:ext cx="7272808" cy="2677656"/>
          </a:xfrm>
          <a:prstGeom prst="rect">
            <a:avLst/>
          </a:prstGeom>
        </p:spPr>
        <p:txBody>
          <a:bodyPr wrap="square">
            <a:spAutoFit/>
          </a:bodyPr>
          <a:lstStyle/>
          <a:p>
            <a:pPr algn="just"/>
            <a:r>
              <a:rPr lang="en-US" sz="2400" b="1" dirty="0" smtClean="0"/>
              <a:t>Energy</a:t>
            </a:r>
            <a:r>
              <a:rPr lang="pl-PL" sz="2400" b="1" dirty="0" smtClean="0"/>
              <a:t>-</a:t>
            </a:r>
            <a:r>
              <a:rPr lang="pl-PL" sz="2400" b="1" dirty="0" err="1" smtClean="0"/>
              <a:t>efficient</a:t>
            </a:r>
            <a:r>
              <a:rPr lang="pl-PL" sz="2400" b="1" dirty="0" smtClean="0"/>
              <a:t> </a:t>
            </a:r>
            <a:r>
              <a:rPr lang="en-US" sz="2400" b="1" dirty="0" smtClean="0"/>
              <a:t>construction </a:t>
            </a:r>
            <a:r>
              <a:rPr lang="en-US" sz="2400" dirty="0" smtClean="0"/>
              <a:t>is characterized by the kind of design technology and construction that </a:t>
            </a:r>
            <a:r>
              <a:rPr lang="pl-PL" sz="2400" dirty="0" err="1" smtClean="0"/>
              <a:t>makes</a:t>
            </a:r>
            <a:r>
              <a:rPr lang="pl-PL" sz="2400" dirty="0" smtClean="0"/>
              <a:t> </a:t>
            </a:r>
            <a:r>
              <a:rPr lang="pl-PL" sz="2400" dirty="0" err="1" smtClean="0"/>
              <a:t>it</a:t>
            </a:r>
            <a:r>
              <a:rPr lang="pl-PL" sz="2400" dirty="0" smtClean="0"/>
              <a:t> </a:t>
            </a:r>
            <a:r>
              <a:rPr lang="pl-PL" sz="2400" dirty="0" err="1" smtClean="0"/>
              <a:t>possible</a:t>
            </a:r>
            <a:r>
              <a:rPr lang="pl-PL" sz="2400" dirty="0" smtClean="0"/>
              <a:t> to</a:t>
            </a:r>
            <a:r>
              <a:rPr lang="en-US" sz="2400" dirty="0" smtClean="0"/>
              <a:t> gain high comfort of living and low energy consumption, which means low cost of exploitation. This is gained by the reduction of energy needed for heating and hot water, and the reduction of electrical energy used for lightning and ventilation.</a:t>
            </a:r>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619672" y="188640"/>
            <a:ext cx="6840760" cy="648072"/>
          </a:xfrm>
          <a:prstGeom prst="rect">
            <a:avLst/>
          </a:prstGeom>
        </p:spPr>
        <p:txBody>
          <a:bodyPr tIns="0">
            <a:noAutofit/>
          </a:bodyPr>
          <a:lstStyle/>
          <a:p>
            <a:pPr lvl="0"/>
            <a:r>
              <a:rPr lang="pl-PL" sz="2400" b="1" dirty="0">
                <a:solidFill>
                  <a:prstClr val="black"/>
                </a:solidFill>
              </a:rPr>
              <a:t>The </a:t>
            </a:r>
            <a:r>
              <a:rPr lang="pl-PL" sz="2400" b="1" dirty="0" err="1">
                <a:solidFill>
                  <a:prstClr val="black"/>
                </a:solidFill>
              </a:rPr>
              <a:t>thermomodernisation</a:t>
            </a:r>
            <a:r>
              <a:rPr lang="pl-PL" sz="2400" b="1" dirty="0">
                <a:solidFill>
                  <a:prstClr val="black"/>
                </a:solidFill>
              </a:rPr>
              <a:t> of </a:t>
            </a:r>
            <a:r>
              <a:rPr lang="pl-PL" sz="2400" b="1" dirty="0" err="1">
                <a:solidFill>
                  <a:prstClr val="black"/>
                </a:solidFill>
              </a:rPr>
              <a:t>buildings</a:t>
            </a:r>
            <a:r>
              <a:rPr lang="pl-PL" sz="2400" b="1" dirty="0">
                <a:solidFill>
                  <a:prstClr val="black"/>
                </a:solidFill>
              </a:rPr>
              <a:t> </a:t>
            </a:r>
          </a:p>
          <a:p>
            <a:pPr lvl="0"/>
            <a:r>
              <a:rPr lang="pl-PL" sz="2400" b="1" dirty="0" err="1">
                <a:solidFill>
                  <a:prstClr val="black"/>
                </a:solidFill>
              </a:rPr>
              <a:t>owned</a:t>
            </a:r>
            <a:r>
              <a:rPr lang="pl-PL" sz="2400" b="1" dirty="0">
                <a:solidFill>
                  <a:prstClr val="black"/>
                </a:solidFill>
              </a:rPr>
              <a:t> </a:t>
            </a:r>
            <a:r>
              <a:rPr lang="pl-PL" sz="2400" b="1" dirty="0" err="1">
                <a:solidFill>
                  <a:prstClr val="black"/>
                </a:solidFill>
              </a:rPr>
              <a:t>or</a:t>
            </a:r>
            <a:r>
              <a:rPr lang="pl-PL" sz="2400" b="1" dirty="0">
                <a:solidFill>
                  <a:prstClr val="black"/>
                </a:solidFill>
              </a:rPr>
              <a:t> co-</a:t>
            </a:r>
            <a:r>
              <a:rPr lang="pl-PL" sz="2400" b="1" dirty="0" err="1">
                <a:solidFill>
                  <a:prstClr val="black"/>
                </a:solidFill>
              </a:rPr>
              <a:t>owned</a:t>
            </a:r>
            <a:r>
              <a:rPr lang="pl-PL" sz="2400" b="1" dirty="0">
                <a:solidFill>
                  <a:prstClr val="black"/>
                </a:solidFill>
              </a:rPr>
              <a:t> by Rabka-Zdrój </a:t>
            </a:r>
            <a:r>
              <a:rPr lang="pl-PL" sz="2400" b="1" dirty="0" err="1">
                <a:solidFill>
                  <a:prstClr val="black"/>
                </a:solidFill>
              </a:rPr>
              <a:t>municipality</a:t>
            </a:r>
            <a:r>
              <a:rPr lang="pl-PL" sz="2400" b="1" dirty="0">
                <a:solidFill>
                  <a:prstClr val="black"/>
                </a:solidFill>
              </a:rPr>
              <a:t> in the </a:t>
            </a:r>
            <a:r>
              <a:rPr lang="pl-PL" sz="2400" b="1" dirty="0" err="1">
                <a:solidFill>
                  <a:prstClr val="black"/>
                </a:solidFill>
              </a:rPr>
              <a:t>Municipal</a:t>
            </a:r>
            <a:r>
              <a:rPr lang="pl-PL" sz="2400" b="1" dirty="0">
                <a:solidFill>
                  <a:prstClr val="black"/>
                </a:solidFill>
              </a:rPr>
              <a:t> </a:t>
            </a:r>
            <a:r>
              <a:rPr lang="pl-PL" sz="2400" b="1" dirty="0" err="1">
                <a:solidFill>
                  <a:prstClr val="black"/>
                </a:solidFill>
              </a:rPr>
              <a:t>Housing</a:t>
            </a:r>
            <a:r>
              <a:rPr lang="pl-PL" sz="2400" b="1" dirty="0">
                <a:solidFill>
                  <a:prstClr val="black"/>
                </a:solidFill>
              </a:rPr>
              <a:t> </a:t>
            </a:r>
            <a:r>
              <a:rPr lang="pl-PL" sz="2400" b="1" dirty="0" err="1">
                <a:solidFill>
                  <a:prstClr val="black"/>
                </a:solidFill>
              </a:rPr>
              <a:t>Department</a:t>
            </a:r>
            <a:r>
              <a:rPr lang="pl-PL" sz="2400" b="1" dirty="0">
                <a:solidFill>
                  <a:prstClr val="black"/>
                </a:solidFill>
              </a:rPr>
              <a:t> in Rabka-Zdrój.</a:t>
            </a:r>
          </a:p>
        </p:txBody>
      </p:sp>
      <p:pic>
        <p:nvPicPr>
          <p:cNvPr id="8" name="Obraz 7" descr="IMG_4511.JPG"/>
          <p:cNvPicPr>
            <a:picLocks noChangeAspect="1"/>
          </p:cNvPicPr>
          <p:nvPr/>
        </p:nvPicPr>
        <p:blipFill>
          <a:blip r:embed="rId3" cstate="print"/>
          <a:stretch>
            <a:fillRect/>
          </a:stretch>
        </p:blipFill>
        <p:spPr>
          <a:xfrm>
            <a:off x="1691680" y="2132856"/>
            <a:ext cx="6804248" cy="453616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547664" y="2132856"/>
            <a:ext cx="6840760" cy="648072"/>
          </a:xfrm>
          <a:prstGeom prst="rect">
            <a:avLst/>
          </a:prstGeom>
        </p:spPr>
        <p:txBody>
          <a:bodyPr tIns="0">
            <a:noAutofit/>
          </a:bodyPr>
          <a:lstStyle/>
          <a:p>
            <a:pPr lvl="0"/>
            <a:r>
              <a:rPr lang="pl-PL" sz="2400" b="1" dirty="0">
                <a:solidFill>
                  <a:prstClr val="black"/>
                </a:solidFill>
              </a:rPr>
              <a:t>The </a:t>
            </a:r>
            <a:r>
              <a:rPr lang="pl-PL" sz="2400" b="1" dirty="0" err="1">
                <a:solidFill>
                  <a:prstClr val="black"/>
                </a:solidFill>
              </a:rPr>
              <a:t>thermomodernisation</a:t>
            </a:r>
            <a:r>
              <a:rPr lang="pl-PL" sz="2400" b="1" dirty="0">
                <a:solidFill>
                  <a:prstClr val="black"/>
                </a:solidFill>
              </a:rPr>
              <a:t> of </a:t>
            </a:r>
            <a:r>
              <a:rPr lang="pl-PL" sz="2400" b="1" dirty="0" err="1">
                <a:solidFill>
                  <a:prstClr val="black"/>
                </a:solidFill>
              </a:rPr>
              <a:t>buildings</a:t>
            </a:r>
            <a:r>
              <a:rPr lang="pl-PL" sz="2400" b="1" dirty="0">
                <a:solidFill>
                  <a:prstClr val="black"/>
                </a:solidFill>
              </a:rPr>
              <a:t> </a:t>
            </a:r>
          </a:p>
          <a:p>
            <a:pPr lvl="0"/>
            <a:r>
              <a:rPr lang="pl-PL" sz="2400" b="1" dirty="0" err="1">
                <a:solidFill>
                  <a:prstClr val="black"/>
                </a:solidFill>
              </a:rPr>
              <a:t>owned</a:t>
            </a:r>
            <a:r>
              <a:rPr lang="pl-PL" sz="2400" b="1" dirty="0">
                <a:solidFill>
                  <a:prstClr val="black"/>
                </a:solidFill>
              </a:rPr>
              <a:t> </a:t>
            </a:r>
            <a:r>
              <a:rPr lang="pl-PL" sz="2400" b="1" dirty="0" smtClean="0">
                <a:solidFill>
                  <a:prstClr val="black"/>
                </a:solidFill>
              </a:rPr>
              <a:t>by </a:t>
            </a:r>
            <a:r>
              <a:rPr lang="pl-PL" sz="2400" b="1" dirty="0">
                <a:solidFill>
                  <a:prstClr val="black"/>
                </a:solidFill>
              </a:rPr>
              <a:t>Rabka-Zdrój </a:t>
            </a:r>
            <a:r>
              <a:rPr lang="pl-PL" sz="2400" b="1" dirty="0" err="1" smtClean="0">
                <a:solidFill>
                  <a:prstClr val="black"/>
                </a:solidFill>
              </a:rPr>
              <a:t>municipality</a:t>
            </a:r>
            <a:r>
              <a:rPr lang="pl-PL" sz="2400" b="1" dirty="0" smtClean="0">
                <a:solidFill>
                  <a:prstClr val="black"/>
                </a:solidFill>
              </a:rPr>
              <a:t>.</a:t>
            </a:r>
            <a:endParaRPr lang="pl-PL" sz="2400" b="1" dirty="0">
              <a:solidFill>
                <a:prstClr val="black"/>
              </a:solidFill>
            </a:endParaRPr>
          </a:p>
          <a:p>
            <a:endParaRPr lang="pl-PL" sz="2800" dirty="0" smtClean="0"/>
          </a:p>
          <a:p>
            <a:endParaRPr lang="pl-PL" sz="2400" dirty="0" smtClean="0"/>
          </a:p>
          <a:p>
            <a:endParaRPr lang="pl-PL" sz="2400" dirty="0" smtClean="0"/>
          </a:p>
          <a:p>
            <a:r>
              <a:rPr lang="pl-PL" sz="2400" dirty="0" smtClean="0"/>
              <a:t>1.  </a:t>
            </a:r>
            <a:r>
              <a:rPr lang="en-US" sz="2400" b="1" dirty="0" smtClean="0"/>
              <a:t>kindergartens and schools</a:t>
            </a: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259632" y="476672"/>
            <a:ext cx="6840760" cy="648072"/>
          </a:xfrm>
          <a:prstGeom prst="rect">
            <a:avLst/>
          </a:prstGeom>
        </p:spPr>
        <p:txBody>
          <a:bodyPr tIns="0">
            <a:noAutofit/>
          </a:bodyPr>
          <a:lstStyle/>
          <a:p>
            <a:r>
              <a:rPr lang="pl-PL" sz="4000" b="1" dirty="0" err="1" smtClean="0"/>
              <a:t>Gimnasium</a:t>
            </a:r>
            <a:r>
              <a:rPr lang="pl-PL" sz="4000" b="1" dirty="0" smtClean="0"/>
              <a:t> No. 1  </a:t>
            </a:r>
            <a:endParaRPr lang="pl-PL" sz="2800" dirty="0"/>
          </a:p>
        </p:txBody>
      </p:sp>
      <p:pic>
        <p:nvPicPr>
          <p:cNvPr id="5" name="Obraz 4" descr="IMG_2159.JPG"/>
          <p:cNvPicPr>
            <a:picLocks noChangeAspect="1"/>
          </p:cNvPicPr>
          <p:nvPr/>
        </p:nvPicPr>
        <p:blipFill>
          <a:blip r:embed="rId2" cstate="print"/>
          <a:stretch>
            <a:fillRect/>
          </a:stretch>
        </p:blipFill>
        <p:spPr>
          <a:xfrm>
            <a:off x="1331640" y="1628800"/>
            <a:ext cx="7596336" cy="5064224"/>
          </a:xfrm>
          <a:prstGeom prst="rect">
            <a:avLst/>
          </a:prstGeom>
        </p:spPr>
      </p:pic>
      <p:pic>
        <p:nvPicPr>
          <p:cNvPr id="4" name="Obraz 3" descr="herb nowy.jpg"/>
          <p:cNvPicPr>
            <a:picLocks noChangeAspect="1"/>
          </p:cNvPicPr>
          <p:nvPr/>
        </p:nvPicPr>
        <p:blipFill>
          <a:blip r:embed="rId3" cstate="print"/>
          <a:stretch>
            <a:fillRect/>
          </a:stretch>
        </p:blipFill>
        <p:spPr>
          <a:xfrm>
            <a:off x="7668344" y="260648"/>
            <a:ext cx="1153995" cy="171588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259632" y="476672"/>
            <a:ext cx="6840760" cy="648072"/>
          </a:xfrm>
          <a:prstGeom prst="rect">
            <a:avLst/>
          </a:prstGeom>
        </p:spPr>
        <p:txBody>
          <a:bodyPr tIns="0">
            <a:noAutofit/>
          </a:bodyPr>
          <a:lstStyle/>
          <a:p>
            <a:r>
              <a:rPr lang="pl-PL" sz="4000" b="1" dirty="0" err="1" smtClean="0"/>
              <a:t>Primary</a:t>
            </a:r>
            <a:r>
              <a:rPr lang="pl-PL" sz="4000" b="1" dirty="0" smtClean="0"/>
              <a:t> School no. 2 </a:t>
            </a:r>
            <a:endParaRPr lang="pl-PL" sz="2800" dirty="0"/>
          </a:p>
        </p:txBody>
      </p:sp>
      <p:pic>
        <p:nvPicPr>
          <p:cNvPr id="5" name="Obraz 4" descr="IMG_5773.JPG"/>
          <p:cNvPicPr>
            <a:picLocks noChangeAspect="1"/>
          </p:cNvPicPr>
          <p:nvPr/>
        </p:nvPicPr>
        <p:blipFill>
          <a:blip r:embed="rId2" cstate="print"/>
          <a:stretch>
            <a:fillRect/>
          </a:stretch>
        </p:blipFill>
        <p:spPr>
          <a:xfrm>
            <a:off x="1331640" y="1772816"/>
            <a:ext cx="7272808" cy="4848539"/>
          </a:xfrm>
          <a:prstGeom prst="rect">
            <a:avLst/>
          </a:prstGeom>
        </p:spPr>
      </p:pic>
      <p:pic>
        <p:nvPicPr>
          <p:cNvPr id="4" name="Obraz 3" descr="herb nowy.jpg"/>
          <p:cNvPicPr>
            <a:picLocks noChangeAspect="1"/>
          </p:cNvPicPr>
          <p:nvPr/>
        </p:nvPicPr>
        <p:blipFill>
          <a:blip r:embed="rId3" cstate="print"/>
          <a:stretch>
            <a:fillRect/>
          </a:stretch>
        </p:blipFill>
        <p:spPr>
          <a:xfrm>
            <a:off x="7668344" y="260648"/>
            <a:ext cx="1153995" cy="171588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259632" y="476672"/>
            <a:ext cx="6840760" cy="648072"/>
          </a:xfrm>
          <a:prstGeom prst="rect">
            <a:avLst/>
          </a:prstGeom>
        </p:spPr>
        <p:txBody>
          <a:bodyPr tIns="0">
            <a:noAutofit/>
          </a:bodyPr>
          <a:lstStyle/>
          <a:p>
            <a:r>
              <a:rPr lang="pl-PL" sz="4000" b="1" dirty="0" err="1" smtClean="0"/>
              <a:t>Primary</a:t>
            </a:r>
            <a:r>
              <a:rPr lang="pl-PL" sz="4000" b="1" dirty="0" smtClean="0"/>
              <a:t> School no. 3</a:t>
            </a:r>
            <a:endParaRPr lang="pl-PL" sz="2800" b="1" dirty="0"/>
          </a:p>
        </p:txBody>
      </p:sp>
      <p:pic>
        <p:nvPicPr>
          <p:cNvPr id="8" name="Obraz 7" descr="IMG_8319.JPG"/>
          <p:cNvPicPr>
            <a:picLocks noChangeAspect="1"/>
          </p:cNvPicPr>
          <p:nvPr/>
        </p:nvPicPr>
        <p:blipFill>
          <a:blip r:embed="rId2" cstate="print"/>
          <a:stretch>
            <a:fillRect/>
          </a:stretch>
        </p:blipFill>
        <p:spPr>
          <a:xfrm>
            <a:off x="1259632" y="1652803"/>
            <a:ext cx="7524328" cy="5016218"/>
          </a:xfrm>
          <a:prstGeom prst="rect">
            <a:avLst/>
          </a:prstGeom>
        </p:spPr>
      </p:pic>
      <p:pic>
        <p:nvPicPr>
          <p:cNvPr id="4" name="Obraz 3" descr="herb nowy.jpg"/>
          <p:cNvPicPr>
            <a:picLocks noChangeAspect="1"/>
          </p:cNvPicPr>
          <p:nvPr/>
        </p:nvPicPr>
        <p:blipFill>
          <a:blip r:embed="rId3" cstate="print"/>
          <a:stretch>
            <a:fillRect/>
          </a:stretch>
        </p:blipFill>
        <p:spPr>
          <a:xfrm>
            <a:off x="7668344" y="260648"/>
            <a:ext cx="1153995" cy="171588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259632" y="476672"/>
            <a:ext cx="6840760" cy="648072"/>
          </a:xfrm>
          <a:prstGeom prst="rect">
            <a:avLst/>
          </a:prstGeom>
        </p:spPr>
        <p:txBody>
          <a:bodyPr tIns="0">
            <a:noAutofit/>
          </a:bodyPr>
          <a:lstStyle/>
          <a:p>
            <a:r>
              <a:rPr lang="pl-PL" sz="4000" b="1" dirty="0" err="1" smtClean="0"/>
              <a:t>Primary</a:t>
            </a:r>
            <a:r>
              <a:rPr lang="pl-PL" sz="4000" b="1" dirty="0" smtClean="0"/>
              <a:t> School No. 4 </a:t>
            </a:r>
            <a:endParaRPr lang="pl-PL" sz="2800" b="1" dirty="0"/>
          </a:p>
        </p:txBody>
      </p:sp>
      <p:pic>
        <p:nvPicPr>
          <p:cNvPr id="5" name="Obraz 4" descr="IMG_5353.JPG"/>
          <p:cNvPicPr>
            <a:picLocks noChangeAspect="1"/>
          </p:cNvPicPr>
          <p:nvPr/>
        </p:nvPicPr>
        <p:blipFill>
          <a:blip r:embed="rId2" cstate="print"/>
          <a:stretch>
            <a:fillRect/>
          </a:stretch>
        </p:blipFill>
        <p:spPr>
          <a:xfrm>
            <a:off x="1331640" y="1628800"/>
            <a:ext cx="7524328" cy="5016219"/>
          </a:xfrm>
          <a:prstGeom prst="rect">
            <a:avLst/>
          </a:prstGeom>
        </p:spPr>
      </p:pic>
      <p:pic>
        <p:nvPicPr>
          <p:cNvPr id="4" name="Obraz 3" descr="herb nowy.jpg"/>
          <p:cNvPicPr>
            <a:picLocks noChangeAspect="1"/>
          </p:cNvPicPr>
          <p:nvPr/>
        </p:nvPicPr>
        <p:blipFill>
          <a:blip r:embed="rId3" cstate="print"/>
          <a:stretch>
            <a:fillRect/>
          </a:stretch>
        </p:blipFill>
        <p:spPr>
          <a:xfrm>
            <a:off x="7668344" y="260648"/>
            <a:ext cx="1153995" cy="171588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259632" y="476672"/>
            <a:ext cx="6840760" cy="648072"/>
          </a:xfrm>
          <a:prstGeom prst="rect">
            <a:avLst/>
          </a:prstGeom>
        </p:spPr>
        <p:txBody>
          <a:bodyPr tIns="0">
            <a:noAutofit/>
          </a:bodyPr>
          <a:lstStyle/>
          <a:p>
            <a:r>
              <a:rPr lang="pl-PL" sz="4000" dirty="0" err="1" smtClean="0"/>
              <a:t>Primary</a:t>
            </a:r>
            <a:r>
              <a:rPr lang="pl-PL" sz="4000" dirty="0" smtClean="0"/>
              <a:t> School and </a:t>
            </a:r>
            <a:r>
              <a:rPr lang="pl-PL" sz="4000" dirty="0" err="1" smtClean="0"/>
              <a:t>Gimnasium</a:t>
            </a:r>
            <a:r>
              <a:rPr lang="pl-PL" sz="4000" dirty="0" smtClean="0"/>
              <a:t> in Chabówka </a:t>
            </a:r>
            <a:endParaRPr lang="pl-PL" sz="2800" b="1" dirty="0"/>
          </a:p>
        </p:txBody>
      </p:sp>
      <p:pic>
        <p:nvPicPr>
          <p:cNvPr id="5" name="Obraz 4" descr="IMG_5013.JPG"/>
          <p:cNvPicPr>
            <a:picLocks noChangeAspect="1"/>
          </p:cNvPicPr>
          <p:nvPr/>
        </p:nvPicPr>
        <p:blipFill>
          <a:blip r:embed="rId3" cstate="print"/>
          <a:stretch>
            <a:fillRect/>
          </a:stretch>
        </p:blipFill>
        <p:spPr>
          <a:xfrm>
            <a:off x="1475656" y="1988840"/>
            <a:ext cx="7092280" cy="4728187"/>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259632" y="476672"/>
            <a:ext cx="6840760" cy="648072"/>
          </a:xfrm>
          <a:prstGeom prst="rect">
            <a:avLst/>
          </a:prstGeom>
        </p:spPr>
        <p:txBody>
          <a:bodyPr tIns="0">
            <a:noAutofit/>
          </a:bodyPr>
          <a:lstStyle/>
          <a:p>
            <a:r>
              <a:rPr lang="pl-PL" sz="4000" dirty="0" err="1" smtClean="0"/>
              <a:t>Primary</a:t>
            </a:r>
            <a:r>
              <a:rPr lang="pl-PL" sz="4000" dirty="0" smtClean="0"/>
              <a:t> School and </a:t>
            </a:r>
            <a:r>
              <a:rPr lang="pl-PL" sz="4000" dirty="0" err="1" smtClean="0"/>
              <a:t>Gimnasium</a:t>
            </a:r>
            <a:r>
              <a:rPr lang="pl-PL" sz="4000" dirty="0" smtClean="0"/>
              <a:t> in Rdzawka</a:t>
            </a:r>
            <a:endParaRPr lang="pl-PL" sz="2800" b="1" dirty="0"/>
          </a:p>
        </p:txBody>
      </p:sp>
      <p:pic>
        <p:nvPicPr>
          <p:cNvPr id="5" name="Obraz 4" descr="IMG_7262.JPG"/>
          <p:cNvPicPr>
            <a:picLocks noChangeAspect="1"/>
          </p:cNvPicPr>
          <p:nvPr/>
        </p:nvPicPr>
        <p:blipFill>
          <a:blip r:embed="rId2" cstate="print"/>
          <a:stretch>
            <a:fillRect/>
          </a:stretch>
        </p:blipFill>
        <p:spPr>
          <a:xfrm>
            <a:off x="1368152" y="1772816"/>
            <a:ext cx="7380312" cy="4920208"/>
          </a:xfrm>
          <a:prstGeom prst="rect">
            <a:avLst/>
          </a:prstGeom>
        </p:spPr>
      </p:pic>
      <p:pic>
        <p:nvPicPr>
          <p:cNvPr id="4" name="Obraz 3" descr="herb nowy.jpg"/>
          <p:cNvPicPr>
            <a:picLocks noChangeAspect="1"/>
          </p:cNvPicPr>
          <p:nvPr/>
        </p:nvPicPr>
        <p:blipFill>
          <a:blip r:embed="rId3" cstate="print"/>
          <a:stretch>
            <a:fillRect/>
          </a:stretch>
        </p:blipFill>
        <p:spPr>
          <a:xfrm>
            <a:off x="7668344" y="260648"/>
            <a:ext cx="1153995" cy="171588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259632" y="476672"/>
            <a:ext cx="6840760" cy="648072"/>
          </a:xfrm>
          <a:prstGeom prst="rect">
            <a:avLst/>
          </a:prstGeom>
        </p:spPr>
        <p:txBody>
          <a:bodyPr tIns="0">
            <a:noAutofit/>
          </a:bodyPr>
          <a:lstStyle/>
          <a:p>
            <a:r>
              <a:rPr lang="pl-PL" sz="4000" dirty="0" err="1" smtClean="0"/>
              <a:t>Primary</a:t>
            </a:r>
            <a:r>
              <a:rPr lang="pl-PL" sz="4000" dirty="0" smtClean="0"/>
              <a:t> School and </a:t>
            </a:r>
            <a:r>
              <a:rPr lang="pl-PL" sz="4000" dirty="0" err="1" smtClean="0"/>
              <a:t>Gimnasium</a:t>
            </a:r>
            <a:r>
              <a:rPr lang="pl-PL" sz="4000" dirty="0" smtClean="0"/>
              <a:t> in Ponice</a:t>
            </a:r>
            <a:endParaRPr lang="pl-PL" sz="2800" b="1" dirty="0"/>
          </a:p>
        </p:txBody>
      </p:sp>
      <p:pic>
        <p:nvPicPr>
          <p:cNvPr id="5" name="Obraz 4" descr="IMG_4154.JPG"/>
          <p:cNvPicPr>
            <a:picLocks noChangeAspect="1"/>
          </p:cNvPicPr>
          <p:nvPr/>
        </p:nvPicPr>
        <p:blipFill>
          <a:blip r:embed="rId2" cstate="print"/>
          <a:stretch>
            <a:fillRect/>
          </a:stretch>
        </p:blipFill>
        <p:spPr>
          <a:xfrm>
            <a:off x="1403648" y="1844824"/>
            <a:ext cx="7236296" cy="4824198"/>
          </a:xfrm>
          <a:prstGeom prst="rect">
            <a:avLst/>
          </a:prstGeom>
        </p:spPr>
      </p:pic>
      <p:pic>
        <p:nvPicPr>
          <p:cNvPr id="4" name="Obraz 3" descr="herb nowy.jpg"/>
          <p:cNvPicPr>
            <a:picLocks noChangeAspect="1"/>
          </p:cNvPicPr>
          <p:nvPr/>
        </p:nvPicPr>
        <p:blipFill>
          <a:blip r:embed="rId3" cstate="print"/>
          <a:stretch>
            <a:fillRect/>
          </a:stretch>
        </p:blipFill>
        <p:spPr>
          <a:xfrm>
            <a:off x="7668344" y="260648"/>
            <a:ext cx="1153995" cy="171588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259632" y="476672"/>
            <a:ext cx="6840760" cy="648072"/>
          </a:xfrm>
          <a:prstGeom prst="rect">
            <a:avLst/>
          </a:prstGeom>
        </p:spPr>
        <p:txBody>
          <a:bodyPr tIns="0">
            <a:noAutofit/>
          </a:bodyPr>
          <a:lstStyle/>
          <a:p>
            <a:r>
              <a:rPr lang="pl-PL" sz="4000" b="1" dirty="0" smtClean="0"/>
              <a:t>2</a:t>
            </a:r>
            <a:r>
              <a:rPr lang="pl-PL" sz="4000" dirty="0" smtClean="0"/>
              <a:t>. </a:t>
            </a:r>
            <a:r>
              <a:rPr lang="pl-PL" sz="4000" b="1" dirty="0" smtClean="0"/>
              <a:t>„Śnieżka” („</a:t>
            </a:r>
            <a:r>
              <a:rPr lang="pl-PL" sz="4000" b="1" dirty="0" err="1" smtClean="0"/>
              <a:t>Snowflake</a:t>
            </a:r>
            <a:r>
              <a:rPr lang="pl-PL" sz="4000" b="1" dirty="0" smtClean="0"/>
              <a:t>”) </a:t>
            </a:r>
            <a:r>
              <a:rPr lang="pl-PL" sz="4000" b="1" dirty="0" err="1" smtClean="0"/>
              <a:t>cinema</a:t>
            </a:r>
            <a:endParaRPr lang="pl-PL" sz="4000" dirty="0"/>
          </a:p>
        </p:txBody>
      </p:sp>
      <p:pic>
        <p:nvPicPr>
          <p:cNvPr id="5" name="Obraz 4" descr="IMG_6540.JPG"/>
          <p:cNvPicPr>
            <a:picLocks noChangeAspect="1"/>
          </p:cNvPicPr>
          <p:nvPr/>
        </p:nvPicPr>
        <p:blipFill>
          <a:blip r:embed="rId2" cstate="print"/>
          <a:stretch>
            <a:fillRect/>
          </a:stretch>
        </p:blipFill>
        <p:spPr>
          <a:xfrm>
            <a:off x="1331640" y="1700808"/>
            <a:ext cx="7452320" cy="4968213"/>
          </a:xfrm>
          <a:prstGeom prst="rect">
            <a:avLst/>
          </a:prstGeom>
        </p:spPr>
      </p:pic>
      <p:pic>
        <p:nvPicPr>
          <p:cNvPr id="4" name="Obraz 3" descr="herb nowy.jpg"/>
          <p:cNvPicPr>
            <a:picLocks noChangeAspect="1"/>
          </p:cNvPicPr>
          <p:nvPr/>
        </p:nvPicPr>
        <p:blipFill>
          <a:blip r:embed="rId3" cstate="print"/>
          <a:stretch>
            <a:fillRect/>
          </a:stretch>
        </p:blipFill>
        <p:spPr>
          <a:xfrm>
            <a:off x="7668344" y="260648"/>
            <a:ext cx="1153995" cy="171588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331640" y="620688"/>
            <a:ext cx="6120680" cy="648072"/>
          </a:xfrm>
        </p:spPr>
        <p:txBody>
          <a:bodyPr>
            <a:noAutofit/>
          </a:bodyPr>
          <a:lstStyle/>
          <a:p>
            <a:r>
              <a:rPr lang="pl-PL" sz="3000" b="1" dirty="0" err="1" smtClean="0"/>
              <a:t>What</a:t>
            </a:r>
            <a:r>
              <a:rPr lang="pl-PL" sz="3000" b="1" dirty="0" smtClean="0"/>
              <a:t> </a:t>
            </a:r>
            <a:r>
              <a:rPr lang="pl-PL" sz="3000" b="1" dirty="0" err="1" smtClean="0"/>
              <a:t>is</a:t>
            </a:r>
            <a:r>
              <a:rPr lang="pl-PL" sz="3000" b="1" dirty="0" smtClean="0"/>
              <a:t> </a:t>
            </a:r>
            <a:r>
              <a:rPr lang="pl-PL" sz="3000" b="1" dirty="0" err="1" smtClean="0"/>
              <a:t>energy-efficient</a:t>
            </a:r>
            <a:r>
              <a:rPr lang="pl-PL" sz="3000" b="1" dirty="0" smtClean="0"/>
              <a:t> </a:t>
            </a:r>
            <a:r>
              <a:rPr lang="pl-PL" sz="3000" b="1" dirty="0" err="1" smtClean="0"/>
              <a:t>construction</a:t>
            </a:r>
            <a:r>
              <a:rPr lang="pl-PL" sz="3000" b="1" dirty="0" smtClean="0"/>
              <a:t>?</a:t>
            </a:r>
            <a:endParaRPr lang="pl-PL" sz="3000" dirty="0"/>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rostokąt 6"/>
          <p:cNvSpPr/>
          <p:nvPr/>
        </p:nvSpPr>
        <p:spPr>
          <a:xfrm>
            <a:off x="1403648" y="2388944"/>
            <a:ext cx="7272808" cy="3416320"/>
          </a:xfrm>
          <a:prstGeom prst="rect">
            <a:avLst/>
          </a:prstGeom>
        </p:spPr>
        <p:txBody>
          <a:bodyPr wrap="square">
            <a:spAutoFit/>
          </a:bodyPr>
          <a:lstStyle/>
          <a:p>
            <a:pPr algn="just"/>
            <a:r>
              <a:rPr lang="en-US" sz="2400" dirty="0" smtClean="0"/>
              <a:t>The reduction of heating energy is gained by the usage of the right insulation of the whole building, which means the insulation of walls, slab roofs, foundations, cellar ceilings and floors, window frames with high insulation parameters,</a:t>
            </a:r>
            <a:r>
              <a:rPr lang="pl-PL" sz="2400" dirty="0" smtClean="0"/>
              <a:t> </a:t>
            </a:r>
            <a:r>
              <a:rPr lang="en-US" sz="2400" dirty="0" smtClean="0"/>
              <a:t>elimination and avoidance of all thermal bridges, the preservation of the high tightness and regaining</a:t>
            </a:r>
            <a:r>
              <a:rPr lang="pl-PL" sz="2400" dirty="0"/>
              <a:t> </a:t>
            </a:r>
            <a:r>
              <a:rPr lang="pl-PL" sz="2400" dirty="0" smtClean="0"/>
              <a:t>of the </a:t>
            </a:r>
            <a:r>
              <a:rPr lang="en-US" sz="2400" dirty="0" smtClean="0"/>
              <a:t>heat </a:t>
            </a:r>
            <a:r>
              <a:rPr lang="pl-PL" sz="2400" dirty="0" err="1" smtClean="0"/>
              <a:t>that</a:t>
            </a:r>
            <a:r>
              <a:rPr lang="en-US" sz="2400" dirty="0" smtClean="0"/>
              <a:t> escapes the building either with the heated air through ventilation, or through wastewater sewerage.</a:t>
            </a:r>
            <a:endParaRPr lang="en-US"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259632" y="476672"/>
            <a:ext cx="6840760" cy="648072"/>
          </a:xfrm>
          <a:prstGeom prst="rect">
            <a:avLst/>
          </a:prstGeom>
        </p:spPr>
        <p:txBody>
          <a:bodyPr tIns="0">
            <a:noAutofit/>
          </a:bodyPr>
          <a:lstStyle/>
          <a:p>
            <a:r>
              <a:rPr lang="pl-PL" sz="4000" b="1" dirty="0" smtClean="0"/>
              <a:t>3. </a:t>
            </a:r>
            <a:r>
              <a:rPr lang="pl-PL" sz="4000" dirty="0" err="1" smtClean="0"/>
              <a:t>Amphitheater</a:t>
            </a:r>
            <a:endParaRPr lang="pl-PL" sz="4000" dirty="0"/>
          </a:p>
        </p:txBody>
      </p:sp>
      <p:pic>
        <p:nvPicPr>
          <p:cNvPr id="5" name="Obraz 4" descr="IMG_1231.JPG"/>
          <p:cNvPicPr>
            <a:picLocks noChangeAspect="1"/>
          </p:cNvPicPr>
          <p:nvPr/>
        </p:nvPicPr>
        <p:blipFill>
          <a:blip r:embed="rId2" cstate="print"/>
          <a:stretch>
            <a:fillRect/>
          </a:stretch>
        </p:blipFill>
        <p:spPr>
          <a:xfrm>
            <a:off x="1259632" y="1556792"/>
            <a:ext cx="7596336" cy="5064224"/>
          </a:xfrm>
          <a:prstGeom prst="rect">
            <a:avLst/>
          </a:prstGeom>
        </p:spPr>
      </p:pic>
      <p:pic>
        <p:nvPicPr>
          <p:cNvPr id="4" name="Obraz 3" descr="herb nowy.jpg"/>
          <p:cNvPicPr>
            <a:picLocks noChangeAspect="1"/>
          </p:cNvPicPr>
          <p:nvPr/>
        </p:nvPicPr>
        <p:blipFill>
          <a:blip r:embed="rId3" cstate="print"/>
          <a:stretch>
            <a:fillRect/>
          </a:stretch>
        </p:blipFill>
        <p:spPr>
          <a:xfrm>
            <a:off x="7738485" y="260648"/>
            <a:ext cx="1153995" cy="171588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115616" y="548680"/>
            <a:ext cx="6840760" cy="648072"/>
          </a:xfrm>
          <a:prstGeom prst="rect">
            <a:avLst/>
          </a:prstGeom>
        </p:spPr>
        <p:txBody>
          <a:bodyPr tIns="0">
            <a:noAutofit/>
          </a:bodyPr>
          <a:lstStyle/>
          <a:p>
            <a:r>
              <a:rPr lang="pl-PL" sz="2800" b="1" dirty="0" smtClean="0"/>
              <a:t>The </a:t>
            </a:r>
            <a:r>
              <a:rPr lang="pl-PL" sz="2800" b="1" dirty="0" err="1" smtClean="0"/>
              <a:t>thermomodernisation</a:t>
            </a:r>
            <a:r>
              <a:rPr lang="pl-PL" sz="2800" b="1" dirty="0" smtClean="0"/>
              <a:t> of </a:t>
            </a:r>
            <a:r>
              <a:rPr lang="pl-PL" sz="2800" b="1" dirty="0" err="1" smtClean="0"/>
              <a:t>multitenant</a:t>
            </a:r>
            <a:r>
              <a:rPr lang="pl-PL" sz="2800" b="1" dirty="0" smtClean="0"/>
              <a:t> </a:t>
            </a:r>
            <a:r>
              <a:rPr lang="pl-PL" sz="2800" b="1" dirty="0" err="1" smtClean="0"/>
              <a:t>buildings</a:t>
            </a:r>
            <a:r>
              <a:rPr lang="pl-PL" sz="2800" b="1" dirty="0" smtClean="0"/>
              <a:t> </a:t>
            </a:r>
            <a:r>
              <a:rPr lang="pl-PL" sz="2800" b="1" dirty="0" err="1" smtClean="0"/>
              <a:t>carried</a:t>
            </a:r>
            <a:r>
              <a:rPr lang="pl-PL" sz="2800" b="1" dirty="0" smtClean="0"/>
              <a:t> out by </a:t>
            </a:r>
            <a:r>
              <a:rPr lang="pl-PL" sz="2800" b="1" dirty="0" err="1" smtClean="0"/>
              <a:t>Housing</a:t>
            </a:r>
            <a:r>
              <a:rPr lang="pl-PL" sz="2800" b="1" dirty="0" smtClean="0"/>
              <a:t> </a:t>
            </a:r>
            <a:r>
              <a:rPr lang="pl-PL" sz="2800" b="1" dirty="0" err="1" smtClean="0"/>
              <a:t>Cooperative</a:t>
            </a:r>
            <a:r>
              <a:rPr lang="pl-PL" sz="2800" b="1" dirty="0" smtClean="0"/>
              <a:t> in Rabka-Zdrój.</a:t>
            </a:r>
            <a:endParaRPr lang="pl-PL" sz="2400" dirty="0" smtClean="0"/>
          </a:p>
          <a:p>
            <a:endParaRPr lang="pl-PL" sz="2400" dirty="0" smtClean="0"/>
          </a:p>
          <a:p>
            <a:pPr algn="just"/>
            <a:r>
              <a:rPr lang="pl-PL" sz="2400" dirty="0" smtClean="0"/>
              <a:t>In the </a:t>
            </a:r>
            <a:r>
              <a:rPr lang="pl-PL" sz="2400" dirty="0" err="1" smtClean="0"/>
              <a:t>years</a:t>
            </a:r>
            <a:r>
              <a:rPr lang="pl-PL" sz="2400" dirty="0" smtClean="0"/>
              <a:t> 2007-2008,  </a:t>
            </a:r>
            <a:r>
              <a:rPr lang="pl-PL" sz="2400" dirty="0" err="1" smtClean="0"/>
              <a:t>thermomodernisation</a:t>
            </a:r>
            <a:r>
              <a:rPr lang="pl-PL" sz="2400" dirty="0" smtClean="0"/>
              <a:t> of 30 </a:t>
            </a:r>
            <a:r>
              <a:rPr lang="pl-PL" sz="2400" dirty="0" err="1" smtClean="0"/>
              <a:t>multitenant</a:t>
            </a:r>
            <a:r>
              <a:rPr lang="pl-PL" sz="2400" dirty="0" smtClean="0"/>
              <a:t> </a:t>
            </a:r>
            <a:r>
              <a:rPr lang="pl-PL" sz="2400" dirty="0" err="1" smtClean="0"/>
              <a:t>buildings</a:t>
            </a:r>
            <a:r>
              <a:rPr lang="pl-PL" sz="2400" dirty="0" smtClean="0"/>
              <a:t> was </a:t>
            </a:r>
            <a:r>
              <a:rPr lang="pl-PL" sz="2400" dirty="0" err="1" smtClean="0"/>
              <a:t>carried</a:t>
            </a:r>
            <a:r>
              <a:rPr lang="pl-PL" sz="2400" dirty="0" smtClean="0"/>
              <a:t> out. </a:t>
            </a:r>
          </a:p>
          <a:p>
            <a:pPr algn="just"/>
            <a:r>
              <a:rPr lang="pl-PL" sz="2400" dirty="0" smtClean="0"/>
              <a:t>The </a:t>
            </a:r>
            <a:r>
              <a:rPr lang="pl-PL" sz="2400" dirty="0" err="1" smtClean="0"/>
              <a:t>modernisation</a:t>
            </a:r>
            <a:r>
              <a:rPr lang="pl-PL" sz="2400" dirty="0" smtClean="0"/>
              <a:t> </a:t>
            </a:r>
            <a:r>
              <a:rPr lang="pl-PL" sz="2400" dirty="0" err="1" smtClean="0"/>
              <a:t>included</a:t>
            </a:r>
            <a:r>
              <a:rPr lang="pl-PL" sz="2400" dirty="0" smtClean="0"/>
              <a:t> – </a:t>
            </a:r>
            <a:r>
              <a:rPr lang="pl-PL" sz="2400" dirty="0" err="1" smtClean="0"/>
              <a:t>external</a:t>
            </a:r>
            <a:r>
              <a:rPr lang="pl-PL" sz="2400" dirty="0" smtClean="0"/>
              <a:t> </a:t>
            </a:r>
            <a:r>
              <a:rPr lang="pl-PL" sz="2400" dirty="0" err="1" smtClean="0"/>
              <a:t>walls</a:t>
            </a:r>
            <a:r>
              <a:rPr lang="pl-PL" sz="2400" dirty="0" smtClean="0"/>
              <a:t> </a:t>
            </a:r>
            <a:r>
              <a:rPr lang="pl-PL" sz="2400" dirty="0" err="1" smtClean="0"/>
              <a:t>insulation</a:t>
            </a:r>
            <a:r>
              <a:rPr lang="pl-PL" sz="2400" dirty="0" smtClean="0"/>
              <a:t>, </a:t>
            </a:r>
            <a:r>
              <a:rPr lang="pl-PL" sz="2400" dirty="0" err="1" smtClean="0"/>
              <a:t>ceiling</a:t>
            </a:r>
            <a:r>
              <a:rPr lang="pl-PL" sz="2400" dirty="0" smtClean="0"/>
              <a:t> and slab </a:t>
            </a:r>
            <a:r>
              <a:rPr lang="pl-PL" sz="2400" dirty="0" err="1" smtClean="0"/>
              <a:t>roofs</a:t>
            </a:r>
            <a:r>
              <a:rPr lang="pl-PL" sz="2400" dirty="0" smtClean="0"/>
              <a:t> </a:t>
            </a:r>
            <a:r>
              <a:rPr lang="pl-PL" sz="2400" dirty="0" err="1" smtClean="0"/>
              <a:t>insulation</a:t>
            </a:r>
            <a:r>
              <a:rPr lang="pl-PL" sz="2400" dirty="0" smtClean="0"/>
              <a:t> and the </a:t>
            </a:r>
            <a:r>
              <a:rPr lang="pl-PL" sz="2400" dirty="0" err="1" smtClean="0"/>
              <a:t>replacement</a:t>
            </a:r>
            <a:r>
              <a:rPr lang="pl-PL" sz="2400" dirty="0" smtClean="0"/>
              <a:t> of </a:t>
            </a:r>
            <a:r>
              <a:rPr lang="pl-PL" sz="2400" dirty="0" err="1" smtClean="0"/>
              <a:t>window</a:t>
            </a:r>
            <a:r>
              <a:rPr lang="pl-PL" sz="2400" dirty="0" smtClean="0"/>
              <a:t> and </a:t>
            </a:r>
            <a:r>
              <a:rPr lang="pl-PL" sz="2400" dirty="0" err="1" smtClean="0"/>
              <a:t>door</a:t>
            </a:r>
            <a:r>
              <a:rPr lang="pl-PL" sz="2400" dirty="0" smtClean="0"/>
              <a:t> </a:t>
            </a:r>
            <a:r>
              <a:rPr lang="pl-PL" sz="2400" dirty="0" err="1" smtClean="0"/>
              <a:t>frames</a:t>
            </a:r>
            <a:r>
              <a:rPr lang="pl-PL" sz="2400" dirty="0" smtClean="0"/>
              <a:t>.</a:t>
            </a:r>
          </a:p>
          <a:p>
            <a:pPr algn="just"/>
            <a:endParaRPr lang="pl-PL" sz="2400" dirty="0" smtClean="0"/>
          </a:p>
          <a:p>
            <a:pPr algn="just"/>
            <a:r>
              <a:rPr lang="pl-PL" sz="2400" dirty="0" err="1" smtClean="0"/>
              <a:t>Earlier</a:t>
            </a:r>
            <a:r>
              <a:rPr lang="pl-PL" sz="2400" dirty="0" smtClean="0"/>
              <a:t>, the </a:t>
            </a:r>
            <a:r>
              <a:rPr lang="pl-PL" sz="2400" dirty="0" err="1" smtClean="0"/>
              <a:t>Cooperative</a:t>
            </a:r>
            <a:r>
              <a:rPr lang="pl-PL" sz="2400" dirty="0" smtClean="0"/>
              <a:t> </a:t>
            </a:r>
            <a:r>
              <a:rPr lang="pl-PL" sz="2400" dirty="0" err="1" smtClean="0"/>
              <a:t>carried</a:t>
            </a:r>
            <a:r>
              <a:rPr lang="pl-PL" sz="2400" dirty="0" smtClean="0"/>
              <a:t> out the </a:t>
            </a:r>
            <a:r>
              <a:rPr lang="pl-PL" sz="2400" dirty="0" err="1" smtClean="0"/>
              <a:t>modernisation</a:t>
            </a:r>
            <a:r>
              <a:rPr lang="pl-PL" sz="2400" dirty="0" smtClean="0"/>
              <a:t> of </a:t>
            </a:r>
            <a:r>
              <a:rPr lang="pl-PL" sz="2400" dirty="0" err="1" smtClean="0"/>
              <a:t>all</a:t>
            </a:r>
            <a:r>
              <a:rPr lang="pl-PL" sz="2400" dirty="0" smtClean="0"/>
              <a:t> central heating </a:t>
            </a:r>
            <a:r>
              <a:rPr lang="pl-PL" sz="2400" dirty="0" err="1" smtClean="0"/>
              <a:t>boilers</a:t>
            </a:r>
            <a:r>
              <a:rPr lang="pl-PL" sz="2400" dirty="0" smtClean="0"/>
              <a:t>. The </a:t>
            </a:r>
            <a:r>
              <a:rPr lang="pl-PL" sz="2400" dirty="0" err="1" smtClean="0"/>
              <a:t>modernisation</a:t>
            </a:r>
            <a:r>
              <a:rPr lang="pl-PL" sz="2400" dirty="0" smtClean="0"/>
              <a:t> </a:t>
            </a:r>
            <a:r>
              <a:rPr lang="pl-PL" sz="2400" dirty="0" err="1" smtClean="0"/>
              <a:t>included</a:t>
            </a:r>
            <a:r>
              <a:rPr lang="pl-PL" sz="2400" dirty="0" smtClean="0"/>
              <a:t> the </a:t>
            </a:r>
            <a:r>
              <a:rPr lang="pl-PL" sz="2400" dirty="0" err="1" smtClean="0"/>
              <a:t>replacement</a:t>
            </a:r>
            <a:r>
              <a:rPr lang="pl-PL" sz="2400" dirty="0" smtClean="0"/>
              <a:t> of </a:t>
            </a:r>
            <a:r>
              <a:rPr lang="pl-PL" sz="2400" dirty="0" err="1" smtClean="0"/>
              <a:t>coal</a:t>
            </a:r>
            <a:r>
              <a:rPr lang="pl-PL" sz="2400" dirty="0" smtClean="0"/>
              <a:t> </a:t>
            </a:r>
            <a:r>
              <a:rPr lang="pl-PL" sz="2400" dirty="0" err="1" smtClean="0"/>
              <a:t>boilers</a:t>
            </a:r>
            <a:r>
              <a:rPr lang="pl-PL" sz="2400" dirty="0" smtClean="0"/>
              <a:t> for </a:t>
            </a:r>
            <a:r>
              <a:rPr lang="pl-PL" sz="2400" dirty="0" err="1" smtClean="0"/>
              <a:t>gas</a:t>
            </a:r>
            <a:r>
              <a:rPr lang="pl-PL" sz="2400" dirty="0" smtClean="0"/>
              <a:t> </a:t>
            </a:r>
            <a:r>
              <a:rPr lang="pl-PL" sz="2400" dirty="0" err="1" smtClean="0"/>
              <a:t>boilers</a:t>
            </a:r>
            <a:r>
              <a:rPr lang="pl-PL" sz="2400" dirty="0" smtClean="0"/>
              <a:t> for </a:t>
            </a:r>
            <a:r>
              <a:rPr lang="pl-PL" sz="2400" dirty="0" err="1" smtClean="0"/>
              <a:t>instance</a:t>
            </a:r>
            <a:r>
              <a:rPr lang="pl-PL" sz="2400" dirty="0" smtClean="0"/>
              <a:t>.</a:t>
            </a:r>
            <a:endParaRPr lang="pl-PL"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115616" y="548680"/>
            <a:ext cx="7488832" cy="648072"/>
          </a:xfrm>
          <a:prstGeom prst="rect">
            <a:avLst/>
          </a:prstGeom>
        </p:spPr>
        <p:txBody>
          <a:bodyPr tIns="0">
            <a:noAutofit/>
          </a:bodyPr>
          <a:lstStyle/>
          <a:p>
            <a:pPr lvl="0"/>
            <a:r>
              <a:rPr lang="pl-PL" sz="2800" b="1" dirty="0">
                <a:solidFill>
                  <a:prstClr val="black"/>
                </a:solidFill>
              </a:rPr>
              <a:t>The </a:t>
            </a:r>
            <a:r>
              <a:rPr lang="pl-PL" sz="2800" b="1" dirty="0" err="1">
                <a:solidFill>
                  <a:prstClr val="black"/>
                </a:solidFill>
              </a:rPr>
              <a:t>thermomodernisation</a:t>
            </a:r>
            <a:r>
              <a:rPr lang="pl-PL" sz="2800" b="1" dirty="0">
                <a:solidFill>
                  <a:prstClr val="black"/>
                </a:solidFill>
              </a:rPr>
              <a:t> of </a:t>
            </a:r>
            <a:endParaRPr lang="pl-PL" sz="2800" b="1" dirty="0" smtClean="0">
              <a:solidFill>
                <a:prstClr val="black"/>
              </a:solidFill>
            </a:endParaRPr>
          </a:p>
          <a:p>
            <a:pPr lvl="0"/>
            <a:r>
              <a:rPr lang="pl-PL" sz="2800" b="1" dirty="0" err="1" smtClean="0">
                <a:solidFill>
                  <a:prstClr val="black"/>
                </a:solidFill>
              </a:rPr>
              <a:t>multitenant</a:t>
            </a:r>
            <a:r>
              <a:rPr lang="pl-PL" sz="2800" b="1" dirty="0" smtClean="0">
                <a:solidFill>
                  <a:prstClr val="black"/>
                </a:solidFill>
              </a:rPr>
              <a:t> </a:t>
            </a:r>
            <a:r>
              <a:rPr lang="pl-PL" sz="2800" b="1" dirty="0" err="1">
                <a:solidFill>
                  <a:prstClr val="black"/>
                </a:solidFill>
              </a:rPr>
              <a:t>buildings</a:t>
            </a:r>
            <a:r>
              <a:rPr lang="pl-PL" sz="2800" b="1" dirty="0">
                <a:solidFill>
                  <a:prstClr val="black"/>
                </a:solidFill>
              </a:rPr>
              <a:t> </a:t>
            </a:r>
            <a:r>
              <a:rPr lang="pl-PL" sz="2800" b="1" dirty="0" err="1">
                <a:solidFill>
                  <a:prstClr val="black"/>
                </a:solidFill>
              </a:rPr>
              <a:t>carried</a:t>
            </a:r>
            <a:r>
              <a:rPr lang="pl-PL" sz="2800" b="1" dirty="0">
                <a:solidFill>
                  <a:prstClr val="black"/>
                </a:solidFill>
              </a:rPr>
              <a:t> out by </a:t>
            </a:r>
            <a:r>
              <a:rPr lang="pl-PL" sz="2800" b="1" dirty="0" err="1">
                <a:solidFill>
                  <a:prstClr val="black"/>
                </a:solidFill>
              </a:rPr>
              <a:t>Housing</a:t>
            </a:r>
            <a:r>
              <a:rPr lang="pl-PL" sz="2800" b="1" dirty="0">
                <a:solidFill>
                  <a:prstClr val="black"/>
                </a:solidFill>
              </a:rPr>
              <a:t> </a:t>
            </a:r>
            <a:r>
              <a:rPr lang="pl-PL" sz="2800" b="1" dirty="0" err="1">
                <a:solidFill>
                  <a:prstClr val="black"/>
                </a:solidFill>
              </a:rPr>
              <a:t>Cooperative</a:t>
            </a:r>
            <a:r>
              <a:rPr lang="pl-PL" sz="2800" b="1" dirty="0">
                <a:solidFill>
                  <a:prstClr val="black"/>
                </a:solidFill>
              </a:rPr>
              <a:t> in Rabka-Zdrój.</a:t>
            </a:r>
            <a:endParaRPr lang="pl-PL" sz="2400" dirty="0">
              <a:solidFill>
                <a:prstClr val="black"/>
              </a:solidFill>
            </a:endParaRPr>
          </a:p>
          <a:p>
            <a:pPr lvl="0"/>
            <a:endParaRPr lang="pl-PL" sz="2400" dirty="0">
              <a:solidFill>
                <a:prstClr val="black"/>
              </a:solidFill>
            </a:endParaRPr>
          </a:p>
          <a:p>
            <a:endParaRPr lang="pl-PL" sz="2400" dirty="0" smtClean="0"/>
          </a:p>
          <a:p>
            <a:r>
              <a:rPr lang="pl-PL" sz="2400" dirty="0" err="1" smtClean="0"/>
              <a:t>Furthermore</a:t>
            </a:r>
            <a:r>
              <a:rPr lang="pl-PL" sz="2400" dirty="0" smtClean="0"/>
              <a:t>, the </a:t>
            </a:r>
            <a:r>
              <a:rPr lang="pl-PL" sz="2400" dirty="0" err="1" smtClean="0"/>
              <a:t>Housing</a:t>
            </a:r>
            <a:r>
              <a:rPr lang="pl-PL" sz="2400" dirty="0" smtClean="0"/>
              <a:t> </a:t>
            </a:r>
            <a:r>
              <a:rPr lang="pl-PL" sz="2400" dirty="0" err="1" smtClean="0"/>
              <a:t>Cooperative</a:t>
            </a:r>
            <a:r>
              <a:rPr lang="pl-PL" sz="2400" dirty="0" smtClean="0"/>
              <a:t> </a:t>
            </a:r>
            <a:r>
              <a:rPr lang="pl-PL" sz="2400" dirty="0" err="1" smtClean="0"/>
              <a:t>built</a:t>
            </a:r>
            <a:r>
              <a:rPr lang="pl-PL" sz="2400" dirty="0" smtClean="0"/>
              <a:t> </a:t>
            </a:r>
            <a:r>
              <a:rPr lang="pl-PL" sz="2400" dirty="0" err="1" smtClean="0"/>
              <a:t>an</a:t>
            </a:r>
            <a:r>
              <a:rPr lang="pl-PL" sz="2400" dirty="0" smtClean="0"/>
              <a:t> </a:t>
            </a:r>
            <a:r>
              <a:rPr lang="pl-PL" sz="2400" dirty="0" err="1" smtClean="0"/>
              <a:t>individual</a:t>
            </a:r>
            <a:r>
              <a:rPr lang="pl-PL" sz="2400" dirty="0" smtClean="0"/>
              <a:t> </a:t>
            </a:r>
            <a:r>
              <a:rPr lang="pl-PL" sz="2400" dirty="0" err="1" smtClean="0"/>
              <a:t>gas</a:t>
            </a:r>
            <a:r>
              <a:rPr lang="pl-PL" sz="2400" dirty="0" smtClean="0"/>
              <a:t> </a:t>
            </a:r>
            <a:r>
              <a:rPr lang="pl-PL" sz="2400" dirty="0" err="1" smtClean="0"/>
              <a:t>boiler-house</a:t>
            </a:r>
            <a:r>
              <a:rPr lang="pl-PL" sz="2400" dirty="0" smtClean="0"/>
              <a:t> for the shopping </a:t>
            </a:r>
            <a:r>
              <a:rPr lang="pl-PL" sz="2400" dirty="0" err="1" smtClean="0"/>
              <a:t>center</a:t>
            </a:r>
            <a:r>
              <a:rPr lang="pl-PL" sz="2400" dirty="0" smtClean="0"/>
              <a:t> and a </a:t>
            </a:r>
            <a:r>
              <a:rPr lang="pl-PL" sz="2400" dirty="0" err="1" smtClean="0"/>
              <a:t>new</a:t>
            </a:r>
            <a:r>
              <a:rPr lang="pl-PL" sz="2400" dirty="0" smtClean="0"/>
              <a:t> </a:t>
            </a:r>
            <a:r>
              <a:rPr lang="pl-PL" sz="2400" dirty="0" err="1" smtClean="0"/>
              <a:t>building</a:t>
            </a:r>
            <a:r>
              <a:rPr lang="pl-PL" sz="2400" dirty="0" smtClean="0"/>
              <a:t> in order to </a:t>
            </a:r>
            <a:r>
              <a:rPr lang="pl-PL" sz="2400" dirty="0" err="1" smtClean="0"/>
              <a:t>avoid</a:t>
            </a:r>
            <a:r>
              <a:rPr lang="pl-PL" sz="2400" dirty="0" smtClean="0"/>
              <a:t> </a:t>
            </a:r>
            <a:r>
              <a:rPr lang="pl-PL" sz="2400" dirty="0" err="1" smtClean="0"/>
              <a:t>large</a:t>
            </a:r>
            <a:r>
              <a:rPr lang="pl-PL" sz="2400" dirty="0" smtClean="0"/>
              <a:t> </a:t>
            </a:r>
            <a:r>
              <a:rPr lang="pl-PL" sz="2400" dirty="0" err="1" smtClean="0"/>
              <a:t>energy</a:t>
            </a:r>
            <a:r>
              <a:rPr lang="pl-PL" sz="2400" dirty="0" smtClean="0"/>
              <a:t> </a:t>
            </a:r>
            <a:r>
              <a:rPr lang="pl-PL" sz="2400" dirty="0" err="1" smtClean="0"/>
              <a:t>loss</a:t>
            </a:r>
            <a:r>
              <a:rPr lang="pl-PL" sz="2400" dirty="0" smtClean="0"/>
              <a:t> </a:t>
            </a:r>
            <a:r>
              <a:rPr lang="pl-PL" sz="2400" dirty="0" err="1" smtClean="0"/>
              <a:t>due</a:t>
            </a:r>
            <a:r>
              <a:rPr lang="pl-PL" sz="2400" dirty="0" smtClean="0"/>
              <a:t> to </a:t>
            </a:r>
            <a:r>
              <a:rPr lang="pl-PL" sz="2400" dirty="0" err="1" smtClean="0"/>
              <a:t>transportation</a:t>
            </a:r>
            <a:r>
              <a:rPr lang="pl-PL" sz="2400" dirty="0" smtClean="0"/>
              <a:t> from the </a:t>
            </a:r>
            <a:r>
              <a:rPr lang="pl-PL" sz="2400" dirty="0" err="1" smtClean="0"/>
              <a:t>boiler-house</a:t>
            </a:r>
            <a:r>
              <a:rPr lang="pl-PL" sz="2400" dirty="0" smtClean="0"/>
              <a:t> in </a:t>
            </a:r>
            <a:r>
              <a:rPr lang="pl-PL" sz="2400" dirty="0" err="1" smtClean="0"/>
              <a:t>neighbouring</a:t>
            </a:r>
            <a:r>
              <a:rPr lang="pl-PL" sz="2400" dirty="0" smtClean="0"/>
              <a:t> residential </a:t>
            </a:r>
            <a:r>
              <a:rPr lang="pl-PL" sz="2400" dirty="0" err="1" smtClean="0"/>
              <a:t>area</a:t>
            </a:r>
            <a:r>
              <a:rPr lang="pl-PL" sz="2400" dirty="0" smtClean="0"/>
              <a:t>.</a:t>
            </a:r>
          </a:p>
          <a:p>
            <a:r>
              <a:rPr lang="pl-PL" sz="2400" dirty="0" smtClean="0"/>
              <a:t>The </a:t>
            </a:r>
            <a:r>
              <a:rPr lang="pl-PL" sz="2400" dirty="0" err="1" smtClean="0"/>
              <a:t>thermomodernisation</a:t>
            </a:r>
            <a:r>
              <a:rPr lang="pl-PL" sz="2400" dirty="0" smtClean="0"/>
              <a:t> of the </a:t>
            </a:r>
            <a:r>
              <a:rPr lang="pl-PL" sz="2400" dirty="0" err="1" smtClean="0"/>
              <a:t>majority</a:t>
            </a:r>
            <a:r>
              <a:rPr lang="pl-PL" sz="2400" dirty="0" smtClean="0"/>
              <a:t> of </a:t>
            </a:r>
            <a:r>
              <a:rPr lang="pl-PL" sz="2400" dirty="0" err="1" smtClean="0"/>
              <a:t>multitenant</a:t>
            </a:r>
            <a:r>
              <a:rPr lang="pl-PL" sz="2400" dirty="0" smtClean="0"/>
              <a:t> </a:t>
            </a:r>
            <a:r>
              <a:rPr lang="pl-PL" sz="2400" dirty="0" err="1" smtClean="0"/>
              <a:t>houses</a:t>
            </a:r>
            <a:r>
              <a:rPr lang="pl-PL" sz="2400" dirty="0" smtClean="0"/>
              <a:t> was </a:t>
            </a:r>
            <a:r>
              <a:rPr lang="pl-PL" sz="2400" dirty="0" err="1" smtClean="0"/>
              <a:t>also</a:t>
            </a:r>
            <a:r>
              <a:rPr lang="pl-PL" sz="2400" dirty="0" smtClean="0"/>
              <a:t> </a:t>
            </a:r>
            <a:r>
              <a:rPr lang="pl-PL" sz="2400" dirty="0" err="1" smtClean="0"/>
              <a:t>carried</a:t>
            </a:r>
            <a:r>
              <a:rPr lang="pl-PL" sz="2400" dirty="0" smtClean="0"/>
              <a:t> out </a:t>
            </a:r>
            <a:r>
              <a:rPr lang="pl-PL" sz="2400" dirty="0" err="1" smtClean="0"/>
              <a:t>together</a:t>
            </a:r>
            <a:r>
              <a:rPr lang="pl-PL" sz="2400" dirty="0" smtClean="0"/>
              <a:t> with the </a:t>
            </a:r>
            <a:r>
              <a:rPr lang="pl-PL" sz="2400" dirty="0" err="1" smtClean="0"/>
              <a:t>replacement</a:t>
            </a:r>
            <a:r>
              <a:rPr lang="pl-PL" sz="2400" dirty="0" smtClean="0"/>
              <a:t> of </a:t>
            </a:r>
            <a:r>
              <a:rPr lang="pl-PL" sz="2400" dirty="0" err="1" smtClean="0"/>
              <a:t>thermal</a:t>
            </a:r>
            <a:r>
              <a:rPr lang="pl-PL" sz="2400" dirty="0" smtClean="0"/>
              <a:t> </a:t>
            </a:r>
            <a:r>
              <a:rPr lang="pl-PL" sz="2400" dirty="0" err="1" smtClean="0"/>
              <a:t>centers</a:t>
            </a:r>
            <a:r>
              <a:rPr lang="pl-PL" sz="2400" dirty="0" smtClean="0"/>
              <a:t>. </a:t>
            </a:r>
            <a:endParaRPr lang="pl-PL"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259632" y="260648"/>
            <a:ext cx="6840760" cy="648072"/>
          </a:xfrm>
          <a:prstGeom prst="rect">
            <a:avLst/>
          </a:prstGeom>
        </p:spPr>
        <p:txBody>
          <a:bodyPr tIns="0">
            <a:noAutofit/>
          </a:bodyPr>
          <a:lstStyle/>
          <a:p>
            <a:pPr lvl="0"/>
            <a:r>
              <a:rPr lang="pl-PL" sz="2800" b="1" dirty="0">
                <a:solidFill>
                  <a:prstClr val="black"/>
                </a:solidFill>
              </a:rPr>
              <a:t>The </a:t>
            </a:r>
            <a:r>
              <a:rPr lang="pl-PL" sz="2800" b="1" dirty="0" err="1">
                <a:solidFill>
                  <a:prstClr val="black"/>
                </a:solidFill>
              </a:rPr>
              <a:t>thermomodernisation</a:t>
            </a:r>
            <a:r>
              <a:rPr lang="pl-PL" sz="2800" b="1" dirty="0">
                <a:solidFill>
                  <a:prstClr val="black"/>
                </a:solidFill>
              </a:rPr>
              <a:t> of </a:t>
            </a:r>
          </a:p>
          <a:p>
            <a:pPr lvl="0"/>
            <a:r>
              <a:rPr lang="pl-PL" sz="2800" b="1" dirty="0" err="1">
                <a:solidFill>
                  <a:prstClr val="black"/>
                </a:solidFill>
              </a:rPr>
              <a:t>multitenant</a:t>
            </a:r>
            <a:r>
              <a:rPr lang="pl-PL" sz="2800" b="1" dirty="0">
                <a:solidFill>
                  <a:prstClr val="black"/>
                </a:solidFill>
              </a:rPr>
              <a:t> </a:t>
            </a:r>
            <a:r>
              <a:rPr lang="pl-PL" sz="2800" b="1" dirty="0" err="1">
                <a:solidFill>
                  <a:prstClr val="black"/>
                </a:solidFill>
              </a:rPr>
              <a:t>buildings</a:t>
            </a:r>
            <a:r>
              <a:rPr lang="pl-PL" sz="2800" b="1" dirty="0">
                <a:solidFill>
                  <a:prstClr val="black"/>
                </a:solidFill>
              </a:rPr>
              <a:t> </a:t>
            </a:r>
            <a:r>
              <a:rPr lang="pl-PL" sz="2800" b="1" dirty="0" err="1">
                <a:solidFill>
                  <a:prstClr val="black"/>
                </a:solidFill>
              </a:rPr>
              <a:t>carried</a:t>
            </a:r>
            <a:r>
              <a:rPr lang="pl-PL" sz="2800" b="1" dirty="0">
                <a:solidFill>
                  <a:prstClr val="black"/>
                </a:solidFill>
              </a:rPr>
              <a:t> out by </a:t>
            </a:r>
            <a:r>
              <a:rPr lang="pl-PL" sz="2800" b="1" dirty="0" err="1">
                <a:solidFill>
                  <a:prstClr val="black"/>
                </a:solidFill>
              </a:rPr>
              <a:t>Housing</a:t>
            </a:r>
            <a:r>
              <a:rPr lang="pl-PL" sz="2800" b="1" dirty="0">
                <a:solidFill>
                  <a:prstClr val="black"/>
                </a:solidFill>
              </a:rPr>
              <a:t> </a:t>
            </a:r>
            <a:r>
              <a:rPr lang="pl-PL" sz="2800" b="1" dirty="0" err="1">
                <a:solidFill>
                  <a:prstClr val="black"/>
                </a:solidFill>
              </a:rPr>
              <a:t>Cooperative</a:t>
            </a:r>
            <a:r>
              <a:rPr lang="pl-PL" sz="2800" b="1" dirty="0">
                <a:solidFill>
                  <a:prstClr val="black"/>
                </a:solidFill>
              </a:rPr>
              <a:t> in Rabka-Zdrój</a:t>
            </a:r>
            <a:endParaRPr lang="pl-PL" sz="2400" dirty="0" smtClean="0"/>
          </a:p>
        </p:txBody>
      </p:sp>
      <p:pic>
        <p:nvPicPr>
          <p:cNvPr id="9" name="Obraz 8" descr="P5290052.JPG"/>
          <p:cNvPicPr>
            <a:picLocks noChangeAspect="1"/>
          </p:cNvPicPr>
          <p:nvPr/>
        </p:nvPicPr>
        <p:blipFill>
          <a:blip r:embed="rId2" cstate="print"/>
          <a:stretch>
            <a:fillRect/>
          </a:stretch>
        </p:blipFill>
        <p:spPr>
          <a:xfrm>
            <a:off x="1403648" y="1844824"/>
            <a:ext cx="6444208" cy="4833156"/>
          </a:xfrm>
          <a:prstGeom prst="rect">
            <a:avLst/>
          </a:prstGeom>
        </p:spPr>
      </p:pic>
      <p:pic>
        <p:nvPicPr>
          <p:cNvPr id="4" name="Obraz 3" descr="herb nowy.jpg"/>
          <p:cNvPicPr>
            <a:picLocks noChangeAspect="1"/>
          </p:cNvPicPr>
          <p:nvPr/>
        </p:nvPicPr>
        <p:blipFill>
          <a:blip r:embed="rId3" cstate="print"/>
          <a:stretch>
            <a:fillRect/>
          </a:stretch>
        </p:blipFill>
        <p:spPr>
          <a:xfrm>
            <a:off x="7738485" y="260648"/>
            <a:ext cx="1153995" cy="171588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259632" y="260648"/>
            <a:ext cx="6840760" cy="648072"/>
          </a:xfrm>
          <a:prstGeom prst="rect">
            <a:avLst/>
          </a:prstGeom>
        </p:spPr>
        <p:txBody>
          <a:bodyPr tIns="0">
            <a:noAutofit/>
          </a:bodyPr>
          <a:lstStyle/>
          <a:p>
            <a:pPr lvl="0"/>
            <a:r>
              <a:rPr lang="pl-PL" sz="2800" b="1" dirty="0">
                <a:solidFill>
                  <a:prstClr val="black"/>
                </a:solidFill>
              </a:rPr>
              <a:t>The </a:t>
            </a:r>
            <a:r>
              <a:rPr lang="pl-PL" sz="2800" b="1" dirty="0" err="1">
                <a:solidFill>
                  <a:prstClr val="black"/>
                </a:solidFill>
              </a:rPr>
              <a:t>thermomodernisation</a:t>
            </a:r>
            <a:r>
              <a:rPr lang="pl-PL" sz="2800" b="1" dirty="0">
                <a:solidFill>
                  <a:prstClr val="black"/>
                </a:solidFill>
              </a:rPr>
              <a:t> of </a:t>
            </a:r>
          </a:p>
          <a:p>
            <a:pPr lvl="0"/>
            <a:r>
              <a:rPr lang="pl-PL" sz="2800" b="1" dirty="0" err="1">
                <a:solidFill>
                  <a:prstClr val="black"/>
                </a:solidFill>
              </a:rPr>
              <a:t>multitenant</a:t>
            </a:r>
            <a:r>
              <a:rPr lang="pl-PL" sz="2800" b="1" dirty="0">
                <a:solidFill>
                  <a:prstClr val="black"/>
                </a:solidFill>
              </a:rPr>
              <a:t> </a:t>
            </a:r>
            <a:r>
              <a:rPr lang="pl-PL" sz="2800" b="1" dirty="0" err="1">
                <a:solidFill>
                  <a:prstClr val="black"/>
                </a:solidFill>
              </a:rPr>
              <a:t>buildings</a:t>
            </a:r>
            <a:r>
              <a:rPr lang="pl-PL" sz="2800" b="1" dirty="0">
                <a:solidFill>
                  <a:prstClr val="black"/>
                </a:solidFill>
              </a:rPr>
              <a:t> </a:t>
            </a:r>
            <a:r>
              <a:rPr lang="pl-PL" sz="2800" b="1" dirty="0" err="1">
                <a:solidFill>
                  <a:prstClr val="black"/>
                </a:solidFill>
              </a:rPr>
              <a:t>carried</a:t>
            </a:r>
            <a:r>
              <a:rPr lang="pl-PL" sz="2800" b="1" dirty="0">
                <a:solidFill>
                  <a:prstClr val="black"/>
                </a:solidFill>
              </a:rPr>
              <a:t> out by </a:t>
            </a:r>
            <a:r>
              <a:rPr lang="pl-PL" sz="2800" b="1" dirty="0" err="1">
                <a:solidFill>
                  <a:prstClr val="black"/>
                </a:solidFill>
              </a:rPr>
              <a:t>Housing</a:t>
            </a:r>
            <a:r>
              <a:rPr lang="pl-PL" sz="2800" b="1" dirty="0">
                <a:solidFill>
                  <a:prstClr val="black"/>
                </a:solidFill>
              </a:rPr>
              <a:t> </a:t>
            </a:r>
            <a:r>
              <a:rPr lang="pl-PL" sz="2800" b="1" dirty="0" err="1">
                <a:solidFill>
                  <a:prstClr val="black"/>
                </a:solidFill>
              </a:rPr>
              <a:t>Cooperative</a:t>
            </a:r>
            <a:r>
              <a:rPr lang="pl-PL" sz="2800" b="1" dirty="0">
                <a:solidFill>
                  <a:prstClr val="black"/>
                </a:solidFill>
              </a:rPr>
              <a:t> in Rabka-Zdrój.</a:t>
            </a:r>
            <a:endParaRPr lang="pl-PL" sz="2400" dirty="0">
              <a:solidFill>
                <a:prstClr val="black"/>
              </a:solidFill>
            </a:endParaRPr>
          </a:p>
        </p:txBody>
      </p:sp>
      <p:pic>
        <p:nvPicPr>
          <p:cNvPr id="4" name="Obraz 3" descr="herb nowy.jpg"/>
          <p:cNvPicPr>
            <a:picLocks noChangeAspect="1"/>
          </p:cNvPicPr>
          <p:nvPr/>
        </p:nvPicPr>
        <p:blipFill>
          <a:blip r:embed="rId2" cstate="print"/>
          <a:stretch>
            <a:fillRect/>
          </a:stretch>
        </p:blipFill>
        <p:spPr>
          <a:xfrm>
            <a:off x="7738485" y="260648"/>
            <a:ext cx="1153995" cy="1715888"/>
          </a:xfrm>
          <a:prstGeom prst="rect">
            <a:avLst/>
          </a:prstGeom>
        </p:spPr>
      </p:pic>
      <p:pic>
        <p:nvPicPr>
          <p:cNvPr id="8" name="Obraz 7" descr="_DSC4990.JPG"/>
          <p:cNvPicPr>
            <a:picLocks noChangeAspect="1"/>
          </p:cNvPicPr>
          <p:nvPr/>
        </p:nvPicPr>
        <p:blipFill>
          <a:blip r:embed="rId3" cstate="print"/>
          <a:stretch>
            <a:fillRect/>
          </a:stretch>
        </p:blipFill>
        <p:spPr>
          <a:xfrm>
            <a:off x="1547664" y="2060848"/>
            <a:ext cx="6948264" cy="461489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259632" y="260648"/>
            <a:ext cx="6840760" cy="648072"/>
          </a:xfrm>
          <a:prstGeom prst="rect">
            <a:avLst/>
          </a:prstGeom>
        </p:spPr>
        <p:txBody>
          <a:bodyPr tIns="0">
            <a:noAutofit/>
          </a:bodyPr>
          <a:lstStyle/>
          <a:p>
            <a:pPr lvl="0"/>
            <a:r>
              <a:rPr lang="pl-PL" sz="2800" b="1" dirty="0">
                <a:solidFill>
                  <a:prstClr val="black"/>
                </a:solidFill>
              </a:rPr>
              <a:t>The </a:t>
            </a:r>
            <a:r>
              <a:rPr lang="pl-PL" sz="2800" b="1" dirty="0" err="1">
                <a:solidFill>
                  <a:prstClr val="black"/>
                </a:solidFill>
              </a:rPr>
              <a:t>thermomodernisation</a:t>
            </a:r>
            <a:r>
              <a:rPr lang="pl-PL" sz="2800" b="1" dirty="0">
                <a:solidFill>
                  <a:prstClr val="black"/>
                </a:solidFill>
              </a:rPr>
              <a:t> of </a:t>
            </a:r>
          </a:p>
          <a:p>
            <a:pPr lvl="0"/>
            <a:r>
              <a:rPr lang="pl-PL" sz="2800" b="1" dirty="0" err="1">
                <a:solidFill>
                  <a:prstClr val="black"/>
                </a:solidFill>
              </a:rPr>
              <a:t>multitenant</a:t>
            </a:r>
            <a:r>
              <a:rPr lang="pl-PL" sz="2800" b="1" dirty="0">
                <a:solidFill>
                  <a:prstClr val="black"/>
                </a:solidFill>
              </a:rPr>
              <a:t> </a:t>
            </a:r>
            <a:r>
              <a:rPr lang="pl-PL" sz="2800" b="1" dirty="0" err="1">
                <a:solidFill>
                  <a:prstClr val="black"/>
                </a:solidFill>
              </a:rPr>
              <a:t>buildings</a:t>
            </a:r>
            <a:r>
              <a:rPr lang="pl-PL" sz="2800" b="1" dirty="0">
                <a:solidFill>
                  <a:prstClr val="black"/>
                </a:solidFill>
              </a:rPr>
              <a:t> </a:t>
            </a:r>
            <a:r>
              <a:rPr lang="pl-PL" sz="2800" b="1" dirty="0" err="1">
                <a:solidFill>
                  <a:prstClr val="black"/>
                </a:solidFill>
              </a:rPr>
              <a:t>carried</a:t>
            </a:r>
            <a:r>
              <a:rPr lang="pl-PL" sz="2800" b="1" dirty="0">
                <a:solidFill>
                  <a:prstClr val="black"/>
                </a:solidFill>
              </a:rPr>
              <a:t> out by </a:t>
            </a:r>
            <a:r>
              <a:rPr lang="pl-PL" sz="2800" b="1" dirty="0" err="1">
                <a:solidFill>
                  <a:prstClr val="black"/>
                </a:solidFill>
              </a:rPr>
              <a:t>Housing</a:t>
            </a:r>
            <a:r>
              <a:rPr lang="pl-PL" sz="2800" b="1" dirty="0">
                <a:solidFill>
                  <a:prstClr val="black"/>
                </a:solidFill>
              </a:rPr>
              <a:t> </a:t>
            </a:r>
            <a:r>
              <a:rPr lang="pl-PL" sz="2800" b="1" dirty="0" err="1">
                <a:solidFill>
                  <a:prstClr val="black"/>
                </a:solidFill>
              </a:rPr>
              <a:t>Cooperative</a:t>
            </a:r>
            <a:r>
              <a:rPr lang="pl-PL" sz="2800" b="1" dirty="0">
                <a:solidFill>
                  <a:prstClr val="black"/>
                </a:solidFill>
              </a:rPr>
              <a:t> in Rabka-Zdrój.</a:t>
            </a:r>
            <a:endParaRPr lang="pl-PL" sz="2400" dirty="0">
              <a:solidFill>
                <a:prstClr val="black"/>
              </a:solidFill>
            </a:endParaRPr>
          </a:p>
        </p:txBody>
      </p:sp>
      <p:pic>
        <p:nvPicPr>
          <p:cNvPr id="4" name="Obraz 3" descr="herb nowy.jpg"/>
          <p:cNvPicPr>
            <a:picLocks noChangeAspect="1"/>
          </p:cNvPicPr>
          <p:nvPr/>
        </p:nvPicPr>
        <p:blipFill>
          <a:blip r:embed="rId2" cstate="print"/>
          <a:stretch>
            <a:fillRect/>
          </a:stretch>
        </p:blipFill>
        <p:spPr>
          <a:xfrm>
            <a:off x="7738485" y="260648"/>
            <a:ext cx="1153995" cy="1715888"/>
          </a:xfrm>
          <a:prstGeom prst="rect">
            <a:avLst/>
          </a:prstGeom>
        </p:spPr>
      </p:pic>
      <p:pic>
        <p:nvPicPr>
          <p:cNvPr id="8" name="Obraz 7" descr="_DSC5008.JPG"/>
          <p:cNvPicPr>
            <a:picLocks noChangeAspect="1"/>
          </p:cNvPicPr>
          <p:nvPr/>
        </p:nvPicPr>
        <p:blipFill>
          <a:blip r:embed="rId3" cstate="print"/>
          <a:stretch>
            <a:fillRect/>
          </a:stretch>
        </p:blipFill>
        <p:spPr>
          <a:xfrm>
            <a:off x="1512168" y="2006642"/>
            <a:ext cx="7020272" cy="466271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259632" y="260648"/>
            <a:ext cx="6840760" cy="648072"/>
          </a:xfrm>
          <a:prstGeom prst="rect">
            <a:avLst/>
          </a:prstGeom>
        </p:spPr>
        <p:txBody>
          <a:bodyPr tIns="0">
            <a:noAutofit/>
          </a:bodyPr>
          <a:lstStyle/>
          <a:p>
            <a:pPr lvl="0"/>
            <a:r>
              <a:rPr lang="pl-PL" sz="2800" b="1" dirty="0">
                <a:solidFill>
                  <a:prstClr val="black"/>
                </a:solidFill>
              </a:rPr>
              <a:t>The </a:t>
            </a:r>
            <a:r>
              <a:rPr lang="pl-PL" sz="2800" b="1" dirty="0" err="1">
                <a:solidFill>
                  <a:prstClr val="black"/>
                </a:solidFill>
              </a:rPr>
              <a:t>thermomodernisation</a:t>
            </a:r>
            <a:r>
              <a:rPr lang="pl-PL" sz="2800" b="1" dirty="0">
                <a:solidFill>
                  <a:prstClr val="black"/>
                </a:solidFill>
              </a:rPr>
              <a:t> of </a:t>
            </a:r>
          </a:p>
          <a:p>
            <a:pPr lvl="0"/>
            <a:r>
              <a:rPr lang="pl-PL" sz="2800" b="1" dirty="0" err="1">
                <a:solidFill>
                  <a:prstClr val="black"/>
                </a:solidFill>
              </a:rPr>
              <a:t>multitenant</a:t>
            </a:r>
            <a:r>
              <a:rPr lang="pl-PL" sz="2800" b="1" dirty="0">
                <a:solidFill>
                  <a:prstClr val="black"/>
                </a:solidFill>
              </a:rPr>
              <a:t> </a:t>
            </a:r>
            <a:r>
              <a:rPr lang="pl-PL" sz="2800" b="1" dirty="0" err="1">
                <a:solidFill>
                  <a:prstClr val="black"/>
                </a:solidFill>
              </a:rPr>
              <a:t>buildings</a:t>
            </a:r>
            <a:r>
              <a:rPr lang="pl-PL" sz="2800" b="1" dirty="0">
                <a:solidFill>
                  <a:prstClr val="black"/>
                </a:solidFill>
              </a:rPr>
              <a:t> </a:t>
            </a:r>
            <a:r>
              <a:rPr lang="pl-PL" sz="2800" b="1" dirty="0" err="1">
                <a:solidFill>
                  <a:prstClr val="black"/>
                </a:solidFill>
              </a:rPr>
              <a:t>carried</a:t>
            </a:r>
            <a:r>
              <a:rPr lang="pl-PL" sz="2800" b="1" dirty="0">
                <a:solidFill>
                  <a:prstClr val="black"/>
                </a:solidFill>
              </a:rPr>
              <a:t> out by </a:t>
            </a:r>
            <a:r>
              <a:rPr lang="pl-PL" sz="2800" b="1" dirty="0" err="1">
                <a:solidFill>
                  <a:prstClr val="black"/>
                </a:solidFill>
              </a:rPr>
              <a:t>Housing</a:t>
            </a:r>
            <a:r>
              <a:rPr lang="pl-PL" sz="2800" b="1" dirty="0">
                <a:solidFill>
                  <a:prstClr val="black"/>
                </a:solidFill>
              </a:rPr>
              <a:t> </a:t>
            </a:r>
            <a:r>
              <a:rPr lang="pl-PL" sz="2800" b="1" dirty="0" err="1">
                <a:solidFill>
                  <a:prstClr val="black"/>
                </a:solidFill>
              </a:rPr>
              <a:t>Cooperative</a:t>
            </a:r>
            <a:r>
              <a:rPr lang="pl-PL" sz="2800" b="1" dirty="0">
                <a:solidFill>
                  <a:prstClr val="black"/>
                </a:solidFill>
              </a:rPr>
              <a:t> in Rabka-Zdrój.</a:t>
            </a:r>
            <a:endParaRPr lang="pl-PL" sz="2400" dirty="0">
              <a:solidFill>
                <a:prstClr val="black"/>
              </a:solidFill>
            </a:endParaRPr>
          </a:p>
        </p:txBody>
      </p:sp>
      <p:pic>
        <p:nvPicPr>
          <p:cNvPr id="4" name="Obraz 3" descr="herb nowy.jpg"/>
          <p:cNvPicPr>
            <a:picLocks noChangeAspect="1"/>
          </p:cNvPicPr>
          <p:nvPr/>
        </p:nvPicPr>
        <p:blipFill>
          <a:blip r:embed="rId2" cstate="print"/>
          <a:stretch>
            <a:fillRect/>
          </a:stretch>
        </p:blipFill>
        <p:spPr>
          <a:xfrm>
            <a:off x="7738485" y="260648"/>
            <a:ext cx="1153995" cy="1715888"/>
          </a:xfrm>
          <a:prstGeom prst="rect">
            <a:avLst/>
          </a:prstGeom>
        </p:spPr>
      </p:pic>
      <p:pic>
        <p:nvPicPr>
          <p:cNvPr id="9" name="Obraz 8" descr="_DSC5000.JPG"/>
          <p:cNvPicPr>
            <a:picLocks noChangeAspect="1"/>
          </p:cNvPicPr>
          <p:nvPr/>
        </p:nvPicPr>
        <p:blipFill>
          <a:blip r:embed="rId3" cstate="print"/>
          <a:stretch>
            <a:fillRect/>
          </a:stretch>
        </p:blipFill>
        <p:spPr>
          <a:xfrm>
            <a:off x="1547664" y="2030824"/>
            <a:ext cx="7092280" cy="471054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187624" y="2492896"/>
            <a:ext cx="7704856" cy="648072"/>
          </a:xfrm>
          <a:prstGeom prst="rect">
            <a:avLst/>
          </a:prstGeom>
        </p:spPr>
        <p:txBody>
          <a:bodyPr tIns="0">
            <a:noAutofit/>
          </a:bodyPr>
          <a:lstStyle/>
          <a:p>
            <a:r>
              <a:rPr lang="pl-PL" sz="2800" dirty="0" smtClean="0"/>
              <a:t>In sanatorium </a:t>
            </a:r>
            <a:r>
              <a:rPr lang="pl-PL" sz="2800" dirty="0" err="1" smtClean="0"/>
              <a:t>buildings</a:t>
            </a:r>
            <a:r>
              <a:rPr lang="pl-PL" sz="2800" dirty="0" smtClean="0"/>
              <a:t>– </a:t>
            </a:r>
            <a:r>
              <a:rPr lang="pl-PL" sz="2800" dirty="0" err="1" smtClean="0"/>
              <a:t>Thuberculosis</a:t>
            </a:r>
            <a:r>
              <a:rPr lang="pl-PL" sz="2800" dirty="0" smtClean="0"/>
              <a:t> and </a:t>
            </a:r>
            <a:r>
              <a:rPr lang="pl-PL" sz="2800" dirty="0" err="1" smtClean="0"/>
              <a:t>Lung</a:t>
            </a:r>
            <a:r>
              <a:rPr lang="pl-PL" sz="2800" dirty="0" smtClean="0"/>
              <a:t> </a:t>
            </a:r>
            <a:r>
              <a:rPr lang="pl-PL" sz="2800" dirty="0" err="1" smtClean="0"/>
              <a:t>Diseases</a:t>
            </a:r>
            <a:r>
              <a:rPr lang="pl-PL" sz="2800" dirty="0" smtClean="0"/>
              <a:t> </a:t>
            </a:r>
            <a:r>
              <a:rPr lang="pl-PL" sz="2800" dirty="0" err="1" smtClean="0"/>
              <a:t>Institute</a:t>
            </a:r>
            <a:r>
              <a:rPr lang="pl-PL" sz="2800" dirty="0" smtClean="0"/>
              <a:t>, </a:t>
            </a:r>
            <a:r>
              <a:rPr lang="pl-PL" sz="2800" dirty="0" err="1" smtClean="0"/>
              <a:t>holiday</a:t>
            </a:r>
            <a:r>
              <a:rPr lang="pl-PL" sz="2800" dirty="0" smtClean="0"/>
              <a:t> </a:t>
            </a:r>
            <a:r>
              <a:rPr lang="pl-PL" sz="2800" dirty="0" err="1" smtClean="0"/>
              <a:t>resorts</a:t>
            </a:r>
            <a:r>
              <a:rPr lang="pl-PL" sz="2800" dirty="0" smtClean="0"/>
              <a:t> and the </a:t>
            </a:r>
            <a:r>
              <a:rPr lang="pl-PL" sz="2800" dirty="0" err="1" smtClean="0"/>
              <a:t>hospital</a:t>
            </a:r>
            <a:r>
              <a:rPr lang="pl-PL" sz="2800" dirty="0" smtClean="0"/>
              <a:t> the heating </a:t>
            </a:r>
            <a:r>
              <a:rPr lang="pl-PL" sz="2800" dirty="0" err="1" smtClean="0"/>
              <a:t>modernisation</a:t>
            </a:r>
            <a:r>
              <a:rPr lang="pl-PL" sz="2800" dirty="0" smtClean="0"/>
              <a:t> was </a:t>
            </a:r>
            <a:r>
              <a:rPr lang="pl-PL" sz="2800" dirty="0" err="1" smtClean="0"/>
              <a:t>carried</a:t>
            </a:r>
            <a:r>
              <a:rPr lang="pl-PL" sz="2800" dirty="0" smtClean="0"/>
              <a:t> out, </a:t>
            </a:r>
            <a:r>
              <a:rPr lang="pl-PL" sz="2800" dirty="0" err="1" smtClean="0"/>
              <a:t>which</a:t>
            </a:r>
            <a:r>
              <a:rPr lang="pl-PL" sz="2800" dirty="0" smtClean="0"/>
              <a:t> </a:t>
            </a:r>
            <a:r>
              <a:rPr lang="pl-PL" sz="2800" dirty="0" err="1" smtClean="0"/>
              <a:t>included</a:t>
            </a:r>
            <a:r>
              <a:rPr lang="pl-PL" sz="2800" dirty="0" smtClean="0"/>
              <a:t> the </a:t>
            </a:r>
            <a:r>
              <a:rPr lang="pl-PL" sz="2800" dirty="0" err="1" smtClean="0"/>
              <a:t>replacement</a:t>
            </a:r>
            <a:r>
              <a:rPr lang="pl-PL" sz="2800" dirty="0" smtClean="0"/>
              <a:t> of solid </a:t>
            </a:r>
            <a:r>
              <a:rPr lang="pl-PL" sz="2800" dirty="0" err="1" smtClean="0"/>
              <a:t>fuels</a:t>
            </a:r>
            <a:r>
              <a:rPr lang="pl-PL" sz="2800" dirty="0" smtClean="0"/>
              <a:t> </a:t>
            </a:r>
            <a:r>
              <a:rPr lang="pl-PL" sz="2800" dirty="0" err="1" smtClean="0"/>
              <a:t>boiler</a:t>
            </a:r>
            <a:r>
              <a:rPr lang="pl-PL" sz="2800" dirty="0" smtClean="0"/>
              <a:t> for </a:t>
            </a:r>
            <a:r>
              <a:rPr lang="pl-PL" sz="2800" dirty="0" err="1" smtClean="0"/>
              <a:t>gas</a:t>
            </a:r>
            <a:r>
              <a:rPr lang="pl-PL" sz="2800" dirty="0" smtClean="0"/>
              <a:t> </a:t>
            </a:r>
            <a:r>
              <a:rPr lang="pl-PL" sz="2800" dirty="0" err="1" smtClean="0"/>
              <a:t>ones</a:t>
            </a:r>
            <a:r>
              <a:rPr lang="pl-PL" sz="2800" dirty="0" smtClean="0"/>
              <a:t>.</a:t>
            </a:r>
            <a:endParaRPr lang="pl-PL"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187624" y="2492896"/>
            <a:ext cx="7704856" cy="648072"/>
          </a:xfrm>
          <a:prstGeom prst="rect">
            <a:avLst/>
          </a:prstGeom>
        </p:spPr>
        <p:txBody>
          <a:bodyPr tIns="0">
            <a:noAutofit/>
          </a:bodyPr>
          <a:lstStyle/>
          <a:p>
            <a:r>
              <a:rPr lang="en-US" sz="2800" dirty="0" smtClean="0"/>
              <a:t>Some sanatorium buildings and resorts were thoroughly </a:t>
            </a:r>
            <a:r>
              <a:rPr lang="en-US" sz="2800" dirty="0" err="1" smtClean="0"/>
              <a:t>thermomodernised</a:t>
            </a:r>
            <a:r>
              <a:rPr lang="en-US" sz="2800" dirty="0" smtClean="0"/>
              <a:t>, which considerably reduced the amount of hazardous gases</a:t>
            </a:r>
            <a:r>
              <a:rPr lang="pl-PL" sz="2800" dirty="0" smtClean="0"/>
              <a:t> </a:t>
            </a:r>
            <a:r>
              <a:rPr lang="en-US" sz="2800" dirty="0" smtClean="0"/>
              <a:t>emissions into the air in the area of </a:t>
            </a:r>
            <a:r>
              <a:rPr lang="en-US" sz="2800" dirty="0" err="1" smtClean="0"/>
              <a:t>Rabka-Zdrój</a:t>
            </a:r>
            <a:r>
              <a:rPr lang="en-US" sz="2800" dirty="0" smtClean="0"/>
              <a:t>.</a:t>
            </a:r>
            <a:endParaRPr lang="en-US" sz="28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187624" y="620688"/>
            <a:ext cx="6840760" cy="648072"/>
          </a:xfrm>
          <a:prstGeom prst="rect">
            <a:avLst/>
          </a:prstGeom>
        </p:spPr>
        <p:txBody>
          <a:bodyPr tIns="0">
            <a:noAutofit/>
          </a:bodyPr>
          <a:lstStyle/>
          <a:p>
            <a:r>
              <a:rPr lang="pl-PL" sz="2400" b="1" dirty="0" smtClean="0"/>
              <a:t>„Rabczański Zdrój” Spa – Uzdrowisko Rabka S.A.</a:t>
            </a:r>
          </a:p>
        </p:txBody>
      </p:sp>
      <p:pic>
        <p:nvPicPr>
          <p:cNvPr id="4" name="Obraz 3" descr="herb nowy.jpg"/>
          <p:cNvPicPr>
            <a:picLocks noChangeAspect="1"/>
          </p:cNvPicPr>
          <p:nvPr/>
        </p:nvPicPr>
        <p:blipFill>
          <a:blip r:embed="rId2" cstate="print"/>
          <a:stretch>
            <a:fillRect/>
          </a:stretch>
        </p:blipFill>
        <p:spPr>
          <a:xfrm>
            <a:off x="7738485" y="260648"/>
            <a:ext cx="1153995" cy="1715888"/>
          </a:xfrm>
          <a:prstGeom prst="rect">
            <a:avLst/>
          </a:prstGeom>
        </p:spPr>
      </p:pic>
      <p:pic>
        <p:nvPicPr>
          <p:cNvPr id="8" name="Obraz 7" descr="IMG_6050.JPG"/>
          <p:cNvPicPr>
            <a:picLocks noChangeAspect="1"/>
          </p:cNvPicPr>
          <p:nvPr/>
        </p:nvPicPr>
        <p:blipFill>
          <a:blip r:embed="rId3" cstate="print"/>
          <a:stretch>
            <a:fillRect/>
          </a:stretch>
        </p:blipFill>
        <p:spPr>
          <a:xfrm>
            <a:off x="1403648" y="1772816"/>
            <a:ext cx="7308304" cy="487220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331640" y="260648"/>
            <a:ext cx="6120680" cy="648072"/>
          </a:xfrm>
        </p:spPr>
        <p:txBody>
          <a:bodyPr>
            <a:noAutofit/>
          </a:bodyPr>
          <a:lstStyle/>
          <a:p>
            <a:pPr algn="ctr"/>
            <a:r>
              <a:rPr lang="pl-PL" sz="2800" dirty="0" smtClean="0"/>
              <a:t>The </a:t>
            </a:r>
            <a:r>
              <a:rPr lang="pl-PL" sz="2800" dirty="0" err="1" smtClean="0"/>
              <a:t>percentage</a:t>
            </a:r>
            <a:r>
              <a:rPr lang="pl-PL" sz="2800" dirty="0" smtClean="0"/>
              <a:t> of </a:t>
            </a:r>
            <a:r>
              <a:rPr lang="pl-PL" sz="2800" dirty="0" err="1" smtClean="0"/>
              <a:t>heat</a:t>
            </a:r>
            <a:r>
              <a:rPr lang="pl-PL" sz="2800" dirty="0" smtClean="0"/>
              <a:t> </a:t>
            </a:r>
            <a:r>
              <a:rPr lang="pl-PL" sz="2800" dirty="0" err="1" smtClean="0"/>
              <a:t>loss</a:t>
            </a:r>
            <a:r>
              <a:rPr lang="pl-PL" sz="2800" dirty="0" smtClean="0"/>
              <a:t> of the </a:t>
            </a:r>
            <a:r>
              <a:rPr lang="pl-PL" sz="2800" dirty="0" err="1" smtClean="0"/>
              <a:t>building</a:t>
            </a:r>
            <a:r>
              <a:rPr lang="pl-PL" sz="2800" dirty="0" smtClean="0"/>
              <a:t> </a:t>
            </a:r>
            <a:r>
              <a:rPr lang="pl-PL" sz="2800" dirty="0" err="1" smtClean="0"/>
              <a:t>is</a:t>
            </a:r>
            <a:r>
              <a:rPr lang="pl-PL" sz="2800" dirty="0" smtClean="0"/>
              <a:t> </a:t>
            </a:r>
            <a:r>
              <a:rPr lang="pl-PL" sz="2800" dirty="0" err="1" smtClean="0"/>
              <a:t>illustrated</a:t>
            </a:r>
            <a:r>
              <a:rPr lang="pl-PL" sz="2800" dirty="0" smtClean="0"/>
              <a:t> in the </a:t>
            </a:r>
            <a:r>
              <a:rPr lang="pl-PL" sz="2800" dirty="0" err="1" smtClean="0"/>
              <a:t>picture</a:t>
            </a:r>
            <a:r>
              <a:rPr lang="pl-PL" sz="2800" dirty="0" smtClean="0"/>
              <a:t> </a:t>
            </a:r>
            <a:r>
              <a:rPr lang="pl-PL" sz="2800" dirty="0" err="1" smtClean="0"/>
              <a:t>below</a:t>
            </a:r>
            <a:r>
              <a:rPr lang="pl-PL" sz="2800" dirty="0" smtClean="0"/>
              <a:t>.</a:t>
            </a:r>
            <a:endParaRPr lang="pl-PL" sz="2800" dirty="0"/>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8" name="Obraz 7" descr="http://www.ucn.pl/assets/images/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08" y="1772816"/>
            <a:ext cx="6480760" cy="5013176"/>
          </a:xfrm>
          <a:prstGeom prst="rect">
            <a:avLst/>
          </a:prstGeom>
          <a:noFill/>
          <a:ln>
            <a:noFill/>
          </a:ln>
        </p:spPr>
      </p:pic>
      <p:sp>
        <p:nvSpPr>
          <p:cNvPr id="1025" name="Rectangle 1"/>
          <p:cNvSpPr>
            <a:spLocks noChangeArrowheads="1"/>
          </p:cNvSpPr>
          <p:nvPr/>
        </p:nvSpPr>
        <p:spPr bwMode="auto">
          <a:xfrm>
            <a:off x="1115616" y="6386556"/>
            <a:ext cx="230425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Źródło: http://www.ucn.pl/</a:t>
            </a:r>
            <a:endParaRPr kumimoji="0" lang="pl-PL"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187624" y="2492896"/>
            <a:ext cx="7704856" cy="648072"/>
          </a:xfrm>
          <a:prstGeom prst="rect">
            <a:avLst/>
          </a:prstGeom>
        </p:spPr>
        <p:txBody>
          <a:bodyPr tIns="0">
            <a:noAutofit/>
          </a:bodyPr>
          <a:lstStyle/>
          <a:p>
            <a:r>
              <a:rPr lang="en-US" sz="2800" dirty="0" smtClean="0"/>
              <a:t>Pavilion VI of the Tuberculosis and Lung Diseases Institute (formerly called „Nazareth”) is an example of a full </a:t>
            </a:r>
            <a:r>
              <a:rPr lang="en-US" sz="2800" dirty="0" err="1" smtClean="0"/>
              <a:t>thermomodernisation</a:t>
            </a:r>
            <a:r>
              <a:rPr lang="en-US" sz="2800" dirty="0" smtClean="0"/>
              <a:t> that includes the installation of modern air conditioning and ventilation system with heat recovery</a:t>
            </a:r>
            <a:r>
              <a:rPr lang="pl-PL" sz="2800" dirty="0" smtClean="0"/>
              <a:t>.</a:t>
            </a:r>
            <a:endParaRPr lang="pl-PL" sz="28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897725" y="438121"/>
            <a:ext cx="6840760" cy="648072"/>
          </a:xfrm>
          <a:prstGeom prst="rect">
            <a:avLst/>
          </a:prstGeom>
        </p:spPr>
        <p:txBody>
          <a:bodyPr tIns="0">
            <a:noAutofit/>
          </a:bodyPr>
          <a:lstStyle/>
          <a:p>
            <a:r>
              <a:rPr lang="en-US" sz="2400" b="1" dirty="0" smtClean="0"/>
              <a:t>A sanatorium building – Tuberculosis and Lung Diseases Institute</a:t>
            </a:r>
          </a:p>
        </p:txBody>
      </p:sp>
      <p:pic>
        <p:nvPicPr>
          <p:cNvPr id="4" name="Obraz 3" descr="herb nowy.jpg"/>
          <p:cNvPicPr>
            <a:picLocks noChangeAspect="1"/>
          </p:cNvPicPr>
          <p:nvPr/>
        </p:nvPicPr>
        <p:blipFill>
          <a:blip r:embed="rId2" cstate="print"/>
          <a:stretch>
            <a:fillRect/>
          </a:stretch>
        </p:blipFill>
        <p:spPr>
          <a:xfrm>
            <a:off x="7738485" y="260648"/>
            <a:ext cx="1153995" cy="1715888"/>
          </a:xfrm>
          <a:prstGeom prst="rect">
            <a:avLst/>
          </a:prstGeom>
        </p:spPr>
      </p:pic>
      <p:pic>
        <p:nvPicPr>
          <p:cNvPr id="9" name="Obraz 8" descr="IMG_7849.JPG"/>
          <p:cNvPicPr>
            <a:picLocks noChangeAspect="1"/>
          </p:cNvPicPr>
          <p:nvPr/>
        </p:nvPicPr>
        <p:blipFill>
          <a:blip r:embed="rId3" cstate="print"/>
          <a:stretch>
            <a:fillRect/>
          </a:stretch>
        </p:blipFill>
        <p:spPr>
          <a:xfrm>
            <a:off x="1547664" y="2060848"/>
            <a:ext cx="6804248" cy="453616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835696" y="2492896"/>
            <a:ext cx="7704856" cy="648072"/>
          </a:xfrm>
          <a:prstGeom prst="rect">
            <a:avLst/>
          </a:prstGeom>
        </p:spPr>
        <p:txBody>
          <a:bodyPr tIns="0">
            <a:noAutofit/>
          </a:bodyPr>
          <a:lstStyle/>
          <a:p>
            <a:r>
              <a:rPr lang="pl-PL" sz="3600" b="1" dirty="0" smtClean="0"/>
              <a:t>The </a:t>
            </a:r>
            <a:r>
              <a:rPr lang="pl-PL" sz="3600" b="1" dirty="0" err="1" smtClean="0"/>
              <a:t>thermomodernisation</a:t>
            </a:r>
            <a:r>
              <a:rPr lang="pl-PL" sz="3600" b="1" dirty="0" smtClean="0"/>
              <a:t> of </a:t>
            </a:r>
            <a:r>
              <a:rPr lang="pl-PL" sz="3600" b="1" dirty="0" err="1" smtClean="0"/>
              <a:t>other</a:t>
            </a:r>
            <a:r>
              <a:rPr lang="pl-PL" sz="3600" b="1" dirty="0" smtClean="0"/>
              <a:t> public </a:t>
            </a:r>
            <a:r>
              <a:rPr lang="pl-PL" sz="3600" b="1" dirty="0" err="1" smtClean="0"/>
              <a:t>facilities</a:t>
            </a:r>
            <a:endParaRPr lang="pl-PL" sz="3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547664" y="260648"/>
            <a:ext cx="7344816" cy="648072"/>
          </a:xfrm>
          <a:prstGeom prst="rect">
            <a:avLst/>
          </a:prstGeom>
        </p:spPr>
        <p:txBody>
          <a:bodyPr tIns="0">
            <a:noAutofit/>
          </a:bodyPr>
          <a:lstStyle/>
          <a:p>
            <a:r>
              <a:rPr lang="pl-PL" sz="2800" b="1" dirty="0" smtClean="0"/>
              <a:t> </a:t>
            </a:r>
            <a:endParaRPr lang="pl-PL" sz="2800" dirty="0" smtClean="0"/>
          </a:p>
          <a:p>
            <a:pPr lvl="0"/>
            <a:endParaRPr lang="pl-PL" sz="2800" dirty="0" smtClean="0"/>
          </a:p>
          <a:p>
            <a:pPr lvl="0"/>
            <a:r>
              <a:rPr lang="pl-PL" sz="2800" b="1" dirty="0" smtClean="0"/>
              <a:t>Comprehensive School No. 1</a:t>
            </a:r>
            <a:endParaRPr lang="pl-PL" sz="2800" b="1" dirty="0"/>
          </a:p>
        </p:txBody>
      </p:sp>
      <p:pic>
        <p:nvPicPr>
          <p:cNvPr id="5" name="Obraz 4" descr="http://nowotarski.pl/cmn/local/_cache/nn9a5v1b48da3zeq2g.jpg"/>
          <p:cNvPicPr/>
          <p:nvPr/>
        </p:nvPicPr>
        <p:blipFill>
          <a:blip r:embed="rId3" cstate="print"/>
          <a:srcRect/>
          <a:stretch>
            <a:fillRect/>
          </a:stretch>
        </p:blipFill>
        <p:spPr bwMode="auto">
          <a:xfrm>
            <a:off x="1619672" y="2060848"/>
            <a:ext cx="5976664" cy="4464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115616" y="620688"/>
            <a:ext cx="7704856" cy="648072"/>
          </a:xfrm>
          <a:prstGeom prst="rect">
            <a:avLst/>
          </a:prstGeom>
        </p:spPr>
        <p:txBody>
          <a:bodyPr tIns="0">
            <a:noAutofit/>
          </a:bodyPr>
          <a:lstStyle/>
          <a:p>
            <a:pPr lvl="0"/>
            <a:r>
              <a:rPr lang="pl-PL" sz="2800" b="1" dirty="0" smtClean="0"/>
              <a:t>Railway Station</a:t>
            </a:r>
          </a:p>
          <a:p>
            <a:pPr lvl="0"/>
            <a:r>
              <a:rPr lang="pl-PL" sz="2800" b="1" dirty="0" smtClean="0"/>
              <a:t>(</a:t>
            </a:r>
            <a:r>
              <a:rPr lang="pl-PL" sz="2800" b="1" dirty="0" err="1" smtClean="0"/>
              <a:t>housing</a:t>
            </a:r>
            <a:r>
              <a:rPr lang="pl-PL" sz="2800" b="1" dirty="0" smtClean="0"/>
              <a:t> the Public Library)</a:t>
            </a:r>
            <a:endParaRPr lang="pl-PL" sz="2800" b="1" dirty="0"/>
          </a:p>
        </p:txBody>
      </p:sp>
      <p:pic>
        <p:nvPicPr>
          <p:cNvPr id="8" name="Obraz 7" descr="IMG_7151.JPG"/>
          <p:cNvPicPr>
            <a:picLocks noChangeAspect="1"/>
          </p:cNvPicPr>
          <p:nvPr/>
        </p:nvPicPr>
        <p:blipFill>
          <a:blip r:embed="rId2" cstate="print"/>
          <a:stretch>
            <a:fillRect/>
          </a:stretch>
        </p:blipFill>
        <p:spPr>
          <a:xfrm>
            <a:off x="1403648" y="1772816"/>
            <a:ext cx="7380312" cy="4920208"/>
          </a:xfrm>
          <a:prstGeom prst="rect">
            <a:avLst/>
          </a:prstGeom>
        </p:spPr>
      </p:pic>
      <p:pic>
        <p:nvPicPr>
          <p:cNvPr id="4" name="Obraz 3" descr="herb nowy.jpg"/>
          <p:cNvPicPr>
            <a:picLocks noChangeAspect="1"/>
          </p:cNvPicPr>
          <p:nvPr/>
        </p:nvPicPr>
        <p:blipFill>
          <a:blip r:embed="rId3" cstate="print"/>
          <a:stretch>
            <a:fillRect/>
          </a:stretch>
        </p:blipFill>
        <p:spPr>
          <a:xfrm>
            <a:off x="7668344" y="260648"/>
            <a:ext cx="1153995" cy="171588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115616" y="476672"/>
            <a:ext cx="7704856" cy="648072"/>
          </a:xfrm>
          <a:prstGeom prst="rect">
            <a:avLst/>
          </a:prstGeom>
        </p:spPr>
        <p:txBody>
          <a:bodyPr tIns="0">
            <a:noAutofit/>
          </a:bodyPr>
          <a:lstStyle/>
          <a:p>
            <a:pPr lvl="0"/>
            <a:r>
              <a:rPr lang="pl-PL" sz="2800" b="1" dirty="0" smtClean="0"/>
              <a:t>Police Station</a:t>
            </a:r>
            <a:endParaRPr lang="pl-PL" sz="2800" b="1" dirty="0"/>
          </a:p>
        </p:txBody>
      </p:sp>
      <p:pic>
        <p:nvPicPr>
          <p:cNvPr id="5" name="Obraz 4" descr="IMG_2942.JPG"/>
          <p:cNvPicPr>
            <a:picLocks noChangeAspect="1"/>
          </p:cNvPicPr>
          <p:nvPr/>
        </p:nvPicPr>
        <p:blipFill>
          <a:blip r:embed="rId2" cstate="print"/>
          <a:stretch>
            <a:fillRect/>
          </a:stretch>
        </p:blipFill>
        <p:spPr>
          <a:xfrm>
            <a:off x="1331640" y="1556792"/>
            <a:ext cx="7596336" cy="5064224"/>
          </a:xfrm>
          <a:prstGeom prst="rect">
            <a:avLst/>
          </a:prstGeom>
        </p:spPr>
      </p:pic>
      <p:pic>
        <p:nvPicPr>
          <p:cNvPr id="4" name="Obraz 3" descr="herb nowy.jpg"/>
          <p:cNvPicPr>
            <a:picLocks noChangeAspect="1"/>
          </p:cNvPicPr>
          <p:nvPr/>
        </p:nvPicPr>
        <p:blipFill>
          <a:blip r:embed="rId3" cstate="print"/>
          <a:stretch>
            <a:fillRect/>
          </a:stretch>
        </p:blipFill>
        <p:spPr>
          <a:xfrm>
            <a:off x="7668344" y="260648"/>
            <a:ext cx="1153995" cy="171588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043608" y="476672"/>
            <a:ext cx="7704856" cy="648072"/>
          </a:xfrm>
          <a:prstGeom prst="rect">
            <a:avLst/>
          </a:prstGeom>
        </p:spPr>
        <p:txBody>
          <a:bodyPr tIns="0">
            <a:noAutofit/>
          </a:bodyPr>
          <a:lstStyle/>
          <a:p>
            <a:pPr lvl="0"/>
            <a:r>
              <a:rPr lang="pl-PL" sz="2800" b="1" dirty="0" err="1" smtClean="0"/>
              <a:t>Fire</a:t>
            </a:r>
            <a:r>
              <a:rPr lang="pl-PL" sz="2800" b="1" dirty="0" smtClean="0"/>
              <a:t> </a:t>
            </a:r>
            <a:r>
              <a:rPr lang="pl-PL" sz="2800" b="1" dirty="0" err="1"/>
              <a:t>B</a:t>
            </a:r>
            <a:r>
              <a:rPr lang="pl-PL" sz="2800" b="1" dirty="0" err="1" smtClean="0"/>
              <a:t>rigade</a:t>
            </a:r>
            <a:r>
              <a:rPr lang="pl-PL" sz="2800" b="1" dirty="0" smtClean="0"/>
              <a:t> Station</a:t>
            </a:r>
            <a:endParaRPr lang="pl-PL" sz="2800" b="1" dirty="0"/>
          </a:p>
        </p:txBody>
      </p:sp>
      <p:pic>
        <p:nvPicPr>
          <p:cNvPr id="5" name="Obraz 4" descr="IMG_7089.JPG"/>
          <p:cNvPicPr>
            <a:picLocks noChangeAspect="1"/>
          </p:cNvPicPr>
          <p:nvPr/>
        </p:nvPicPr>
        <p:blipFill>
          <a:blip r:embed="rId2" cstate="print"/>
          <a:stretch>
            <a:fillRect/>
          </a:stretch>
        </p:blipFill>
        <p:spPr>
          <a:xfrm>
            <a:off x="1187624" y="1556792"/>
            <a:ext cx="7668344" cy="5112229"/>
          </a:xfrm>
          <a:prstGeom prst="rect">
            <a:avLst/>
          </a:prstGeom>
        </p:spPr>
      </p:pic>
      <p:pic>
        <p:nvPicPr>
          <p:cNvPr id="4" name="Obraz 3" descr="herb nowy.jpg"/>
          <p:cNvPicPr>
            <a:picLocks noChangeAspect="1"/>
          </p:cNvPicPr>
          <p:nvPr/>
        </p:nvPicPr>
        <p:blipFill>
          <a:blip r:embed="rId3" cstate="print"/>
          <a:stretch>
            <a:fillRect/>
          </a:stretch>
        </p:blipFill>
        <p:spPr>
          <a:xfrm>
            <a:off x="7738485" y="260648"/>
            <a:ext cx="1153995" cy="171588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043608" y="260648"/>
            <a:ext cx="7704856" cy="648072"/>
          </a:xfrm>
          <a:prstGeom prst="rect">
            <a:avLst/>
          </a:prstGeom>
        </p:spPr>
        <p:txBody>
          <a:bodyPr tIns="0">
            <a:noAutofit/>
          </a:bodyPr>
          <a:lstStyle/>
          <a:p>
            <a:r>
              <a:rPr lang="pl-PL" sz="2800" b="1" dirty="0" smtClean="0"/>
              <a:t>The </a:t>
            </a:r>
            <a:r>
              <a:rPr lang="pl-PL" sz="2800" b="1" dirty="0" err="1" smtClean="0"/>
              <a:t>thermomodernisation</a:t>
            </a:r>
            <a:r>
              <a:rPr lang="pl-PL" sz="2800" b="1" dirty="0" smtClean="0"/>
              <a:t> of </a:t>
            </a:r>
            <a:r>
              <a:rPr lang="pl-PL" sz="2800" b="1" dirty="0" err="1" smtClean="0"/>
              <a:t>other</a:t>
            </a:r>
            <a:r>
              <a:rPr lang="pl-PL" sz="2800" b="1" dirty="0" smtClean="0"/>
              <a:t> </a:t>
            </a:r>
          </a:p>
          <a:p>
            <a:r>
              <a:rPr lang="pl-PL" sz="2800" b="1" dirty="0"/>
              <a:t>p</a:t>
            </a:r>
            <a:r>
              <a:rPr lang="pl-PL" sz="2800" b="1" dirty="0" smtClean="0"/>
              <a:t>ublic </a:t>
            </a:r>
            <a:r>
              <a:rPr lang="pl-PL" sz="2800" b="1" dirty="0" err="1" smtClean="0"/>
              <a:t>buildings</a:t>
            </a:r>
            <a:endParaRPr lang="pl-PL" sz="2800" dirty="0" smtClean="0"/>
          </a:p>
          <a:p>
            <a:pPr lvl="0"/>
            <a:r>
              <a:rPr lang="pl-PL" sz="2800" dirty="0" smtClean="0"/>
              <a:t>„</a:t>
            </a:r>
            <a:r>
              <a:rPr lang="pl-PL" sz="2800" dirty="0" err="1" smtClean="0"/>
              <a:t>Primavera</a:t>
            </a:r>
            <a:r>
              <a:rPr lang="pl-PL" sz="2800" dirty="0" smtClean="0"/>
              <a:t>”</a:t>
            </a:r>
            <a:endParaRPr lang="pl-PL" sz="2800" dirty="0"/>
          </a:p>
        </p:txBody>
      </p:sp>
      <p:pic>
        <p:nvPicPr>
          <p:cNvPr id="5" name="Obraz 4" descr="DSCN1110.JPG"/>
          <p:cNvPicPr>
            <a:picLocks noChangeAspect="1"/>
          </p:cNvPicPr>
          <p:nvPr/>
        </p:nvPicPr>
        <p:blipFill>
          <a:blip r:embed="rId2" cstate="print"/>
          <a:stretch>
            <a:fillRect/>
          </a:stretch>
        </p:blipFill>
        <p:spPr>
          <a:xfrm>
            <a:off x="1619672" y="1628800"/>
            <a:ext cx="6720746" cy="5040559"/>
          </a:xfrm>
          <a:prstGeom prst="rect">
            <a:avLst/>
          </a:prstGeom>
        </p:spPr>
      </p:pic>
      <p:pic>
        <p:nvPicPr>
          <p:cNvPr id="4" name="Obraz 3" descr="herb nowy.jpg"/>
          <p:cNvPicPr>
            <a:picLocks noChangeAspect="1"/>
          </p:cNvPicPr>
          <p:nvPr/>
        </p:nvPicPr>
        <p:blipFill>
          <a:blip r:embed="rId3" cstate="print"/>
          <a:stretch>
            <a:fillRect/>
          </a:stretch>
        </p:blipFill>
        <p:spPr>
          <a:xfrm>
            <a:off x="7668344" y="260648"/>
            <a:ext cx="1153995" cy="171588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odtytuł 2"/>
          <p:cNvSpPr txBox="1">
            <a:spLocks/>
          </p:cNvSpPr>
          <p:nvPr/>
        </p:nvSpPr>
        <p:spPr>
          <a:xfrm>
            <a:off x="1043608" y="260648"/>
            <a:ext cx="7704856" cy="648072"/>
          </a:xfrm>
          <a:prstGeom prst="rect">
            <a:avLst/>
          </a:prstGeom>
        </p:spPr>
        <p:txBody>
          <a:bodyPr tIns="0">
            <a:noAutofit/>
          </a:bodyPr>
          <a:lstStyle/>
          <a:p>
            <a:pPr lvl="0"/>
            <a:r>
              <a:rPr lang="pl-PL" sz="2800" b="1" dirty="0">
                <a:solidFill>
                  <a:prstClr val="black"/>
                </a:solidFill>
              </a:rPr>
              <a:t>The </a:t>
            </a:r>
            <a:r>
              <a:rPr lang="pl-PL" sz="2800" b="1" dirty="0" err="1">
                <a:solidFill>
                  <a:prstClr val="black"/>
                </a:solidFill>
              </a:rPr>
              <a:t>thermomodernisation</a:t>
            </a:r>
            <a:r>
              <a:rPr lang="pl-PL" sz="2800" b="1" dirty="0">
                <a:solidFill>
                  <a:prstClr val="black"/>
                </a:solidFill>
              </a:rPr>
              <a:t> of </a:t>
            </a:r>
            <a:r>
              <a:rPr lang="pl-PL" sz="2800" b="1" dirty="0" err="1">
                <a:solidFill>
                  <a:prstClr val="black"/>
                </a:solidFill>
              </a:rPr>
              <a:t>other</a:t>
            </a:r>
            <a:r>
              <a:rPr lang="pl-PL" sz="2800" b="1" dirty="0">
                <a:solidFill>
                  <a:prstClr val="black"/>
                </a:solidFill>
              </a:rPr>
              <a:t> </a:t>
            </a:r>
          </a:p>
          <a:p>
            <a:pPr lvl="0"/>
            <a:r>
              <a:rPr lang="pl-PL" sz="2800" b="1" dirty="0">
                <a:solidFill>
                  <a:prstClr val="black"/>
                </a:solidFill>
              </a:rPr>
              <a:t>public </a:t>
            </a:r>
            <a:r>
              <a:rPr lang="pl-PL" sz="2800" b="1" dirty="0" err="1">
                <a:solidFill>
                  <a:prstClr val="black"/>
                </a:solidFill>
              </a:rPr>
              <a:t>buildings</a:t>
            </a:r>
            <a:endParaRPr lang="pl-PL" sz="2800" dirty="0">
              <a:solidFill>
                <a:prstClr val="black"/>
              </a:solidFill>
            </a:endParaRPr>
          </a:p>
          <a:p>
            <a:pPr lvl="0"/>
            <a:r>
              <a:rPr lang="pl-PL" sz="2800" dirty="0" err="1" smtClean="0"/>
              <a:t>Cardiology</a:t>
            </a:r>
            <a:r>
              <a:rPr lang="pl-PL" sz="2800" dirty="0" smtClean="0"/>
              <a:t> </a:t>
            </a:r>
            <a:r>
              <a:rPr lang="pl-PL" sz="2800" dirty="0" err="1" smtClean="0"/>
              <a:t>Hospital</a:t>
            </a:r>
            <a:r>
              <a:rPr lang="pl-PL" sz="2800" dirty="0" smtClean="0"/>
              <a:t> Rabka Spa</a:t>
            </a:r>
            <a:endParaRPr lang="pl-PL" sz="2800" dirty="0"/>
          </a:p>
        </p:txBody>
      </p:sp>
      <p:pic>
        <p:nvPicPr>
          <p:cNvPr id="10" name="Obraz 9" descr="27c85a1b5e6ddcbf1e4a16d7434d6355.jpg"/>
          <p:cNvPicPr>
            <a:picLocks noChangeAspect="1"/>
          </p:cNvPicPr>
          <p:nvPr/>
        </p:nvPicPr>
        <p:blipFill>
          <a:blip r:embed="rId2" cstate="print"/>
          <a:stretch>
            <a:fillRect/>
          </a:stretch>
        </p:blipFill>
        <p:spPr>
          <a:xfrm>
            <a:off x="1187624" y="1628800"/>
            <a:ext cx="6810631" cy="5018360"/>
          </a:xfrm>
          <a:prstGeom prst="rect">
            <a:avLst/>
          </a:prstGeom>
        </p:spPr>
      </p:pic>
      <p:pic>
        <p:nvPicPr>
          <p:cNvPr id="4" name="Obraz 3" descr="herb nowy.jpg"/>
          <p:cNvPicPr>
            <a:picLocks noChangeAspect="1"/>
          </p:cNvPicPr>
          <p:nvPr/>
        </p:nvPicPr>
        <p:blipFill>
          <a:blip r:embed="rId3" cstate="print"/>
          <a:stretch>
            <a:fillRect/>
          </a:stretch>
        </p:blipFill>
        <p:spPr>
          <a:xfrm>
            <a:off x="7668344" y="260648"/>
            <a:ext cx="1153995" cy="171588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043608" y="260648"/>
            <a:ext cx="7704856" cy="648072"/>
          </a:xfrm>
          <a:prstGeom prst="rect">
            <a:avLst/>
          </a:prstGeom>
        </p:spPr>
        <p:txBody>
          <a:bodyPr tIns="0">
            <a:noAutofit/>
          </a:bodyPr>
          <a:lstStyle/>
          <a:p>
            <a:pPr lvl="0"/>
            <a:r>
              <a:rPr lang="pl-PL" sz="2800" b="1" dirty="0">
                <a:solidFill>
                  <a:prstClr val="black"/>
                </a:solidFill>
              </a:rPr>
              <a:t>The </a:t>
            </a:r>
            <a:r>
              <a:rPr lang="pl-PL" sz="2800" b="1" dirty="0" err="1">
                <a:solidFill>
                  <a:prstClr val="black"/>
                </a:solidFill>
              </a:rPr>
              <a:t>thermomodernisation</a:t>
            </a:r>
            <a:r>
              <a:rPr lang="pl-PL" sz="2800" b="1" dirty="0">
                <a:solidFill>
                  <a:prstClr val="black"/>
                </a:solidFill>
              </a:rPr>
              <a:t> of </a:t>
            </a:r>
            <a:r>
              <a:rPr lang="pl-PL" sz="2800" b="1" dirty="0" err="1">
                <a:solidFill>
                  <a:prstClr val="black"/>
                </a:solidFill>
              </a:rPr>
              <a:t>other</a:t>
            </a:r>
            <a:r>
              <a:rPr lang="pl-PL" sz="2800" b="1" dirty="0">
                <a:solidFill>
                  <a:prstClr val="black"/>
                </a:solidFill>
              </a:rPr>
              <a:t> </a:t>
            </a:r>
          </a:p>
          <a:p>
            <a:pPr lvl="0"/>
            <a:r>
              <a:rPr lang="pl-PL" sz="2800" b="1" dirty="0">
                <a:solidFill>
                  <a:prstClr val="black"/>
                </a:solidFill>
              </a:rPr>
              <a:t>public </a:t>
            </a:r>
            <a:r>
              <a:rPr lang="pl-PL" sz="2800" b="1" dirty="0" err="1">
                <a:solidFill>
                  <a:prstClr val="black"/>
                </a:solidFill>
              </a:rPr>
              <a:t>buildings</a:t>
            </a:r>
            <a:endParaRPr lang="pl-PL" sz="2800" dirty="0">
              <a:solidFill>
                <a:prstClr val="black"/>
              </a:solidFill>
            </a:endParaRPr>
          </a:p>
          <a:p>
            <a:pPr lvl="0"/>
            <a:r>
              <a:rPr lang="pl-PL" sz="2800" dirty="0" smtClean="0"/>
              <a:t>School for blind and </a:t>
            </a:r>
            <a:r>
              <a:rPr lang="pl-PL" sz="2800" dirty="0" err="1" smtClean="0"/>
              <a:t>partialy-sighted</a:t>
            </a:r>
            <a:r>
              <a:rPr lang="pl-PL" sz="2800" dirty="0" smtClean="0"/>
              <a:t> </a:t>
            </a:r>
            <a:r>
              <a:rPr lang="pl-PL" sz="2800" dirty="0" err="1" smtClean="0"/>
              <a:t>children</a:t>
            </a:r>
            <a:endParaRPr lang="pl-PL" sz="2800" dirty="0"/>
          </a:p>
        </p:txBody>
      </p:sp>
      <p:pic>
        <p:nvPicPr>
          <p:cNvPr id="8" name="Obraz 7" descr="IMG_3448.JPG"/>
          <p:cNvPicPr>
            <a:picLocks noChangeAspect="1"/>
          </p:cNvPicPr>
          <p:nvPr/>
        </p:nvPicPr>
        <p:blipFill>
          <a:blip r:embed="rId3" cstate="print"/>
          <a:stretch>
            <a:fillRect/>
          </a:stretch>
        </p:blipFill>
        <p:spPr>
          <a:xfrm>
            <a:off x="1259632" y="2036845"/>
            <a:ext cx="7056784" cy="470452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6" name="Podtytuł 2"/>
          <p:cNvSpPr txBox="1">
            <a:spLocks/>
          </p:cNvSpPr>
          <p:nvPr/>
        </p:nvSpPr>
        <p:spPr>
          <a:xfrm>
            <a:off x="1043608" y="260648"/>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1025" name="Rectangle 1"/>
          <p:cNvSpPr>
            <a:spLocks noChangeArrowheads="1"/>
          </p:cNvSpPr>
          <p:nvPr/>
        </p:nvSpPr>
        <p:spPr bwMode="auto">
          <a:xfrm>
            <a:off x="1115616" y="6386556"/>
            <a:ext cx="172819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pl-PL"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Źródło: </a:t>
            </a:r>
            <a:r>
              <a:rPr lang="pl-PL" sz="1200" dirty="0" err="1" smtClean="0"/>
              <a:t>www.dasa.com</a:t>
            </a:r>
            <a:endParaRPr kumimoji="0" lang="pl-PL"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Obraz 8" descr="http://www.dasa.com.pl/zapotrzebowanie.pn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548680"/>
            <a:ext cx="7272808" cy="5256584"/>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115616" y="260648"/>
            <a:ext cx="7344816" cy="648072"/>
          </a:xfrm>
          <a:prstGeom prst="rect">
            <a:avLst/>
          </a:prstGeom>
        </p:spPr>
        <p:txBody>
          <a:bodyPr tIns="0">
            <a:noAutofit/>
          </a:bodyPr>
          <a:lstStyle/>
          <a:p>
            <a:r>
              <a:rPr lang="pl-PL" sz="2800" b="1" dirty="0" smtClean="0"/>
              <a:t>The </a:t>
            </a:r>
            <a:r>
              <a:rPr lang="pl-PL" sz="2800" b="1" dirty="0" err="1" smtClean="0"/>
              <a:t>intentions</a:t>
            </a:r>
            <a:r>
              <a:rPr lang="pl-PL" sz="2800" b="1" dirty="0" smtClean="0"/>
              <a:t> of Rabka-Zdrój </a:t>
            </a:r>
          </a:p>
          <a:p>
            <a:r>
              <a:rPr lang="pl-PL" sz="2800" b="1" dirty="0"/>
              <a:t>i</a:t>
            </a:r>
            <a:r>
              <a:rPr lang="pl-PL" sz="2800" b="1" dirty="0" smtClean="0"/>
              <a:t>n the field </a:t>
            </a:r>
            <a:r>
              <a:rPr lang="pl-PL" sz="2800" b="1" dirty="0"/>
              <a:t>of </a:t>
            </a:r>
            <a:r>
              <a:rPr lang="pl-PL" sz="2800" b="1" dirty="0" err="1" smtClean="0"/>
              <a:t>further</a:t>
            </a:r>
            <a:r>
              <a:rPr lang="pl-PL" sz="2800" b="1" dirty="0" smtClean="0"/>
              <a:t> </a:t>
            </a:r>
            <a:r>
              <a:rPr lang="pl-PL" sz="2800" b="1" dirty="0" err="1" smtClean="0"/>
              <a:t>reduction</a:t>
            </a:r>
            <a:r>
              <a:rPr lang="pl-PL" sz="2800" b="1" dirty="0" smtClean="0"/>
              <a:t> of </a:t>
            </a:r>
            <a:r>
              <a:rPr lang="pl-PL" sz="2800" b="1" dirty="0" err="1" smtClean="0"/>
              <a:t>polluttion</a:t>
            </a:r>
            <a:r>
              <a:rPr lang="pl-PL" sz="2800" b="1" dirty="0"/>
              <a:t> </a:t>
            </a:r>
            <a:r>
              <a:rPr lang="pl-PL" sz="2800" b="1" dirty="0" err="1" smtClean="0"/>
              <a:t>emissions</a:t>
            </a:r>
            <a:r>
              <a:rPr lang="pl-PL" sz="2800" b="1" dirty="0" smtClean="0"/>
              <a:t> from </a:t>
            </a:r>
            <a:r>
              <a:rPr lang="pl-PL" sz="2800" b="1" dirty="0" err="1" smtClean="0"/>
              <a:t>buildings</a:t>
            </a:r>
            <a:r>
              <a:rPr lang="pl-PL" sz="2800" b="1" dirty="0" smtClean="0"/>
              <a:t>.</a:t>
            </a:r>
            <a:endParaRPr lang="pl-PL" sz="2400" dirty="0" smtClean="0"/>
          </a:p>
          <a:p>
            <a:endParaRPr lang="pl-PL" sz="2400" dirty="0" smtClean="0"/>
          </a:p>
          <a:p>
            <a:r>
              <a:rPr lang="en-US" sz="2400" dirty="0" smtClean="0"/>
              <a:t>On the 25th of November 2015 the City Council in </a:t>
            </a:r>
            <a:r>
              <a:rPr lang="en-US" sz="2400" dirty="0" err="1" smtClean="0"/>
              <a:t>Rabka-Zdrój</a:t>
            </a:r>
            <a:r>
              <a:rPr lang="en-US" sz="2400" dirty="0" smtClean="0"/>
              <a:t> introduced the </a:t>
            </a:r>
            <a:r>
              <a:rPr lang="en-US" sz="2400" b="1" dirty="0" smtClean="0"/>
              <a:t>Plan of Low-carbon Economy for </a:t>
            </a:r>
            <a:r>
              <a:rPr lang="en-US" sz="2400" b="1" dirty="0" err="1" smtClean="0"/>
              <a:t>Rabka-Zdrój</a:t>
            </a:r>
            <a:r>
              <a:rPr lang="en-US" sz="2400" b="1" dirty="0" smtClean="0"/>
              <a:t> Municipality.</a:t>
            </a:r>
            <a:r>
              <a:rPr lang="en-US" sz="2400" dirty="0" smtClean="0"/>
              <a:t> </a:t>
            </a:r>
          </a:p>
          <a:p>
            <a:r>
              <a:rPr lang="en-US" sz="2400" dirty="0" smtClean="0"/>
              <a:t>The document gives the opportunity </a:t>
            </a:r>
            <a:r>
              <a:rPr lang="pl-PL" sz="2400" dirty="0" smtClean="0"/>
              <a:t>for</a:t>
            </a:r>
            <a:r>
              <a:rPr lang="en-US" sz="2400" dirty="0" smtClean="0"/>
              <a:t> planning the necessary actions which will lead, over a few years, to  considerable improvement in the quality of air in </a:t>
            </a:r>
            <a:r>
              <a:rPr lang="en-US" sz="2400" dirty="0" err="1" smtClean="0"/>
              <a:t>Rabka-Zdrój</a:t>
            </a:r>
            <a:r>
              <a:rPr lang="en-US" sz="2400" dirty="0" smtClean="0"/>
              <a:t>. The document also </a:t>
            </a:r>
            <a:r>
              <a:rPr lang="pl-PL" sz="2400" dirty="0" err="1" smtClean="0"/>
              <a:t>makes</a:t>
            </a:r>
            <a:r>
              <a:rPr lang="pl-PL" sz="2400" dirty="0" smtClean="0"/>
              <a:t> </a:t>
            </a:r>
            <a:r>
              <a:rPr lang="pl-PL" sz="2400" dirty="0" err="1" smtClean="0"/>
              <a:t>it</a:t>
            </a:r>
            <a:r>
              <a:rPr lang="pl-PL" sz="2400" dirty="0" smtClean="0"/>
              <a:t> </a:t>
            </a:r>
            <a:r>
              <a:rPr lang="pl-PL" sz="2400" dirty="0" err="1" smtClean="0"/>
              <a:t>possible</a:t>
            </a:r>
            <a:r>
              <a:rPr lang="pl-PL" sz="2400" dirty="0" smtClean="0"/>
              <a:t> to </a:t>
            </a:r>
            <a:r>
              <a:rPr lang="en-US" sz="2400" dirty="0" smtClean="0"/>
              <a:t>gain grants from outside institutions for the necessary actions connected with the replacements of energy resources, the installation of renewable resources systems and </a:t>
            </a:r>
            <a:r>
              <a:rPr lang="en-US" sz="2400" dirty="0" err="1" smtClean="0"/>
              <a:t>thermomodernisation</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115616" y="260648"/>
            <a:ext cx="7344816" cy="648072"/>
          </a:xfrm>
          <a:prstGeom prst="rect">
            <a:avLst/>
          </a:prstGeom>
        </p:spPr>
        <p:txBody>
          <a:bodyPr tIns="0">
            <a:noAutofit/>
          </a:bodyPr>
          <a:lstStyle/>
          <a:p>
            <a:pPr lvl="0"/>
            <a:r>
              <a:rPr lang="pl-PL" sz="2800" b="1" dirty="0">
                <a:solidFill>
                  <a:prstClr val="black"/>
                </a:solidFill>
              </a:rPr>
              <a:t>The </a:t>
            </a:r>
            <a:r>
              <a:rPr lang="pl-PL" sz="2800" b="1" dirty="0" err="1">
                <a:solidFill>
                  <a:prstClr val="black"/>
                </a:solidFill>
              </a:rPr>
              <a:t>intentions</a:t>
            </a:r>
            <a:r>
              <a:rPr lang="pl-PL" sz="2800" b="1" dirty="0">
                <a:solidFill>
                  <a:prstClr val="black"/>
                </a:solidFill>
              </a:rPr>
              <a:t> of Rabka-Zdrój </a:t>
            </a:r>
          </a:p>
          <a:p>
            <a:pPr lvl="0"/>
            <a:r>
              <a:rPr lang="pl-PL" sz="2800" b="1" dirty="0">
                <a:solidFill>
                  <a:prstClr val="black"/>
                </a:solidFill>
              </a:rPr>
              <a:t>in the field of </a:t>
            </a:r>
            <a:r>
              <a:rPr lang="pl-PL" sz="2800" b="1" dirty="0" err="1">
                <a:solidFill>
                  <a:prstClr val="black"/>
                </a:solidFill>
              </a:rPr>
              <a:t>further</a:t>
            </a:r>
            <a:r>
              <a:rPr lang="pl-PL" sz="2800" b="1" dirty="0">
                <a:solidFill>
                  <a:prstClr val="black"/>
                </a:solidFill>
              </a:rPr>
              <a:t> </a:t>
            </a:r>
            <a:r>
              <a:rPr lang="pl-PL" sz="2800" b="1" dirty="0" err="1">
                <a:solidFill>
                  <a:prstClr val="black"/>
                </a:solidFill>
              </a:rPr>
              <a:t>reduction</a:t>
            </a:r>
            <a:r>
              <a:rPr lang="pl-PL" sz="2800" b="1" dirty="0">
                <a:solidFill>
                  <a:prstClr val="black"/>
                </a:solidFill>
              </a:rPr>
              <a:t> of </a:t>
            </a:r>
            <a:r>
              <a:rPr lang="pl-PL" sz="2800" b="1" dirty="0" err="1">
                <a:solidFill>
                  <a:prstClr val="black"/>
                </a:solidFill>
              </a:rPr>
              <a:t>polluttion</a:t>
            </a:r>
            <a:r>
              <a:rPr lang="pl-PL" sz="2800" b="1" dirty="0">
                <a:solidFill>
                  <a:prstClr val="black"/>
                </a:solidFill>
              </a:rPr>
              <a:t> </a:t>
            </a:r>
            <a:r>
              <a:rPr lang="pl-PL" sz="2800" b="1" dirty="0" err="1">
                <a:solidFill>
                  <a:prstClr val="black"/>
                </a:solidFill>
              </a:rPr>
              <a:t>emissions</a:t>
            </a:r>
            <a:r>
              <a:rPr lang="pl-PL" sz="2800" b="1" dirty="0">
                <a:solidFill>
                  <a:prstClr val="black"/>
                </a:solidFill>
              </a:rPr>
              <a:t> from </a:t>
            </a:r>
            <a:r>
              <a:rPr lang="pl-PL" sz="2800" b="1" dirty="0" err="1">
                <a:solidFill>
                  <a:prstClr val="black"/>
                </a:solidFill>
              </a:rPr>
              <a:t>buildings</a:t>
            </a:r>
            <a:r>
              <a:rPr lang="pl-PL" sz="2800" b="1" dirty="0">
                <a:solidFill>
                  <a:prstClr val="black"/>
                </a:solidFill>
              </a:rPr>
              <a:t>.</a:t>
            </a:r>
            <a:endParaRPr lang="pl-PL" sz="2400" dirty="0">
              <a:solidFill>
                <a:prstClr val="black"/>
              </a:solidFill>
            </a:endParaRPr>
          </a:p>
          <a:p>
            <a:endParaRPr lang="pl-PL" sz="2400" dirty="0" smtClean="0"/>
          </a:p>
          <a:p>
            <a:pPr>
              <a:lnSpc>
                <a:spcPct val="130000"/>
              </a:lnSpc>
            </a:pPr>
            <a:r>
              <a:rPr lang="pl-PL" sz="2400" dirty="0" err="1" smtClean="0"/>
              <a:t>Recently</a:t>
            </a:r>
            <a:r>
              <a:rPr lang="pl-PL" sz="2400" dirty="0" smtClean="0"/>
              <a:t> Rabka-Zdrój </a:t>
            </a:r>
            <a:r>
              <a:rPr lang="pl-PL" sz="2400" dirty="0" err="1" smtClean="0"/>
              <a:t>Municipality</a:t>
            </a:r>
            <a:r>
              <a:rPr lang="pl-PL" sz="2400" dirty="0" smtClean="0"/>
              <a:t> </a:t>
            </a:r>
            <a:r>
              <a:rPr lang="pl-PL" sz="2400" dirty="0" err="1" smtClean="0"/>
              <a:t>has</a:t>
            </a:r>
            <a:r>
              <a:rPr lang="pl-PL" sz="2400" dirty="0" smtClean="0"/>
              <a:t> </a:t>
            </a:r>
            <a:r>
              <a:rPr lang="pl-PL" sz="2400" dirty="0" err="1" smtClean="0"/>
              <a:t>submitted</a:t>
            </a:r>
            <a:r>
              <a:rPr lang="pl-PL" sz="2400" dirty="0" smtClean="0"/>
              <a:t> </a:t>
            </a:r>
            <a:r>
              <a:rPr lang="pl-PL" sz="2400" dirty="0" err="1" smtClean="0"/>
              <a:t>an</a:t>
            </a:r>
            <a:r>
              <a:rPr lang="pl-PL" sz="2400" dirty="0" smtClean="0"/>
              <a:t> </a:t>
            </a:r>
            <a:r>
              <a:rPr lang="pl-PL" sz="2400" dirty="0" err="1" smtClean="0"/>
              <a:t>application</a:t>
            </a:r>
            <a:r>
              <a:rPr lang="pl-PL" sz="2400" dirty="0" smtClean="0"/>
              <a:t> to </a:t>
            </a:r>
            <a:r>
              <a:rPr lang="en-US" sz="2400" dirty="0" err="1" smtClean="0">
                <a:solidFill>
                  <a:srgbClr val="2D2D2D"/>
                </a:solidFill>
              </a:rPr>
              <a:t>Voivodship</a:t>
            </a:r>
            <a:r>
              <a:rPr lang="en-US" sz="2400" dirty="0" smtClean="0">
                <a:solidFill>
                  <a:srgbClr val="2D2D2D"/>
                </a:solidFill>
              </a:rPr>
              <a:t> </a:t>
            </a:r>
            <a:r>
              <a:rPr lang="en-US" sz="2400" dirty="0">
                <a:solidFill>
                  <a:srgbClr val="2D2D2D"/>
                </a:solidFill>
              </a:rPr>
              <a:t>Fund for Environmental Protection and Water </a:t>
            </a:r>
            <a:r>
              <a:rPr lang="en-US" sz="2400" dirty="0" smtClean="0">
                <a:solidFill>
                  <a:srgbClr val="2D2D2D"/>
                </a:solidFill>
              </a:rPr>
              <a:t>Management</a:t>
            </a:r>
            <a:r>
              <a:rPr lang="pl-PL" sz="2400" dirty="0" smtClean="0">
                <a:solidFill>
                  <a:srgbClr val="2D2D2D"/>
                </a:solidFill>
              </a:rPr>
              <a:t>, </a:t>
            </a:r>
            <a:r>
              <a:rPr lang="en-US" sz="2400" dirty="0" smtClean="0">
                <a:solidFill>
                  <a:srgbClr val="2D2D2D"/>
                </a:solidFill>
              </a:rPr>
              <a:t>a </a:t>
            </a:r>
            <a:r>
              <a:rPr lang="en-US" sz="2400" dirty="0" err="1" smtClean="0">
                <a:solidFill>
                  <a:srgbClr val="2D2D2D"/>
                </a:solidFill>
              </a:rPr>
              <a:t>programme</a:t>
            </a:r>
            <a:r>
              <a:rPr lang="en-US" sz="2400" dirty="0" smtClean="0">
                <a:solidFill>
                  <a:srgbClr val="2D2D2D"/>
                </a:solidFill>
              </a:rPr>
              <a:t> of low emission called „KAWKA”, which will enable us to receive funds for changing </a:t>
            </a:r>
            <a:r>
              <a:rPr lang="en-US" sz="2400" dirty="0" err="1" smtClean="0">
                <a:solidFill>
                  <a:srgbClr val="2D2D2D"/>
                </a:solidFill>
              </a:rPr>
              <a:t>en</a:t>
            </a:r>
            <a:r>
              <a:rPr lang="pl-PL" sz="2400" dirty="0" smtClean="0">
                <a:solidFill>
                  <a:srgbClr val="2D2D2D"/>
                </a:solidFill>
              </a:rPr>
              <a:t>e</a:t>
            </a:r>
            <a:r>
              <a:rPr lang="en-US" sz="2400" dirty="0" err="1" smtClean="0">
                <a:solidFill>
                  <a:srgbClr val="2D2D2D"/>
                </a:solidFill>
              </a:rPr>
              <a:t>rgy</a:t>
            </a:r>
            <a:r>
              <a:rPr lang="en-US" sz="2400" dirty="0" smtClean="0">
                <a:solidFill>
                  <a:srgbClr val="2D2D2D"/>
                </a:solidFill>
              </a:rPr>
              <a:t> resources and installing solar panels for heating water.</a:t>
            </a:r>
            <a:endParaRPr lang="en-US" sz="2400" dirty="0" smtClean="0"/>
          </a:p>
          <a:p>
            <a:endParaRPr lang="en-US" sz="2400" dirty="0" smtClean="0"/>
          </a:p>
          <a:p>
            <a:r>
              <a:rPr lang="en-US" sz="2400" dirty="0" smtClean="0"/>
              <a:t>KAWKA </a:t>
            </a:r>
            <a:r>
              <a:rPr lang="en-US" sz="2400" dirty="0" err="1" smtClean="0"/>
              <a:t>programme</a:t>
            </a:r>
            <a:r>
              <a:rPr lang="en-US" sz="2400" dirty="0" smtClean="0"/>
              <a:t> is going to be implemented from </a:t>
            </a:r>
            <a:r>
              <a:rPr lang="en-US" sz="2400" b="1" dirty="0" smtClean="0"/>
              <a:t>the 2nd quarter of 2016 until the 31st of December 2018 </a:t>
            </a:r>
            <a:r>
              <a:rPr lang="en-US" sz="2400" dirty="0" smtClean="0"/>
              <a:t>in </a:t>
            </a:r>
            <a:r>
              <a:rPr lang="en-US" sz="2400" dirty="0" err="1" smtClean="0"/>
              <a:t>Rabka-Zdrój</a:t>
            </a:r>
            <a:r>
              <a:rPr lang="en-US" sz="2400" dirty="0" smtClean="0"/>
              <a:t> municipality. </a:t>
            </a:r>
            <a:endParaRPr lang="en-US" sz="24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1115616" y="260648"/>
            <a:ext cx="7344816" cy="648072"/>
          </a:xfrm>
          <a:prstGeom prst="rect">
            <a:avLst/>
          </a:prstGeom>
        </p:spPr>
        <p:txBody>
          <a:bodyPr tIns="0">
            <a:noAutofit/>
          </a:bodyPr>
          <a:lstStyle/>
          <a:p>
            <a:pPr lvl="0"/>
            <a:r>
              <a:rPr lang="pl-PL" sz="2800" b="1" dirty="0">
                <a:solidFill>
                  <a:prstClr val="black"/>
                </a:solidFill>
              </a:rPr>
              <a:t>The </a:t>
            </a:r>
            <a:r>
              <a:rPr lang="pl-PL" sz="2800" b="1" dirty="0" err="1">
                <a:solidFill>
                  <a:prstClr val="black"/>
                </a:solidFill>
              </a:rPr>
              <a:t>intentions</a:t>
            </a:r>
            <a:r>
              <a:rPr lang="pl-PL" sz="2800" b="1" dirty="0">
                <a:solidFill>
                  <a:prstClr val="black"/>
                </a:solidFill>
              </a:rPr>
              <a:t> of Rabka-Zdrój </a:t>
            </a:r>
          </a:p>
          <a:p>
            <a:pPr lvl="0"/>
            <a:r>
              <a:rPr lang="pl-PL" sz="2800" b="1" dirty="0">
                <a:solidFill>
                  <a:prstClr val="black"/>
                </a:solidFill>
              </a:rPr>
              <a:t>in the field of </a:t>
            </a:r>
            <a:r>
              <a:rPr lang="pl-PL" sz="2800" b="1" dirty="0" err="1">
                <a:solidFill>
                  <a:prstClr val="black"/>
                </a:solidFill>
              </a:rPr>
              <a:t>further</a:t>
            </a:r>
            <a:r>
              <a:rPr lang="pl-PL" sz="2800" b="1" dirty="0">
                <a:solidFill>
                  <a:prstClr val="black"/>
                </a:solidFill>
              </a:rPr>
              <a:t> </a:t>
            </a:r>
            <a:r>
              <a:rPr lang="pl-PL" sz="2800" b="1" dirty="0" err="1">
                <a:solidFill>
                  <a:prstClr val="black"/>
                </a:solidFill>
              </a:rPr>
              <a:t>reduction</a:t>
            </a:r>
            <a:r>
              <a:rPr lang="pl-PL" sz="2800" b="1" dirty="0">
                <a:solidFill>
                  <a:prstClr val="black"/>
                </a:solidFill>
              </a:rPr>
              <a:t> of </a:t>
            </a:r>
            <a:r>
              <a:rPr lang="pl-PL" sz="2800" b="1" dirty="0" err="1">
                <a:solidFill>
                  <a:prstClr val="black"/>
                </a:solidFill>
              </a:rPr>
              <a:t>polluttion</a:t>
            </a:r>
            <a:r>
              <a:rPr lang="pl-PL" sz="2800" b="1" dirty="0">
                <a:solidFill>
                  <a:prstClr val="black"/>
                </a:solidFill>
              </a:rPr>
              <a:t> </a:t>
            </a:r>
            <a:r>
              <a:rPr lang="pl-PL" sz="2800" b="1" dirty="0" err="1">
                <a:solidFill>
                  <a:prstClr val="black"/>
                </a:solidFill>
              </a:rPr>
              <a:t>emissions</a:t>
            </a:r>
            <a:r>
              <a:rPr lang="pl-PL" sz="2800" b="1" dirty="0">
                <a:solidFill>
                  <a:prstClr val="black"/>
                </a:solidFill>
              </a:rPr>
              <a:t> from </a:t>
            </a:r>
            <a:r>
              <a:rPr lang="pl-PL" sz="2800" b="1" dirty="0" err="1">
                <a:solidFill>
                  <a:prstClr val="black"/>
                </a:solidFill>
              </a:rPr>
              <a:t>buildings</a:t>
            </a:r>
            <a:r>
              <a:rPr lang="pl-PL" sz="2800" b="1" dirty="0">
                <a:solidFill>
                  <a:prstClr val="black"/>
                </a:solidFill>
              </a:rPr>
              <a:t>.</a:t>
            </a:r>
            <a:endParaRPr lang="pl-PL" sz="2400" dirty="0">
              <a:solidFill>
                <a:prstClr val="black"/>
              </a:solidFill>
            </a:endParaRPr>
          </a:p>
          <a:p>
            <a:endParaRPr lang="pl-PL" sz="2400" dirty="0" smtClean="0"/>
          </a:p>
          <a:p>
            <a:r>
              <a:rPr lang="pl-PL" sz="2400" dirty="0" err="1" smtClean="0"/>
              <a:t>Moreover</a:t>
            </a:r>
            <a:r>
              <a:rPr lang="pl-PL" sz="2400" dirty="0" smtClean="0"/>
              <a:t>, as part of </a:t>
            </a:r>
            <a:r>
              <a:rPr lang="pl-PL" sz="2400" dirty="0" err="1" smtClean="0"/>
              <a:t>programme</a:t>
            </a:r>
            <a:r>
              <a:rPr lang="pl-PL" sz="2400" dirty="0" smtClean="0"/>
              <a:t> „Ryś” („</a:t>
            </a:r>
            <a:r>
              <a:rPr lang="pl-PL" sz="2400" dirty="0" err="1" smtClean="0"/>
              <a:t>Lynx</a:t>
            </a:r>
            <a:r>
              <a:rPr lang="pl-PL" sz="2400" dirty="0" smtClean="0"/>
              <a:t>”) </a:t>
            </a:r>
            <a:r>
              <a:rPr lang="pl-PL" sz="2400" dirty="0" err="1" smtClean="0"/>
              <a:t>introduced</a:t>
            </a:r>
            <a:r>
              <a:rPr lang="pl-PL" sz="2400" dirty="0" smtClean="0"/>
              <a:t> by</a:t>
            </a:r>
            <a:r>
              <a:rPr lang="en-US" sz="2400" dirty="0">
                <a:solidFill>
                  <a:srgbClr val="2D2D2D"/>
                </a:solidFill>
              </a:rPr>
              <a:t> </a:t>
            </a:r>
            <a:r>
              <a:rPr lang="en-US" sz="2400" dirty="0" err="1">
                <a:solidFill>
                  <a:srgbClr val="2D2D2D"/>
                </a:solidFill>
              </a:rPr>
              <a:t>Voivodship</a:t>
            </a:r>
            <a:r>
              <a:rPr lang="en-US" sz="2400" dirty="0">
                <a:solidFill>
                  <a:srgbClr val="2D2D2D"/>
                </a:solidFill>
              </a:rPr>
              <a:t> Fund for Environmental Protection and Water Management</a:t>
            </a:r>
            <a:r>
              <a:rPr lang="pl-PL" sz="2400" dirty="0" smtClean="0"/>
              <a:t>  in </a:t>
            </a:r>
            <a:r>
              <a:rPr lang="pl-PL" sz="2400" dirty="0" err="1" smtClean="0"/>
              <a:t>Krakow</a:t>
            </a:r>
            <a:r>
              <a:rPr lang="pl-PL" sz="2400" dirty="0" smtClean="0"/>
              <a:t>, </a:t>
            </a:r>
            <a:r>
              <a:rPr lang="pl-PL" sz="2400" dirty="0" err="1" smtClean="0"/>
              <a:t>individual</a:t>
            </a:r>
            <a:r>
              <a:rPr lang="pl-PL" sz="2400" dirty="0" smtClean="0"/>
              <a:t> </a:t>
            </a:r>
            <a:r>
              <a:rPr lang="pl-PL" sz="2400" dirty="0" err="1" smtClean="0"/>
              <a:t>concerned</a:t>
            </a:r>
            <a:r>
              <a:rPr lang="pl-PL" sz="2400" dirty="0" smtClean="0"/>
              <a:t> </a:t>
            </a:r>
            <a:r>
              <a:rPr lang="pl-PL" sz="2400" dirty="0" err="1" smtClean="0"/>
              <a:t>owners</a:t>
            </a:r>
            <a:r>
              <a:rPr lang="pl-PL" sz="2400" dirty="0" smtClean="0"/>
              <a:t> </a:t>
            </a:r>
            <a:r>
              <a:rPr lang="pl-PL" sz="2400" dirty="0" err="1" smtClean="0"/>
              <a:t>will</a:t>
            </a:r>
            <a:r>
              <a:rPr lang="pl-PL" sz="2400" dirty="0" smtClean="0"/>
              <a:t> be </a:t>
            </a:r>
            <a:r>
              <a:rPr lang="pl-PL" sz="2400" dirty="0" err="1" smtClean="0"/>
              <a:t>able</a:t>
            </a:r>
            <a:r>
              <a:rPr lang="pl-PL" sz="2400" dirty="0" smtClean="0"/>
              <a:t>, </a:t>
            </a:r>
            <a:r>
              <a:rPr lang="pl-PL" sz="2400" dirty="0" err="1" smtClean="0"/>
              <a:t>through</a:t>
            </a:r>
            <a:r>
              <a:rPr lang="pl-PL" sz="2400" dirty="0" smtClean="0"/>
              <a:t> </a:t>
            </a:r>
            <a:r>
              <a:rPr lang="pl-PL" sz="2400" dirty="0" err="1" smtClean="0"/>
              <a:t>application</a:t>
            </a:r>
            <a:r>
              <a:rPr lang="pl-PL" sz="2400" dirty="0" smtClean="0"/>
              <a:t>, to </a:t>
            </a:r>
            <a:r>
              <a:rPr lang="pl-PL" sz="2400" dirty="0" err="1" smtClean="0"/>
              <a:t>receive</a:t>
            </a:r>
            <a:r>
              <a:rPr lang="pl-PL" sz="2400" dirty="0" smtClean="0"/>
              <a:t> </a:t>
            </a:r>
            <a:r>
              <a:rPr lang="pl-PL" sz="2400" dirty="0" err="1" smtClean="0"/>
              <a:t>funds</a:t>
            </a:r>
            <a:r>
              <a:rPr lang="pl-PL" sz="2400" dirty="0" smtClean="0"/>
              <a:t> for </a:t>
            </a:r>
            <a:r>
              <a:rPr lang="pl-PL" sz="2400" dirty="0" err="1" smtClean="0"/>
              <a:t>house</a:t>
            </a:r>
            <a:r>
              <a:rPr lang="pl-PL" sz="2400" dirty="0" smtClean="0"/>
              <a:t> </a:t>
            </a:r>
            <a:r>
              <a:rPr lang="pl-PL" sz="2400" dirty="0" err="1" smtClean="0"/>
              <a:t>thermomodernisation</a:t>
            </a:r>
            <a:r>
              <a:rPr lang="pl-PL" sz="2400" dirty="0" smtClean="0"/>
              <a:t>.</a:t>
            </a:r>
            <a:endParaRPr lang="pl-PL" sz="2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1403648" y="1988840"/>
            <a:ext cx="7056784"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7" name="Podtytuł 2"/>
          <p:cNvSpPr txBox="1">
            <a:spLocks/>
          </p:cNvSpPr>
          <p:nvPr/>
        </p:nvSpPr>
        <p:spPr>
          <a:xfrm>
            <a:off x="2267744" y="2636912"/>
            <a:ext cx="5184576" cy="648072"/>
          </a:xfrm>
          <a:prstGeom prst="rect">
            <a:avLst/>
          </a:prstGeom>
        </p:spPr>
        <p:txBody>
          <a:bodyPr tIns="0">
            <a:noAutofit/>
          </a:bodyPr>
          <a:lstStyle/>
          <a:p>
            <a:r>
              <a:rPr lang="pl-PL" sz="4000" b="1" dirty="0" err="1" smtClean="0"/>
              <a:t>Thank</a:t>
            </a:r>
            <a:r>
              <a:rPr lang="pl-PL" sz="4000" b="1" dirty="0" smtClean="0"/>
              <a:t> </a:t>
            </a:r>
            <a:r>
              <a:rPr lang="pl-PL" sz="4000" b="1" dirty="0" err="1" smtClean="0"/>
              <a:t>you</a:t>
            </a:r>
            <a:r>
              <a:rPr lang="pl-PL" sz="4000" b="1" dirty="0" smtClean="0"/>
              <a:t> for </a:t>
            </a:r>
            <a:r>
              <a:rPr lang="pl-PL" sz="4000" b="1" dirty="0" err="1" smtClean="0"/>
              <a:t>your</a:t>
            </a:r>
            <a:r>
              <a:rPr lang="pl-PL" sz="4000" b="1" dirty="0" smtClean="0"/>
              <a:t> </a:t>
            </a:r>
            <a:r>
              <a:rPr lang="pl-PL" sz="4000" b="1" dirty="0" err="1" smtClean="0"/>
              <a:t>attention</a:t>
            </a:r>
            <a:r>
              <a:rPr lang="pl-PL" sz="4000" b="1" dirty="0" smtClean="0"/>
              <a:t> !</a:t>
            </a:r>
          </a:p>
          <a:p>
            <a:endParaRPr lang="pl-PL" sz="4000" b="1" dirty="0" smtClean="0"/>
          </a:p>
          <a:p>
            <a:r>
              <a:rPr lang="pl-PL" sz="2400" b="1" dirty="0"/>
              <a:t>Maria </a:t>
            </a:r>
            <a:r>
              <a:rPr lang="pl-PL" sz="2400" b="1" dirty="0" smtClean="0"/>
              <a:t>Nowacka, </a:t>
            </a:r>
            <a:r>
              <a:rPr lang="pl-PL" sz="2400" b="1" dirty="0" err="1" smtClean="0"/>
              <a:t>MSc</a:t>
            </a:r>
            <a:endParaRPr lang="pl-PL" sz="2400" b="1" dirty="0" smtClean="0"/>
          </a:p>
          <a:p>
            <a:endParaRPr lang="pl-PL" sz="2400" b="1" dirty="0" smtClean="0"/>
          </a:p>
          <a:p>
            <a:r>
              <a:rPr lang="pl-PL" sz="2400" b="1" dirty="0" err="1" smtClean="0"/>
              <a:t>Municipal</a:t>
            </a:r>
            <a:r>
              <a:rPr lang="pl-PL" sz="2400" b="1" dirty="0" smtClean="0"/>
              <a:t> </a:t>
            </a:r>
            <a:r>
              <a:rPr lang="pl-PL" sz="2400" b="1" dirty="0" err="1" smtClean="0"/>
              <a:t>Housing</a:t>
            </a:r>
            <a:r>
              <a:rPr lang="pl-PL" sz="2400" b="1" dirty="0" smtClean="0"/>
              <a:t> </a:t>
            </a:r>
          </a:p>
          <a:p>
            <a:r>
              <a:rPr lang="pl-PL" sz="2400" b="1" smtClean="0"/>
              <a:t>Managment</a:t>
            </a:r>
            <a:r>
              <a:rPr lang="pl-PL" sz="2400" b="1" dirty="0" smtClean="0"/>
              <a:t> Leader </a:t>
            </a:r>
          </a:p>
          <a:p>
            <a:r>
              <a:rPr lang="pl-PL" sz="2400" b="1" dirty="0" smtClean="0"/>
              <a:t>in Rabka-Zdrój</a:t>
            </a:r>
            <a:endParaRPr lang="pl-PL" sz="2000" dirty="0" smtClean="0"/>
          </a:p>
          <a:p>
            <a:endParaRPr lang="pl-PL" sz="24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619672" y="620688"/>
            <a:ext cx="6120680" cy="648072"/>
          </a:xfrm>
        </p:spPr>
        <p:txBody>
          <a:bodyPr>
            <a:noAutofit/>
          </a:bodyPr>
          <a:lstStyle/>
          <a:p>
            <a:r>
              <a:rPr lang="pl-PL" sz="3000" b="1" dirty="0" err="1" smtClean="0"/>
              <a:t>What</a:t>
            </a:r>
            <a:r>
              <a:rPr lang="pl-PL" sz="3000" b="1" dirty="0" smtClean="0"/>
              <a:t> </a:t>
            </a:r>
            <a:r>
              <a:rPr lang="pl-PL" sz="3000" b="1" dirty="0" err="1" smtClean="0"/>
              <a:t>is</a:t>
            </a:r>
            <a:r>
              <a:rPr lang="pl-PL" sz="3000" b="1" dirty="0" smtClean="0"/>
              <a:t> </a:t>
            </a:r>
            <a:r>
              <a:rPr lang="pl-PL" sz="3000" b="1" dirty="0" err="1" smtClean="0"/>
              <a:t>thermo-modernisation</a:t>
            </a:r>
            <a:r>
              <a:rPr lang="pl-PL" sz="3000" b="1" dirty="0" smtClean="0"/>
              <a:t>?</a:t>
            </a:r>
            <a:endParaRPr lang="pl-PL" sz="3000" dirty="0"/>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rostokąt 6"/>
          <p:cNvSpPr/>
          <p:nvPr/>
        </p:nvSpPr>
        <p:spPr>
          <a:xfrm>
            <a:off x="1403648" y="2388944"/>
            <a:ext cx="7272808" cy="3046988"/>
          </a:xfrm>
          <a:prstGeom prst="rect">
            <a:avLst/>
          </a:prstGeom>
        </p:spPr>
        <p:txBody>
          <a:bodyPr wrap="square">
            <a:spAutoFit/>
          </a:bodyPr>
          <a:lstStyle/>
          <a:p>
            <a:pPr algn="just"/>
            <a:r>
              <a:rPr lang="en-US" sz="2400" dirty="0" smtClean="0"/>
              <a:t>Nowadays there is a tendency to design and build buildings by using energy-efficient technology, however, the older buildings with high heat losses require </a:t>
            </a:r>
            <a:r>
              <a:rPr lang="en-US" sz="2400" b="1" dirty="0" err="1" smtClean="0"/>
              <a:t>thermomodernisation</a:t>
            </a:r>
            <a:r>
              <a:rPr lang="en-US" sz="2400" b="1" dirty="0" smtClean="0"/>
              <a:t>.</a:t>
            </a:r>
            <a:r>
              <a:rPr lang="en-US" sz="2400" dirty="0" smtClean="0"/>
              <a:t>  </a:t>
            </a:r>
          </a:p>
          <a:p>
            <a:endParaRPr lang="en-US" sz="2400" b="1" dirty="0" smtClean="0"/>
          </a:p>
          <a:p>
            <a:pPr algn="just"/>
            <a:r>
              <a:rPr lang="en-US" sz="2400" b="1" dirty="0" err="1" smtClean="0"/>
              <a:t>Thermomodernisation</a:t>
            </a:r>
            <a:r>
              <a:rPr lang="en-US" sz="2400" b="1" dirty="0" smtClean="0"/>
              <a:t> </a:t>
            </a:r>
            <a:r>
              <a:rPr lang="en-US" sz="2400" dirty="0" smtClean="0"/>
              <a:t>stands for all changes in the structure of a building and the heating system that lead to the reduction of heat loss.</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619672" y="764704"/>
            <a:ext cx="6120680" cy="648072"/>
          </a:xfrm>
        </p:spPr>
        <p:txBody>
          <a:bodyPr>
            <a:noAutofit/>
          </a:bodyPr>
          <a:lstStyle/>
          <a:p>
            <a:r>
              <a:rPr lang="pl-PL" sz="3200" b="1" dirty="0" err="1" smtClean="0"/>
              <a:t>Energy</a:t>
            </a:r>
            <a:r>
              <a:rPr lang="pl-PL" sz="3200" b="1" dirty="0" smtClean="0"/>
              <a:t> </a:t>
            </a:r>
            <a:r>
              <a:rPr lang="pl-PL" sz="3200" b="1" dirty="0" err="1" smtClean="0"/>
              <a:t>audit</a:t>
            </a:r>
            <a:endParaRPr lang="pl-PL" sz="3200" dirty="0"/>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rostokąt 6"/>
          <p:cNvSpPr/>
          <p:nvPr/>
        </p:nvSpPr>
        <p:spPr>
          <a:xfrm>
            <a:off x="1331640" y="2132856"/>
            <a:ext cx="7488832" cy="3785652"/>
          </a:xfrm>
          <a:prstGeom prst="rect">
            <a:avLst/>
          </a:prstGeom>
        </p:spPr>
        <p:txBody>
          <a:bodyPr wrap="square">
            <a:spAutoFit/>
          </a:bodyPr>
          <a:lstStyle/>
          <a:p>
            <a:pPr algn="just"/>
            <a:r>
              <a:rPr lang="pl-PL" sz="2400" dirty="0" smtClean="0"/>
              <a:t>The </a:t>
            </a:r>
            <a:r>
              <a:rPr lang="pl-PL" sz="2400" dirty="0" err="1" smtClean="0"/>
              <a:t>correct</a:t>
            </a:r>
            <a:r>
              <a:rPr lang="pl-PL" sz="2400" dirty="0" smtClean="0"/>
              <a:t> </a:t>
            </a:r>
            <a:r>
              <a:rPr lang="pl-PL" sz="2400" b="1" dirty="0" err="1" smtClean="0"/>
              <a:t>energy</a:t>
            </a:r>
            <a:r>
              <a:rPr lang="pl-PL" sz="2400" b="1" dirty="0" smtClean="0"/>
              <a:t> </a:t>
            </a:r>
            <a:r>
              <a:rPr lang="pl-PL" sz="2400" b="1" dirty="0" err="1" smtClean="0"/>
              <a:t>audit</a:t>
            </a:r>
            <a:r>
              <a:rPr lang="pl-PL" sz="2400" b="1" dirty="0" smtClean="0"/>
              <a:t> </a:t>
            </a:r>
            <a:r>
              <a:rPr lang="pl-PL" sz="2400" dirty="0" smtClean="0"/>
              <a:t>of a </a:t>
            </a:r>
            <a:r>
              <a:rPr lang="pl-PL" sz="2400" dirty="0" err="1" smtClean="0"/>
              <a:t>building</a:t>
            </a:r>
            <a:r>
              <a:rPr lang="pl-PL" sz="2400" dirty="0" smtClean="0"/>
              <a:t> </a:t>
            </a:r>
            <a:r>
              <a:rPr lang="pl-PL" sz="2400" dirty="0" err="1" smtClean="0"/>
              <a:t>is</a:t>
            </a:r>
            <a:r>
              <a:rPr lang="pl-PL" sz="2400" dirty="0" smtClean="0"/>
              <a:t> </a:t>
            </a:r>
            <a:r>
              <a:rPr lang="pl-PL" sz="2400" dirty="0" err="1" smtClean="0"/>
              <a:t>crucial</a:t>
            </a:r>
            <a:r>
              <a:rPr lang="pl-PL" sz="2400" dirty="0" smtClean="0"/>
              <a:t> in </a:t>
            </a:r>
            <a:r>
              <a:rPr lang="pl-PL" sz="2400" dirty="0" err="1" smtClean="0"/>
              <a:t>any</a:t>
            </a:r>
            <a:r>
              <a:rPr lang="pl-PL" sz="2400" dirty="0" smtClean="0"/>
              <a:t> </a:t>
            </a:r>
            <a:r>
              <a:rPr lang="pl-PL" sz="2400" dirty="0" err="1" smtClean="0"/>
              <a:t>successful</a:t>
            </a:r>
            <a:r>
              <a:rPr lang="pl-PL" sz="2400" dirty="0" smtClean="0"/>
              <a:t> </a:t>
            </a:r>
            <a:r>
              <a:rPr lang="pl-PL" sz="2400" dirty="0" err="1" smtClean="0"/>
              <a:t>thermomodernisation</a:t>
            </a:r>
            <a:r>
              <a:rPr lang="pl-PL" sz="2400" dirty="0" smtClean="0"/>
              <a:t> investment. </a:t>
            </a:r>
          </a:p>
          <a:p>
            <a:pPr algn="just"/>
            <a:r>
              <a:rPr lang="en-US" sz="2400" dirty="0"/>
              <a:t>An </a:t>
            </a:r>
            <a:r>
              <a:rPr lang="pl-PL" sz="2400" dirty="0" err="1" smtClean="0"/>
              <a:t>energy</a:t>
            </a:r>
            <a:r>
              <a:rPr lang="pl-PL" sz="2400" dirty="0" smtClean="0"/>
              <a:t> </a:t>
            </a:r>
            <a:r>
              <a:rPr lang="pl-PL" sz="2400" dirty="0" err="1" smtClean="0"/>
              <a:t>audit</a:t>
            </a:r>
            <a:r>
              <a:rPr lang="pl-PL" sz="2400" dirty="0" smtClean="0"/>
              <a:t> </a:t>
            </a:r>
            <a:r>
              <a:rPr lang="en-US" sz="2400" dirty="0" smtClean="0"/>
              <a:t>is </a:t>
            </a:r>
            <a:r>
              <a:rPr lang="en-US" sz="2400" dirty="0"/>
              <a:t>an </a:t>
            </a:r>
            <a:r>
              <a:rPr lang="en-US" sz="2400" dirty="0" smtClean="0"/>
              <a:t>analysis </a:t>
            </a:r>
            <a:r>
              <a:rPr lang="en-US" sz="2400" dirty="0"/>
              <a:t>of </a:t>
            </a:r>
            <a:r>
              <a:rPr lang="pl-PL" sz="2400" dirty="0" smtClean="0"/>
              <a:t>the </a:t>
            </a:r>
            <a:r>
              <a:rPr lang="pl-PL" sz="2400" dirty="0" err="1" smtClean="0"/>
              <a:t>given</a:t>
            </a:r>
            <a:r>
              <a:rPr lang="pl-PL" sz="2400" dirty="0" smtClean="0"/>
              <a:t> </a:t>
            </a:r>
            <a:r>
              <a:rPr lang="pl-PL" sz="2400" dirty="0" err="1" smtClean="0"/>
              <a:t>state</a:t>
            </a:r>
            <a:r>
              <a:rPr lang="pl-PL" sz="2400" dirty="0" smtClean="0"/>
              <a:t> of </a:t>
            </a:r>
            <a:r>
              <a:rPr lang="en-US" sz="2400" dirty="0" smtClean="0"/>
              <a:t>energy flows</a:t>
            </a:r>
            <a:r>
              <a:rPr lang="pl-PL" sz="2400" dirty="0" smtClean="0"/>
              <a:t> and </a:t>
            </a:r>
            <a:r>
              <a:rPr lang="pl-PL" sz="2400" dirty="0" err="1" smtClean="0"/>
              <a:t>evaluation</a:t>
            </a:r>
            <a:r>
              <a:rPr lang="pl-PL" sz="2400" dirty="0" smtClean="0"/>
              <a:t> of </a:t>
            </a:r>
            <a:r>
              <a:rPr lang="pl-PL" sz="2400" dirty="0" err="1" smtClean="0"/>
              <a:t>possible</a:t>
            </a:r>
            <a:r>
              <a:rPr lang="pl-PL" sz="2400" dirty="0" smtClean="0"/>
              <a:t> </a:t>
            </a:r>
            <a:r>
              <a:rPr lang="pl-PL" sz="2400" dirty="0" err="1" smtClean="0"/>
              <a:t>savings</a:t>
            </a:r>
            <a:r>
              <a:rPr lang="pl-PL" sz="2400" dirty="0" smtClean="0"/>
              <a:t>, but </a:t>
            </a:r>
            <a:r>
              <a:rPr lang="pl-PL" sz="2400" dirty="0" err="1" smtClean="0"/>
              <a:t>also</a:t>
            </a:r>
            <a:r>
              <a:rPr lang="pl-PL" sz="2400" dirty="0" smtClean="0"/>
              <a:t> the choice of </a:t>
            </a:r>
            <a:r>
              <a:rPr lang="pl-PL" sz="2400" dirty="0" err="1" smtClean="0"/>
              <a:t>optimal</a:t>
            </a:r>
            <a:r>
              <a:rPr lang="pl-PL" sz="2400" dirty="0" smtClean="0"/>
              <a:t> </a:t>
            </a:r>
            <a:r>
              <a:rPr lang="pl-PL" sz="2400" dirty="0" err="1" smtClean="0"/>
              <a:t>technical</a:t>
            </a:r>
            <a:r>
              <a:rPr lang="pl-PL" sz="2400" dirty="0" smtClean="0"/>
              <a:t> </a:t>
            </a:r>
            <a:r>
              <a:rPr lang="pl-PL" sz="2400" dirty="0" err="1" smtClean="0"/>
              <a:t>solutions</a:t>
            </a:r>
            <a:r>
              <a:rPr lang="pl-PL" sz="2400" dirty="0" smtClean="0"/>
              <a:t> </a:t>
            </a:r>
            <a:r>
              <a:rPr lang="pl-PL" sz="2400" dirty="0" err="1" smtClean="0"/>
              <a:t>allowing</a:t>
            </a:r>
            <a:r>
              <a:rPr lang="pl-PL" sz="2400" dirty="0" smtClean="0"/>
              <a:t> for the </a:t>
            </a:r>
            <a:r>
              <a:rPr lang="pl-PL" sz="2400" dirty="0" err="1" smtClean="0"/>
              <a:t>reduction</a:t>
            </a:r>
            <a:r>
              <a:rPr lang="pl-PL" sz="2400" dirty="0" smtClean="0"/>
              <a:t> of </a:t>
            </a:r>
            <a:r>
              <a:rPr lang="pl-PL" sz="2400" dirty="0" err="1" smtClean="0"/>
              <a:t>energy</a:t>
            </a:r>
            <a:r>
              <a:rPr lang="pl-PL" sz="2400" dirty="0" smtClean="0"/>
              <a:t> </a:t>
            </a:r>
            <a:r>
              <a:rPr lang="pl-PL" sz="2400" dirty="0" err="1" smtClean="0"/>
              <a:t>loss</a:t>
            </a:r>
            <a:r>
              <a:rPr lang="pl-PL" sz="2400" dirty="0" smtClean="0"/>
              <a:t>. </a:t>
            </a:r>
          </a:p>
          <a:p>
            <a:endParaRPr lang="pl-PL" sz="2400" b="1" dirty="0" smtClean="0"/>
          </a:p>
          <a:p>
            <a:pPr algn="ctr"/>
            <a:r>
              <a:rPr lang="pl-PL" sz="2400" b="1" dirty="0" err="1" smtClean="0"/>
              <a:t>An</a:t>
            </a:r>
            <a:r>
              <a:rPr lang="pl-PL" sz="2400" b="1" dirty="0" smtClean="0"/>
              <a:t> </a:t>
            </a:r>
            <a:r>
              <a:rPr lang="pl-PL" sz="2400" b="1" dirty="0" err="1" smtClean="0"/>
              <a:t>energy</a:t>
            </a:r>
            <a:r>
              <a:rPr lang="pl-PL" sz="2400" b="1" dirty="0" smtClean="0"/>
              <a:t> </a:t>
            </a:r>
            <a:r>
              <a:rPr lang="pl-PL" sz="2400" b="1" dirty="0" err="1" smtClean="0"/>
              <a:t>audit</a:t>
            </a:r>
            <a:r>
              <a:rPr lang="pl-PL" sz="2400" b="1" dirty="0" smtClean="0"/>
              <a:t> </a:t>
            </a:r>
            <a:r>
              <a:rPr lang="pl-PL" sz="2400" b="1" dirty="0" err="1" smtClean="0"/>
              <a:t>is</a:t>
            </a:r>
            <a:r>
              <a:rPr lang="pl-PL" sz="2400" b="1" dirty="0" smtClean="0"/>
              <a:t> the </a:t>
            </a:r>
            <a:r>
              <a:rPr lang="pl-PL" sz="2400" b="1" dirty="0" err="1" smtClean="0"/>
              <a:t>basis</a:t>
            </a:r>
            <a:r>
              <a:rPr lang="pl-PL" sz="2400" b="1" dirty="0" smtClean="0"/>
              <a:t> of </a:t>
            </a:r>
            <a:r>
              <a:rPr lang="pl-PL" sz="2400" b="1" dirty="0" err="1" smtClean="0"/>
              <a:t>making</a:t>
            </a:r>
            <a:r>
              <a:rPr lang="pl-PL" sz="2400" b="1" dirty="0" smtClean="0"/>
              <a:t> the </a:t>
            </a:r>
            <a:r>
              <a:rPr lang="pl-PL" sz="2400" b="1" dirty="0" err="1" smtClean="0"/>
              <a:t>right</a:t>
            </a:r>
            <a:r>
              <a:rPr lang="pl-PL" sz="2400" b="1" dirty="0" smtClean="0"/>
              <a:t> </a:t>
            </a:r>
            <a:r>
              <a:rPr lang="pl-PL" sz="2400" b="1" dirty="0" err="1" smtClean="0"/>
              <a:t>decision</a:t>
            </a:r>
            <a:r>
              <a:rPr lang="pl-PL" sz="2400" b="1" dirty="0" smtClean="0"/>
              <a:t> as to </a:t>
            </a:r>
            <a:r>
              <a:rPr lang="pl-PL" sz="2400" b="1" dirty="0" err="1" smtClean="0"/>
              <a:t>what</a:t>
            </a:r>
            <a:r>
              <a:rPr lang="pl-PL" sz="2400" b="1" dirty="0" smtClean="0"/>
              <a:t> </a:t>
            </a:r>
            <a:r>
              <a:rPr lang="pl-PL" sz="2400" b="1" dirty="0" err="1" smtClean="0"/>
              <a:t>steps</a:t>
            </a:r>
            <a:r>
              <a:rPr lang="pl-PL" sz="2400" b="1" dirty="0" smtClean="0"/>
              <a:t> </a:t>
            </a:r>
            <a:r>
              <a:rPr lang="pl-PL" sz="2400" b="1" dirty="0" err="1" smtClean="0"/>
              <a:t>should</a:t>
            </a:r>
            <a:r>
              <a:rPr lang="pl-PL" sz="2400" b="1" dirty="0" smtClean="0"/>
              <a:t> be </a:t>
            </a:r>
            <a:r>
              <a:rPr lang="pl-PL" sz="2400" b="1" dirty="0" err="1" smtClean="0"/>
              <a:t>taken</a:t>
            </a:r>
            <a:r>
              <a:rPr lang="pl-PL" sz="2400" b="1" dirty="0" smtClean="0"/>
              <a:t> in a </a:t>
            </a:r>
            <a:r>
              <a:rPr lang="pl-PL" sz="2400" b="1" dirty="0" err="1" smtClean="0"/>
              <a:t>specific</a:t>
            </a:r>
            <a:r>
              <a:rPr lang="pl-PL" sz="2400" b="1" dirty="0" smtClean="0"/>
              <a:t> </a:t>
            </a:r>
            <a:r>
              <a:rPr lang="pl-PL" sz="2400" b="1" dirty="0" err="1" smtClean="0"/>
              <a:t>case</a:t>
            </a:r>
            <a:r>
              <a:rPr lang="pl-PL" sz="2400" b="1" dirty="0" smtClean="0"/>
              <a:t>.</a:t>
            </a:r>
            <a:endParaRPr lang="pl-PL"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619672" y="764704"/>
            <a:ext cx="6120680" cy="648072"/>
          </a:xfrm>
        </p:spPr>
        <p:txBody>
          <a:bodyPr>
            <a:noAutofit/>
          </a:bodyPr>
          <a:lstStyle/>
          <a:p>
            <a:r>
              <a:rPr lang="pl-PL" sz="3200" b="1" dirty="0" err="1" smtClean="0"/>
              <a:t>Thermomodernisation</a:t>
            </a:r>
            <a:endParaRPr lang="pl-PL" sz="3200" dirty="0"/>
          </a:p>
        </p:txBody>
      </p:sp>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rostokąt 6"/>
          <p:cNvSpPr/>
          <p:nvPr/>
        </p:nvSpPr>
        <p:spPr>
          <a:xfrm>
            <a:off x="1333507" y="2132856"/>
            <a:ext cx="7488832" cy="3785652"/>
          </a:xfrm>
          <a:prstGeom prst="rect">
            <a:avLst/>
          </a:prstGeom>
        </p:spPr>
        <p:txBody>
          <a:bodyPr wrap="square">
            <a:spAutoFit/>
          </a:bodyPr>
          <a:lstStyle/>
          <a:p>
            <a:r>
              <a:rPr lang="en-US" sz="2400" b="1" dirty="0" smtClean="0"/>
              <a:t>Exemplary </a:t>
            </a:r>
            <a:r>
              <a:rPr lang="en-US" sz="2400" b="1" dirty="0" err="1" smtClean="0"/>
              <a:t>thermomodernisation</a:t>
            </a:r>
            <a:r>
              <a:rPr lang="en-US" sz="2400" b="1" dirty="0" smtClean="0"/>
              <a:t> improvements to be made in buildings:</a:t>
            </a:r>
          </a:p>
          <a:p>
            <a:endParaRPr lang="en-US" sz="2400" dirty="0" smtClean="0"/>
          </a:p>
          <a:p>
            <a:r>
              <a:rPr lang="en-US" sz="2400" dirty="0" smtClean="0"/>
              <a:t>- external wall</a:t>
            </a:r>
            <a:r>
              <a:rPr lang="pl-PL" sz="2400" dirty="0" smtClean="0"/>
              <a:t>s</a:t>
            </a:r>
            <a:r>
              <a:rPr lang="en-US" sz="2400" dirty="0" smtClean="0"/>
              <a:t> insulation</a:t>
            </a:r>
          </a:p>
          <a:p>
            <a:r>
              <a:rPr lang="en-US" sz="2400" dirty="0" smtClean="0"/>
              <a:t>- </a:t>
            </a:r>
            <a:r>
              <a:rPr lang="pl-PL" sz="2400" dirty="0"/>
              <a:t>i</a:t>
            </a:r>
            <a:r>
              <a:rPr lang="en-US" sz="2400" dirty="0" err="1" smtClean="0"/>
              <a:t>nsulation</a:t>
            </a:r>
            <a:r>
              <a:rPr lang="en-US" sz="2400" dirty="0" smtClean="0"/>
              <a:t> of slab roofs, attic ceilings</a:t>
            </a:r>
          </a:p>
          <a:p>
            <a:r>
              <a:rPr lang="pl-PL" sz="2400" dirty="0" smtClean="0"/>
              <a:t>- </a:t>
            </a:r>
            <a:r>
              <a:rPr lang="en-US" sz="2400" dirty="0" smtClean="0"/>
              <a:t>cellar ceiling insulation</a:t>
            </a:r>
          </a:p>
          <a:p>
            <a:r>
              <a:rPr lang="en-US" sz="2400" dirty="0" smtClean="0"/>
              <a:t>- replacement of window and door frames</a:t>
            </a:r>
          </a:p>
          <a:p>
            <a:r>
              <a:rPr lang="en-US" sz="2400" dirty="0" smtClean="0"/>
              <a:t>- modernization of heating system</a:t>
            </a:r>
          </a:p>
          <a:p>
            <a:r>
              <a:rPr lang="en-US" sz="2400" dirty="0" smtClean="0"/>
              <a:t>- modernization of water heating installation </a:t>
            </a:r>
          </a:p>
          <a:p>
            <a:r>
              <a:rPr lang="en-US" sz="2400" dirty="0" smtClean="0"/>
              <a:t>- modernization of ventilation system</a:t>
            </a:r>
            <a:endParaRPr lang="en-US"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herb nowy.jpg"/>
          <p:cNvPicPr>
            <a:picLocks noChangeAspect="1"/>
          </p:cNvPicPr>
          <p:nvPr/>
        </p:nvPicPr>
        <p:blipFill>
          <a:blip r:embed="rId2" cstate="print"/>
          <a:stretch>
            <a:fillRect/>
          </a:stretch>
        </p:blipFill>
        <p:spPr>
          <a:xfrm>
            <a:off x="7668344" y="260648"/>
            <a:ext cx="1153995" cy="1715888"/>
          </a:xfrm>
          <a:prstGeom prst="rect">
            <a:avLst/>
          </a:prstGeom>
        </p:spPr>
      </p:pic>
      <p:sp>
        <p:nvSpPr>
          <p:cNvPr id="6" name="Podtytuł 2"/>
          <p:cNvSpPr txBox="1">
            <a:spLocks/>
          </p:cNvSpPr>
          <p:nvPr/>
        </p:nvSpPr>
        <p:spPr>
          <a:xfrm>
            <a:off x="1115616" y="1988840"/>
            <a:ext cx="7704856" cy="4680520"/>
          </a:xfrm>
          <a:prstGeom prst="rect">
            <a:avLst/>
          </a:prstGeom>
        </p:spPr>
        <p:txBody>
          <a:bodyPr tIns="0">
            <a:norm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pl-PL" sz="16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
        <p:nvSpPr>
          <p:cNvPr id="7" name="Prostokąt 6"/>
          <p:cNvSpPr/>
          <p:nvPr/>
        </p:nvSpPr>
        <p:spPr>
          <a:xfrm>
            <a:off x="1331640" y="2132856"/>
            <a:ext cx="7488832" cy="3416320"/>
          </a:xfrm>
          <a:prstGeom prst="rect">
            <a:avLst/>
          </a:prstGeom>
        </p:spPr>
        <p:txBody>
          <a:bodyPr wrap="square">
            <a:spAutoFit/>
          </a:bodyPr>
          <a:lstStyle/>
          <a:p>
            <a:r>
              <a:rPr lang="pl-PL" sz="2400" b="1" dirty="0" smtClean="0"/>
              <a:t>Heating system </a:t>
            </a:r>
            <a:r>
              <a:rPr lang="pl-PL" sz="2400" b="1" dirty="0" err="1" smtClean="0"/>
              <a:t>modernisation</a:t>
            </a:r>
            <a:r>
              <a:rPr lang="pl-PL" sz="2400" b="1" dirty="0" smtClean="0"/>
              <a:t> </a:t>
            </a:r>
            <a:r>
              <a:rPr lang="pl-PL" sz="2400" b="1" dirty="0" err="1" smtClean="0"/>
              <a:t>includes</a:t>
            </a:r>
            <a:r>
              <a:rPr lang="pl-PL" sz="2400" b="1" dirty="0" smtClean="0"/>
              <a:t>:</a:t>
            </a:r>
          </a:p>
          <a:p>
            <a:endParaRPr lang="pl-PL" sz="2400" dirty="0" smtClean="0"/>
          </a:p>
          <a:p>
            <a:r>
              <a:rPr lang="en-US" sz="2400" dirty="0" smtClean="0"/>
              <a:t>- </a:t>
            </a:r>
            <a:r>
              <a:rPr lang="en-US" sz="2400" dirty="0" err="1" smtClean="0"/>
              <a:t>modernisation</a:t>
            </a:r>
            <a:r>
              <a:rPr lang="en-US" sz="2400" dirty="0" smtClean="0"/>
              <a:t> of thermal centers (the replacement of boilers for burning solid fuels for those with </a:t>
            </a:r>
            <a:r>
              <a:rPr lang="pl-PL" sz="2400" dirty="0" smtClean="0"/>
              <a:t>”</a:t>
            </a:r>
            <a:r>
              <a:rPr lang="en-US" sz="2400" dirty="0" smtClean="0"/>
              <a:t>eco-pea coal” of the 5th class or gas boilers),</a:t>
            </a:r>
          </a:p>
          <a:p>
            <a:r>
              <a:rPr lang="pl-PL" sz="2400" dirty="0" smtClean="0"/>
              <a:t>- </a:t>
            </a:r>
            <a:r>
              <a:rPr lang="en-US" sz="2400" dirty="0" smtClean="0"/>
              <a:t>the replacement of heaters and pipes, wires insulation, </a:t>
            </a:r>
          </a:p>
          <a:p>
            <a:r>
              <a:rPr lang="en-US" sz="2400" dirty="0" smtClean="0"/>
              <a:t>- the </a:t>
            </a:r>
            <a:r>
              <a:rPr lang="en-US" sz="2400" dirty="0" err="1" smtClean="0"/>
              <a:t>instal</a:t>
            </a:r>
            <a:r>
              <a:rPr lang="pl-PL" sz="2400" dirty="0" smtClean="0"/>
              <a:t>l</a:t>
            </a:r>
            <a:r>
              <a:rPr lang="en-US" sz="2400" dirty="0" err="1" smtClean="0"/>
              <a:t>ation</a:t>
            </a:r>
            <a:r>
              <a:rPr lang="en-US" sz="2400" dirty="0" smtClean="0"/>
              <a:t> of thermostatic valves and weather compensations,</a:t>
            </a:r>
          </a:p>
          <a:p>
            <a:r>
              <a:rPr lang="en-US" sz="2400" dirty="0" smtClean="0"/>
              <a:t>- usage of renewable resources</a:t>
            </a:r>
            <a:endParaRPr lang="en-US" sz="2400" dirty="0"/>
          </a:p>
        </p:txBody>
      </p:sp>
      <p:sp>
        <p:nvSpPr>
          <p:cNvPr id="8" name="Podtytuł 2"/>
          <p:cNvSpPr txBox="1">
            <a:spLocks/>
          </p:cNvSpPr>
          <p:nvPr/>
        </p:nvSpPr>
        <p:spPr>
          <a:xfrm>
            <a:off x="1547664" y="836712"/>
            <a:ext cx="6120680" cy="648072"/>
          </a:xfrm>
          <a:prstGeom prst="rect">
            <a:avLst/>
          </a:prstGeom>
        </p:spPr>
        <p:txBody>
          <a:bodyPr tIns="0">
            <a:noAutofit/>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pl-PL" sz="3200" b="1" i="0" u="none" strike="noStrike" kern="1200" cap="none" spc="0" normalizeH="0" baseline="0" noProof="0" dirty="0" err="1" smtClean="0">
                <a:ln>
                  <a:noFill/>
                </a:ln>
                <a:solidFill>
                  <a:schemeClr val="tx2">
                    <a:shade val="30000"/>
                    <a:satMod val="150000"/>
                  </a:schemeClr>
                </a:solidFill>
                <a:effectLst/>
                <a:uLnTx/>
                <a:uFillTx/>
                <a:latin typeface="+mn-lt"/>
                <a:ea typeface="+mn-ea"/>
                <a:cs typeface="+mn-cs"/>
              </a:rPr>
              <a:t>Thermomodernisation</a:t>
            </a:r>
            <a:endParaRPr kumimoji="0" lang="pl-PL" sz="32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zesilenie">
  <a:themeElements>
    <a:clrScheme name="Przesileni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Przesileni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Przesileni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500</TotalTime>
  <Words>1368</Words>
  <Application>Microsoft Office PowerPoint</Application>
  <PresentationFormat>On-screen Show (4:3)</PresentationFormat>
  <Paragraphs>146</Paragraphs>
  <Slides>53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Gill Sans MT</vt:lpstr>
      <vt:lpstr>Times New Roman</vt:lpstr>
      <vt:lpstr>Verdana</vt:lpstr>
      <vt:lpstr>Wingdings 2</vt:lpstr>
      <vt:lpstr>Przesilenie</vt:lpstr>
      <vt:lpstr>Buildings with low  carbon dioxide emission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Budynki z niską emisją dwutlenku węgla</dc:title>
  <dc:creator>Paweł Stachura</dc:creator>
  <cp:lastModifiedBy>Anna Francis</cp:lastModifiedBy>
  <cp:revision>58</cp:revision>
  <cp:lastPrinted>2016-02-03T12:25:19Z</cp:lastPrinted>
  <dcterms:created xsi:type="dcterms:W3CDTF">2016-02-01T21:08:33Z</dcterms:created>
  <dcterms:modified xsi:type="dcterms:W3CDTF">2016-02-24T16:31:33Z</dcterms:modified>
</cp:coreProperties>
</file>