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12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KWJB%20HP%2013\HP13%20Docs\Exceldata16\Wholesale%20electricity%20price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eith\Documents\KWJB%20HP%2013\HP13%20Docs\Exceldata16\Renewable%20Statistics%202016_1_Def_Energy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eith\Documents\KWJB%20HP%2013\HP13%20Docs\Exceldata16\Renewable%20Statistics%202016_1_Def_Energ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UK APX         2012-2015</c:v>
          </c:tx>
          <c:trendline>
            <c:spPr>
              <a:ln>
                <a:noFill/>
              </a:ln>
            </c:spPr>
            <c:trendlineType val="linear"/>
            <c:dispRSqr val="0"/>
            <c:dispEq val="0"/>
          </c:trendline>
          <c:xVal>
            <c:numRef>
              <c:f>'Price Fit'!$F$11:$F$15</c:f>
              <c:numCache>
                <c:formatCode>General</c:formatCode>
                <c:ptCount val="5"/>
                <c:pt idx="0">
                  <c:v>5.2851063829787291E-2</c:v>
                </c:pt>
                <c:pt idx="1">
                  <c:v>7.5468085106383004E-2</c:v>
                </c:pt>
                <c:pt idx="2">
                  <c:v>9.9212765957446949E-2</c:v>
                </c:pt>
                <c:pt idx="3">
                  <c:v>0.12791489361702146</c:v>
                </c:pt>
                <c:pt idx="4">
                  <c:v>0.17250354609929089</c:v>
                </c:pt>
              </c:numCache>
            </c:numRef>
          </c:xVal>
          <c:yVal>
            <c:numRef>
              <c:f>'Price Fit'!$D$11:$D$15</c:f>
              <c:numCache>
                <c:formatCode>General</c:formatCode>
                <c:ptCount val="5"/>
                <c:pt idx="1">
                  <c:v>4.4509999999999996</c:v>
                </c:pt>
                <c:pt idx="2">
                  <c:v>4.968</c:v>
                </c:pt>
                <c:pt idx="3">
                  <c:v>4.202</c:v>
                </c:pt>
                <c:pt idx="4">
                  <c:v>4.0430000000000001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E7E-4A63-99E3-C09715AB18D3}"/>
            </c:ext>
          </c:extLst>
        </c:ser>
        <c:ser>
          <c:idx val="1"/>
          <c:order val="1"/>
          <c:tx>
            <c:v>Germany term 2011-2015</c:v>
          </c:tx>
          <c:xVal>
            <c:numRef>
              <c:f>'Price Fit'!$P$11:$P$15</c:f>
              <c:numCache>
                <c:formatCode>General</c:formatCode>
                <c:ptCount val="5"/>
                <c:pt idx="0">
                  <c:v>0.30104419889502781</c:v>
                </c:pt>
                <c:pt idx="1">
                  <c:v>0.35545303867403316</c:v>
                </c:pt>
                <c:pt idx="2">
                  <c:v>0.39224861878453038</c:v>
                </c:pt>
                <c:pt idx="3">
                  <c:v>0.43476243093922673</c:v>
                </c:pt>
                <c:pt idx="4">
                  <c:v>0.48286740331491762</c:v>
                </c:pt>
              </c:numCache>
            </c:numRef>
          </c:xVal>
          <c:yVal>
            <c:numRef>
              <c:f>'Price Fit'!$L$11:$L$15</c:f>
              <c:numCache>
                <c:formatCode>0.00</c:formatCode>
                <c:ptCount val="5"/>
                <c:pt idx="0">
                  <c:v>4.307169</c:v>
                </c:pt>
                <c:pt idx="1">
                  <c:v>3.7857870000000018</c:v>
                </c:pt>
                <c:pt idx="2">
                  <c:v>3.0037140000000018</c:v>
                </c:pt>
                <c:pt idx="3">
                  <c:v>2.6984210000000002</c:v>
                </c:pt>
                <c:pt idx="4">
                  <c:v>2.3808240000000001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E7E-4A63-99E3-C09715AB18D3}"/>
            </c:ext>
          </c:extLst>
        </c:ser>
        <c:ser>
          <c:idx val="2"/>
          <c:order val="2"/>
          <c:tx>
            <c:v>Germany spot 0.77 £/Euro</c:v>
          </c:tx>
          <c:xVal>
            <c:numRef>
              <c:f>'Price Fit'!$P$11:$P$15</c:f>
              <c:numCache>
                <c:formatCode>General</c:formatCode>
                <c:ptCount val="5"/>
                <c:pt idx="0">
                  <c:v>0.30104419889502781</c:v>
                </c:pt>
                <c:pt idx="1">
                  <c:v>0.35545303867403316</c:v>
                </c:pt>
                <c:pt idx="2">
                  <c:v>0.39224861878453038</c:v>
                </c:pt>
                <c:pt idx="3">
                  <c:v>0.43476243093922673</c:v>
                </c:pt>
                <c:pt idx="4">
                  <c:v>0.48286740331491762</c:v>
                </c:pt>
              </c:numCache>
            </c:numRef>
          </c:xVal>
          <c:yVal>
            <c:numRef>
              <c:f>'Price Fit'!$N$11:$N$15</c:f>
              <c:numCache>
                <c:formatCode>0.00</c:formatCode>
                <c:ptCount val="5"/>
                <c:pt idx="0">
                  <c:v>3.9326659999999962</c:v>
                </c:pt>
                <c:pt idx="1">
                  <c:v>3.2951650000000003</c:v>
                </c:pt>
                <c:pt idx="2">
                  <c:v>2.9083579999999998</c:v>
                </c:pt>
                <c:pt idx="3">
                  <c:v>2.5207820000000001</c:v>
                </c:pt>
                <c:pt idx="4">
                  <c:v>2.4346539999999979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E7E-4A63-99E3-C09715AB18D3}"/>
            </c:ext>
          </c:extLst>
        </c:ser>
        <c:ser>
          <c:idx val="3"/>
          <c:order val="3"/>
          <c:tx>
            <c:v>FIT</c:v>
          </c:tx>
          <c:spPr>
            <a:ln w="2222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'Price Fit'!$A$25:$A$276</c:f>
              <c:numCache>
                <c:formatCode>General</c:formatCode>
                <c:ptCount val="252"/>
                <c:pt idx="0">
                  <c:v>-1.0000000000000009E-3</c:v>
                </c:pt>
                <c:pt idx="1">
                  <c:v>1.0000000000000009E-3</c:v>
                </c:pt>
                <c:pt idx="2">
                  <c:v>3.0000000000000027E-3</c:v>
                </c:pt>
                <c:pt idx="3">
                  <c:v>5.0000000000000036E-3</c:v>
                </c:pt>
                <c:pt idx="4">
                  <c:v>7.0000000000000062E-3</c:v>
                </c:pt>
                <c:pt idx="5">
                  <c:v>9.0000000000000063E-3</c:v>
                </c:pt>
                <c:pt idx="6">
                  <c:v>1.1000000000000012E-2</c:v>
                </c:pt>
                <c:pt idx="7">
                  <c:v>1.3000000000000012E-2</c:v>
                </c:pt>
                <c:pt idx="8">
                  <c:v>1.500000000000001E-2</c:v>
                </c:pt>
                <c:pt idx="9">
                  <c:v>1.7000000000000012E-2</c:v>
                </c:pt>
                <c:pt idx="10">
                  <c:v>1.9000000000000017E-2</c:v>
                </c:pt>
                <c:pt idx="11">
                  <c:v>2.1000000000000015E-2</c:v>
                </c:pt>
                <c:pt idx="12">
                  <c:v>2.300000000000001E-2</c:v>
                </c:pt>
                <c:pt idx="13">
                  <c:v>2.5000000000000022E-2</c:v>
                </c:pt>
                <c:pt idx="14">
                  <c:v>2.7000000000000041E-2</c:v>
                </c:pt>
                <c:pt idx="15">
                  <c:v>2.9000000000000019E-2</c:v>
                </c:pt>
                <c:pt idx="16">
                  <c:v>3.1000000000000045E-2</c:v>
                </c:pt>
                <c:pt idx="17">
                  <c:v>3.3000000000000015E-2</c:v>
                </c:pt>
                <c:pt idx="18">
                  <c:v>3.5000000000000045E-2</c:v>
                </c:pt>
                <c:pt idx="19">
                  <c:v>3.7000000000000054E-2</c:v>
                </c:pt>
                <c:pt idx="20">
                  <c:v>3.9000000000000042E-2</c:v>
                </c:pt>
                <c:pt idx="21">
                  <c:v>4.1000000000000016E-2</c:v>
                </c:pt>
                <c:pt idx="22">
                  <c:v>4.3000000000000017E-2</c:v>
                </c:pt>
                <c:pt idx="23">
                  <c:v>4.5000000000000033E-2</c:v>
                </c:pt>
                <c:pt idx="24">
                  <c:v>4.7000000000000069E-2</c:v>
                </c:pt>
                <c:pt idx="25">
                  <c:v>4.9000000000000071E-2</c:v>
                </c:pt>
                <c:pt idx="26">
                  <c:v>5.1000000000000031E-2</c:v>
                </c:pt>
                <c:pt idx="27">
                  <c:v>5.3000000000000033E-2</c:v>
                </c:pt>
                <c:pt idx="28">
                  <c:v>5.5000000000000077E-2</c:v>
                </c:pt>
                <c:pt idx="29">
                  <c:v>5.7000000000000099E-2</c:v>
                </c:pt>
                <c:pt idx="30">
                  <c:v>5.9000000000000101E-2</c:v>
                </c:pt>
                <c:pt idx="31">
                  <c:v>6.1000000000000068E-2</c:v>
                </c:pt>
                <c:pt idx="32">
                  <c:v>6.3000000000000084E-2</c:v>
                </c:pt>
                <c:pt idx="33">
                  <c:v>6.5000000000000099E-2</c:v>
                </c:pt>
                <c:pt idx="34">
                  <c:v>6.7000000000000101E-2</c:v>
                </c:pt>
                <c:pt idx="35">
                  <c:v>6.9000000000000103E-2</c:v>
                </c:pt>
                <c:pt idx="36">
                  <c:v>7.1000000000000091E-2</c:v>
                </c:pt>
                <c:pt idx="37">
                  <c:v>7.3000000000000093E-2</c:v>
                </c:pt>
                <c:pt idx="38">
                  <c:v>7.5000000000000094E-2</c:v>
                </c:pt>
                <c:pt idx="39">
                  <c:v>7.700000000000011E-2</c:v>
                </c:pt>
                <c:pt idx="40">
                  <c:v>7.9000000000000126E-2</c:v>
                </c:pt>
                <c:pt idx="41">
                  <c:v>8.10000000000001E-2</c:v>
                </c:pt>
                <c:pt idx="42">
                  <c:v>8.3000000000000143E-2</c:v>
                </c:pt>
                <c:pt idx="43">
                  <c:v>8.5000000000000117E-2</c:v>
                </c:pt>
                <c:pt idx="44">
                  <c:v>8.700000000000005E-2</c:v>
                </c:pt>
                <c:pt idx="45">
                  <c:v>8.9000000000000135E-2</c:v>
                </c:pt>
                <c:pt idx="46">
                  <c:v>9.1000000000000053E-2</c:v>
                </c:pt>
                <c:pt idx="47">
                  <c:v>9.300000000000018E-2</c:v>
                </c:pt>
                <c:pt idx="48">
                  <c:v>9.500000000000014E-2</c:v>
                </c:pt>
                <c:pt idx="49">
                  <c:v>9.7000000000000114E-2</c:v>
                </c:pt>
                <c:pt idx="50">
                  <c:v>9.9000000000000157E-2</c:v>
                </c:pt>
                <c:pt idx="51">
                  <c:v>0.10100000000000009</c:v>
                </c:pt>
                <c:pt idx="52">
                  <c:v>0.10300000000000009</c:v>
                </c:pt>
                <c:pt idx="53">
                  <c:v>0.10500000000000009</c:v>
                </c:pt>
                <c:pt idx="54">
                  <c:v>0.10700000000000012</c:v>
                </c:pt>
                <c:pt idx="55">
                  <c:v>0.10900000000000012</c:v>
                </c:pt>
                <c:pt idx="56">
                  <c:v>0.11100000000000011</c:v>
                </c:pt>
                <c:pt idx="57">
                  <c:v>0.11300000000000011</c:v>
                </c:pt>
                <c:pt idx="58">
                  <c:v>0.11500000000000012</c:v>
                </c:pt>
                <c:pt idx="59">
                  <c:v>0.11700000000000012</c:v>
                </c:pt>
                <c:pt idx="60">
                  <c:v>0.11900000000000013</c:v>
                </c:pt>
                <c:pt idx="61">
                  <c:v>0.12100000000000009</c:v>
                </c:pt>
                <c:pt idx="62">
                  <c:v>0.12300000000000012</c:v>
                </c:pt>
                <c:pt idx="63">
                  <c:v>0.12500000000000008</c:v>
                </c:pt>
                <c:pt idx="64">
                  <c:v>0.12700000000000009</c:v>
                </c:pt>
                <c:pt idx="65">
                  <c:v>0.12900000000000009</c:v>
                </c:pt>
                <c:pt idx="66">
                  <c:v>0.13100000000000009</c:v>
                </c:pt>
                <c:pt idx="67">
                  <c:v>0.13300000000000009</c:v>
                </c:pt>
                <c:pt idx="68">
                  <c:v>0.13500000000000009</c:v>
                </c:pt>
                <c:pt idx="69">
                  <c:v>0.13700000000000009</c:v>
                </c:pt>
                <c:pt idx="70">
                  <c:v>0.13900000000000021</c:v>
                </c:pt>
                <c:pt idx="71">
                  <c:v>0.14100000000000021</c:v>
                </c:pt>
                <c:pt idx="72">
                  <c:v>0.14300000000000021</c:v>
                </c:pt>
                <c:pt idx="73">
                  <c:v>0.14500000000000021</c:v>
                </c:pt>
                <c:pt idx="74">
                  <c:v>0.14700000000000021</c:v>
                </c:pt>
                <c:pt idx="75">
                  <c:v>0.14900000000000022</c:v>
                </c:pt>
                <c:pt idx="76">
                  <c:v>0.15100000000000022</c:v>
                </c:pt>
                <c:pt idx="77">
                  <c:v>0.15300000000000022</c:v>
                </c:pt>
                <c:pt idx="78">
                  <c:v>0.15500000000000025</c:v>
                </c:pt>
                <c:pt idx="79">
                  <c:v>0.15700000000000025</c:v>
                </c:pt>
                <c:pt idx="80">
                  <c:v>0.15900000000000025</c:v>
                </c:pt>
                <c:pt idx="81">
                  <c:v>0.16100000000000023</c:v>
                </c:pt>
                <c:pt idx="82">
                  <c:v>0.16300000000000023</c:v>
                </c:pt>
                <c:pt idx="83">
                  <c:v>0.16500000000000023</c:v>
                </c:pt>
                <c:pt idx="84">
                  <c:v>0.16700000000000023</c:v>
                </c:pt>
                <c:pt idx="85">
                  <c:v>0.16900000000000023</c:v>
                </c:pt>
                <c:pt idx="86">
                  <c:v>0.17100000000000021</c:v>
                </c:pt>
                <c:pt idx="87">
                  <c:v>0.17300000000000021</c:v>
                </c:pt>
                <c:pt idx="88">
                  <c:v>0.17500000000000021</c:v>
                </c:pt>
                <c:pt idx="89">
                  <c:v>0.17700000000000021</c:v>
                </c:pt>
                <c:pt idx="90">
                  <c:v>0.17900000000000021</c:v>
                </c:pt>
                <c:pt idx="91">
                  <c:v>0.18100000000000024</c:v>
                </c:pt>
                <c:pt idx="92">
                  <c:v>0.18300000000000025</c:v>
                </c:pt>
                <c:pt idx="93">
                  <c:v>0.18500000000000025</c:v>
                </c:pt>
                <c:pt idx="94">
                  <c:v>0.18700000000000028</c:v>
                </c:pt>
                <c:pt idx="95">
                  <c:v>0.18900000000000028</c:v>
                </c:pt>
                <c:pt idx="96">
                  <c:v>0.19100000000000023</c:v>
                </c:pt>
                <c:pt idx="97">
                  <c:v>0.19300000000000023</c:v>
                </c:pt>
                <c:pt idx="98">
                  <c:v>0.19500000000000023</c:v>
                </c:pt>
                <c:pt idx="99">
                  <c:v>0.19700000000000023</c:v>
                </c:pt>
                <c:pt idx="100">
                  <c:v>0.19900000000000023</c:v>
                </c:pt>
                <c:pt idx="101">
                  <c:v>0.20100000000000021</c:v>
                </c:pt>
                <c:pt idx="102">
                  <c:v>0.20300000000000021</c:v>
                </c:pt>
                <c:pt idx="103">
                  <c:v>0.20500000000000021</c:v>
                </c:pt>
                <c:pt idx="104">
                  <c:v>0.20700000000000021</c:v>
                </c:pt>
                <c:pt idx="105">
                  <c:v>0.20900000000000021</c:v>
                </c:pt>
                <c:pt idx="106">
                  <c:v>0.21100000000000024</c:v>
                </c:pt>
                <c:pt idx="107">
                  <c:v>0.21300000000000024</c:v>
                </c:pt>
                <c:pt idx="108">
                  <c:v>0.21500000000000027</c:v>
                </c:pt>
                <c:pt idx="109">
                  <c:v>0.21700000000000028</c:v>
                </c:pt>
                <c:pt idx="110">
                  <c:v>0.21900000000000031</c:v>
                </c:pt>
                <c:pt idx="111">
                  <c:v>0.22100000000000025</c:v>
                </c:pt>
                <c:pt idx="112">
                  <c:v>0.22300000000000025</c:v>
                </c:pt>
                <c:pt idx="113">
                  <c:v>0.22500000000000026</c:v>
                </c:pt>
                <c:pt idx="114">
                  <c:v>0.22700000000000026</c:v>
                </c:pt>
                <c:pt idx="115">
                  <c:v>0.22900000000000026</c:v>
                </c:pt>
                <c:pt idx="116">
                  <c:v>0.23100000000000021</c:v>
                </c:pt>
                <c:pt idx="117">
                  <c:v>0.23300000000000021</c:v>
                </c:pt>
                <c:pt idx="118">
                  <c:v>0.23500000000000021</c:v>
                </c:pt>
                <c:pt idx="119">
                  <c:v>0.23700000000000021</c:v>
                </c:pt>
                <c:pt idx="120">
                  <c:v>0.23900000000000021</c:v>
                </c:pt>
                <c:pt idx="121">
                  <c:v>0.24100000000000021</c:v>
                </c:pt>
                <c:pt idx="122">
                  <c:v>0.24300000000000024</c:v>
                </c:pt>
                <c:pt idx="123">
                  <c:v>0.2450000000000003</c:v>
                </c:pt>
                <c:pt idx="124">
                  <c:v>0.2470000000000003</c:v>
                </c:pt>
                <c:pt idx="125">
                  <c:v>0.2490000000000003</c:v>
                </c:pt>
                <c:pt idx="126">
                  <c:v>0.25100000000000017</c:v>
                </c:pt>
                <c:pt idx="127">
                  <c:v>0.25300000000000017</c:v>
                </c:pt>
                <c:pt idx="128">
                  <c:v>0.25500000000000017</c:v>
                </c:pt>
                <c:pt idx="129">
                  <c:v>0.25700000000000017</c:v>
                </c:pt>
                <c:pt idx="130">
                  <c:v>0.25900000000000017</c:v>
                </c:pt>
                <c:pt idx="131">
                  <c:v>0.26100000000000018</c:v>
                </c:pt>
                <c:pt idx="132">
                  <c:v>0.26300000000000018</c:v>
                </c:pt>
                <c:pt idx="133">
                  <c:v>0.26500000000000018</c:v>
                </c:pt>
                <c:pt idx="134">
                  <c:v>0.26700000000000018</c:v>
                </c:pt>
                <c:pt idx="135">
                  <c:v>0.26900000000000018</c:v>
                </c:pt>
                <c:pt idx="136">
                  <c:v>0.2710000000000003</c:v>
                </c:pt>
                <c:pt idx="137">
                  <c:v>0.2730000000000003</c:v>
                </c:pt>
                <c:pt idx="138">
                  <c:v>0.2750000000000003</c:v>
                </c:pt>
                <c:pt idx="139">
                  <c:v>0.2770000000000003</c:v>
                </c:pt>
                <c:pt idx="140">
                  <c:v>0.2790000000000003</c:v>
                </c:pt>
                <c:pt idx="141">
                  <c:v>0.28100000000000031</c:v>
                </c:pt>
                <c:pt idx="142">
                  <c:v>0.28300000000000031</c:v>
                </c:pt>
                <c:pt idx="143">
                  <c:v>0.28500000000000031</c:v>
                </c:pt>
                <c:pt idx="144">
                  <c:v>0.28700000000000031</c:v>
                </c:pt>
                <c:pt idx="145">
                  <c:v>0.28900000000000031</c:v>
                </c:pt>
                <c:pt idx="146">
                  <c:v>0.29100000000000031</c:v>
                </c:pt>
                <c:pt idx="147">
                  <c:v>0.29300000000000032</c:v>
                </c:pt>
                <c:pt idx="148">
                  <c:v>0.29500000000000032</c:v>
                </c:pt>
                <c:pt idx="149">
                  <c:v>0.29700000000000032</c:v>
                </c:pt>
                <c:pt idx="150">
                  <c:v>0.29900000000000032</c:v>
                </c:pt>
                <c:pt idx="151">
                  <c:v>0.30100000000000032</c:v>
                </c:pt>
                <c:pt idx="152">
                  <c:v>0.30300000000000032</c:v>
                </c:pt>
                <c:pt idx="153">
                  <c:v>0.30500000000000038</c:v>
                </c:pt>
                <c:pt idx="154">
                  <c:v>0.30700000000000038</c:v>
                </c:pt>
                <c:pt idx="155">
                  <c:v>0.30900000000000044</c:v>
                </c:pt>
                <c:pt idx="156">
                  <c:v>0.31100000000000044</c:v>
                </c:pt>
                <c:pt idx="157">
                  <c:v>0.31300000000000044</c:v>
                </c:pt>
                <c:pt idx="158">
                  <c:v>0.31500000000000045</c:v>
                </c:pt>
                <c:pt idx="159">
                  <c:v>0.3170000000000005</c:v>
                </c:pt>
                <c:pt idx="160">
                  <c:v>0.31900000000000051</c:v>
                </c:pt>
                <c:pt idx="161">
                  <c:v>0.32100000000000051</c:v>
                </c:pt>
                <c:pt idx="162">
                  <c:v>0.32300000000000051</c:v>
                </c:pt>
                <c:pt idx="163">
                  <c:v>0.32500000000000051</c:v>
                </c:pt>
                <c:pt idx="164">
                  <c:v>0.32700000000000051</c:v>
                </c:pt>
                <c:pt idx="165">
                  <c:v>0.32900000000000051</c:v>
                </c:pt>
                <c:pt idx="166">
                  <c:v>0.33100000000000052</c:v>
                </c:pt>
                <c:pt idx="167">
                  <c:v>0.33300000000000052</c:v>
                </c:pt>
                <c:pt idx="168">
                  <c:v>0.33500000000000052</c:v>
                </c:pt>
                <c:pt idx="169">
                  <c:v>0.33700000000000052</c:v>
                </c:pt>
                <c:pt idx="170">
                  <c:v>0.33900000000000052</c:v>
                </c:pt>
                <c:pt idx="171">
                  <c:v>0.34100000000000041</c:v>
                </c:pt>
                <c:pt idx="172">
                  <c:v>0.34300000000000042</c:v>
                </c:pt>
                <c:pt idx="173">
                  <c:v>0.34500000000000042</c:v>
                </c:pt>
                <c:pt idx="174">
                  <c:v>0.34700000000000042</c:v>
                </c:pt>
                <c:pt idx="175">
                  <c:v>0.34900000000000042</c:v>
                </c:pt>
                <c:pt idx="176">
                  <c:v>0.35100000000000031</c:v>
                </c:pt>
                <c:pt idx="177">
                  <c:v>0.35300000000000031</c:v>
                </c:pt>
                <c:pt idx="178">
                  <c:v>0.35500000000000032</c:v>
                </c:pt>
                <c:pt idx="179">
                  <c:v>0.35700000000000032</c:v>
                </c:pt>
                <c:pt idx="180">
                  <c:v>0.35900000000000032</c:v>
                </c:pt>
                <c:pt idx="181">
                  <c:v>0.36100000000000032</c:v>
                </c:pt>
                <c:pt idx="182">
                  <c:v>0.36300000000000032</c:v>
                </c:pt>
                <c:pt idx="183">
                  <c:v>0.36500000000000032</c:v>
                </c:pt>
                <c:pt idx="184">
                  <c:v>0.36700000000000038</c:v>
                </c:pt>
                <c:pt idx="185">
                  <c:v>0.36900000000000038</c:v>
                </c:pt>
                <c:pt idx="186">
                  <c:v>0.3710000000000005</c:v>
                </c:pt>
                <c:pt idx="187">
                  <c:v>0.3730000000000005</c:v>
                </c:pt>
                <c:pt idx="188">
                  <c:v>0.3750000000000005</c:v>
                </c:pt>
                <c:pt idx="189">
                  <c:v>0.3770000000000005</c:v>
                </c:pt>
                <c:pt idx="190">
                  <c:v>0.3790000000000005</c:v>
                </c:pt>
                <c:pt idx="191">
                  <c:v>0.3810000000000005</c:v>
                </c:pt>
                <c:pt idx="192">
                  <c:v>0.38300000000000051</c:v>
                </c:pt>
                <c:pt idx="193">
                  <c:v>0.38500000000000056</c:v>
                </c:pt>
                <c:pt idx="194">
                  <c:v>0.38700000000000057</c:v>
                </c:pt>
                <c:pt idx="195">
                  <c:v>0.38900000000000057</c:v>
                </c:pt>
                <c:pt idx="196">
                  <c:v>0.39100000000000057</c:v>
                </c:pt>
                <c:pt idx="197">
                  <c:v>0.39300000000000057</c:v>
                </c:pt>
                <c:pt idx="198">
                  <c:v>0.39500000000000052</c:v>
                </c:pt>
                <c:pt idx="199">
                  <c:v>0.39700000000000052</c:v>
                </c:pt>
                <c:pt idx="200">
                  <c:v>0.39900000000000052</c:v>
                </c:pt>
                <c:pt idx="201">
                  <c:v>0.4010000000000003</c:v>
                </c:pt>
                <c:pt idx="202">
                  <c:v>0.4030000000000003</c:v>
                </c:pt>
                <c:pt idx="203">
                  <c:v>0.4050000000000003</c:v>
                </c:pt>
                <c:pt idx="204">
                  <c:v>0.40700000000000031</c:v>
                </c:pt>
                <c:pt idx="205">
                  <c:v>0.40900000000000031</c:v>
                </c:pt>
                <c:pt idx="206">
                  <c:v>0.41100000000000031</c:v>
                </c:pt>
                <c:pt idx="207">
                  <c:v>0.41300000000000031</c:v>
                </c:pt>
                <c:pt idx="208">
                  <c:v>0.41500000000000031</c:v>
                </c:pt>
                <c:pt idx="209">
                  <c:v>0.41700000000000031</c:v>
                </c:pt>
                <c:pt idx="210">
                  <c:v>0.41900000000000032</c:v>
                </c:pt>
                <c:pt idx="211">
                  <c:v>0.42100000000000032</c:v>
                </c:pt>
                <c:pt idx="212">
                  <c:v>0.42300000000000032</c:v>
                </c:pt>
                <c:pt idx="213">
                  <c:v>0.42500000000000032</c:v>
                </c:pt>
                <c:pt idx="214">
                  <c:v>0.42700000000000032</c:v>
                </c:pt>
                <c:pt idx="215">
                  <c:v>0.42900000000000038</c:v>
                </c:pt>
                <c:pt idx="216">
                  <c:v>0.43100000000000038</c:v>
                </c:pt>
                <c:pt idx="217">
                  <c:v>0.43300000000000038</c:v>
                </c:pt>
                <c:pt idx="218">
                  <c:v>0.43500000000000055</c:v>
                </c:pt>
                <c:pt idx="219">
                  <c:v>0.43700000000000055</c:v>
                </c:pt>
                <c:pt idx="220">
                  <c:v>0.43900000000000056</c:v>
                </c:pt>
                <c:pt idx="221">
                  <c:v>0.44100000000000045</c:v>
                </c:pt>
                <c:pt idx="222">
                  <c:v>0.44300000000000045</c:v>
                </c:pt>
                <c:pt idx="223">
                  <c:v>0.44500000000000045</c:v>
                </c:pt>
                <c:pt idx="224">
                  <c:v>0.44700000000000045</c:v>
                </c:pt>
                <c:pt idx="225">
                  <c:v>0.44900000000000045</c:v>
                </c:pt>
                <c:pt idx="226">
                  <c:v>0.45100000000000035</c:v>
                </c:pt>
                <c:pt idx="227">
                  <c:v>0.45300000000000035</c:v>
                </c:pt>
                <c:pt idx="228">
                  <c:v>0.45500000000000035</c:v>
                </c:pt>
                <c:pt idx="229">
                  <c:v>0.45700000000000035</c:v>
                </c:pt>
                <c:pt idx="230">
                  <c:v>0.45900000000000035</c:v>
                </c:pt>
                <c:pt idx="231">
                  <c:v>0.46100000000000035</c:v>
                </c:pt>
                <c:pt idx="232">
                  <c:v>0.46300000000000036</c:v>
                </c:pt>
                <c:pt idx="233">
                  <c:v>0.46500000000000036</c:v>
                </c:pt>
                <c:pt idx="234">
                  <c:v>0.46700000000000036</c:v>
                </c:pt>
                <c:pt idx="235">
                  <c:v>0.46900000000000036</c:v>
                </c:pt>
                <c:pt idx="236">
                  <c:v>0.47100000000000036</c:v>
                </c:pt>
                <c:pt idx="237">
                  <c:v>0.47300000000000036</c:v>
                </c:pt>
                <c:pt idx="238">
                  <c:v>0.47500000000000037</c:v>
                </c:pt>
                <c:pt idx="239">
                  <c:v>0.47700000000000037</c:v>
                </c:pt>
                <c:pt idx="240">
                  <c:v>0.47900000000000037</c:v>
                </c:pt>
                <c:pt idx="241">
                  <c:v>0.48100000000000037</c:v>
                </c:pt>
                <c:pt idx="242">
                  <c:v>0.48300000000000037</c:v>
                </c:pt>
                <c:pt idx="243">
                  <c:v>0.48500000000000038</c:v>
                </c:pt>
                <c:pt idx="244">
                  <c:v>0.48700000000000038</c:v>
                </c:pt>
                <c:pt idx="245">
                  <c:v>0.48900000000000038</c:v>
                </c:pt>
                <c:pt idx="246">
                  <c:v>0.49100000000000038</c:v>
                </c:pt>
                <c:pt idx="247">
                  <c:v>0.49300000000000038</c:v>
                </c:pt>
                <c:pt idx="248">
                  <c:v>0.49500000000000038</c:v>
                </c:pt>
                <c:pt idx="249">
                  <c:v>0.49700000000000061</c:v>
                </c:pt>
                <c:pt idx="250">
                  <c:v>0.49900000000000061</c:v>
                </c:pt>
                <c:pt idx="251">
                  <c:v>0.50100000000000033</c:v>
                </c:pt>
              </c:numCache>
            </c:numRef>
          </c:xVal>
          <c:yVal>
            <c:numRef>
              <c:f>'Price Fit'!$B$25:$B$276</c:f>
              <c:numCache>
                <c:formatCode>General</c:formatCode>
                <c:ptCount val="252"/>
                <c:pt idx="0">
                  <c:v>5.0750699999999993</c:v>
                </c:pt>
                <c:pt idx="1">
                  <c:v>5.0649299999999959</c:v>
                </c:pt>
                <c:pt idx="2">
                  <c:v>5.0547900000000006</c:v>
                </c:pt>
                <c:pt idx="3">
                  <c:v>5.0446499999999999</c:v>
                </c:pt>
                <c:pt idx="4">
                  <c:v>5.0345099999999965</c:v>
                </c:pt>
                <c:pt idx="5">
                  <c:v>5.0243699999999976</c:v>
                </c:pt>
                <c:pt idx="6">
                  <c:v>5.0142299999999995</c:v>
                </c:pt>
                <c:pt idx="7">
                  <c:v>5.0040900000000006</c:v>
                </c:pt>
                <c:pt idx="8">
                  <c:v>4.9939499999999999</c:v>
                </c:pt>
                <c:pt idx="9">
                  <c:v>4.9838100000000001</c:v>
                </c:pt>
                <c:pt idx="10">
                  <c:v>4.9736700000000038</c:v>
                </c:pt>
                <c:pt idx="11">
                  <c:v>4.9635299999999996</c:v>
                </c:pt>
                <c:pt idx="12">
                  <c:v>4.9533899999999997</c:v>
                </c:pt>
                <c:pt idx="13">
                  <c:v>4.9432500000000035</c:v>
                </c:pt>
                <c:pt idx="14">
                  <c:v>4.9331100000000001</c:v>
                </c:pt>
                <c:pt idx="15">
                  <c:v>4.9229699999999985</c:v>
                </c:pt>
                <c:pt idx="16">
                  <c:v>4.9128300000000005</c:v>
                </c:pt>
                <c:pt idx="17">
                  <c:v>4.9026899999999998</c:v>
                </c:pt>
                <c:pt idx="18">
                  <c:v>4.8925499999999964</c:v>
                </c:pt>
                <c:pt idx="19">
                  <c:v>4.8824099999999975</c:v>
                </c:pt>
                <c:pt idx="20">
                  <c:v>4.8722700000000003</c:v>
                </c:pt>
                <c:pt idx="21">
                  <c:v>4.862129999999997</c:v>
                </c:pt>
                <c:pt idx="22">
                  <c:v>4.8519899999999963</c:v>
                </c:pt>
                <c:pt idx="23">
                  <c:v>4.84185</c:v>
                </c:pt>
                <c:pt idx="24">
                  <c:v>4.8317100000000002</c:v>
                </c:pt>
                <c:pt idx="25">
                  <c:v>4.8215699999999995</c:v>
                </c:pt>
                <c:pt idx="26">
                  <c:v>4.8114299999999997</c:v>
                </c:pt>
                <c:pt idx="27">
                  <c:v>4.8012899999999998</c:v>
                </c:pt>
                <c:pt idx="28">
                  <c:v>4.79115</c:v>
                </c:pt>
                <c:pt idx="29">
                  <c:v>4.7810100000000002</c:v>
                </c:pt>
                <c:pt idx="30">
                  <c:v>4.7708700000000004</c:v>
                </c:pt>
                <c:pt idx="31">
                  <c:v>4.7607299999999997</c:v>
                </c:pt>
                <c:pt idx="32">
                  <c:v>4.7505899999999963</c:v>
                </c:pt>
                <c:pt idx="33">
                  <c:v>4.7404500000000001</c:v>
                </c:pt>
                <c:pt idx="34">
                  <c:v>4.7303100000000002</c:v>
                </c:pt>
                <c:pt idx="35">
                  <c:v>4.7201699999999995</c:v>
                </c:pt>
                <c:pt idx="36">
                  <c:v>4.7100299999999997</c:v>
                </c:pt>
                <c:pt idx="37">
                  <c:v>4.6998899999999963</c:v>
                </c:pt>
                <c:pt idx="38">
                  <c:v>4.6897500000000001</c:v>
                </c:pt>
                <c:pt idx="39">
                  <c:v>4.6796100000000003</c:v>
                </c:pt>
                <c:pt idx="40">
                  <c:v>4.6694699999999996</c:v>
                </c:pt>
                <c:pt idx="41">
                  <c:v>4.6593299999999997</c:v>
                </c:pt>
                <c:pt idx="42">
                  <c:v>4.6491899999999964</c:v>
                </c:pt>
                <c:pt idx="43">
                  <c:v>4.6390500000000001</c:v>
                </c:pt>
                <c:pt idx="44">
                  <c:v>4.6289099999999959</c:v>
                </c:pt>
                <c:pt idx="45">
                  <c:v>4.6187699999999996</c:v>
                </c:pt>
                <c:pt idx="46">
                  <c:v>4.6086299999999998</c:v>
                </c:pt>
                <c:pt idx="47">
                  <c:v>4.59849</c:v>
                </c:pt>
                <c:pt idx="48">
                  <c:v>4.5883500000000002</c:v>
                </c:pt>
                <c:pt idx="49">
                  <c:v>4.5782099999999994</c:v>
                </c:pt>
                <c:pt idx="50">
                  <c:v>4.5680699999999996</c:v>
                </c:pt>
                <c:pt idx="51">
                  <c:v>4.5579299999999963</c:v>
                </c:pt>
                <c:pt idx="52">
                  <c:v>4.54779</c:v>
                </c:pt>
                <c:pt idx="53">
                  <c:v>4.5376500000000002</c:v>
                </c:pt>
                <c:pt idx="54">
                  <c:v>4.5275099999999959</c:v>
                </c:pt>
                <c:pt idx="55">
                  <c:v>4.5173699999999997</c:v>
                </c:pt>
                <c:pt idx="56">
                  <c:v>4.5072299999999998</c:v>
                </c:pt>
                <c:pt idx="57">
                  <c:v>4.49709</c:v>
                </c:pt>
                <c:pt idx="58">
                  <c:v>4.4869499999999993</c:v>
                </c:pt>
                <c:pt idx="59">
                  <c:v>4.4768100000000004</c:v>
                </c:pt>
                <c:pt idx="60">
                  <c:v>4.4666700000000024</c:v>
                </c:pt>
                <c:pt idx="61">
                  <c:v>4.4565299999999999</c:v>
                </c:pt>
                <c:pt idx="62">
                  <c:v>4.4463900000000036</c:v>
                </c:pt>
                <c:pt idx="63">
                  <c:v>4.4362500000000029</c:v>
                </c:pt>
                <c:pt idx="64">
                  <c:v>4.4261099999999995</c:v>
                </c:pt>
                <c:pt idx="65">
                  <c:v>4.4159699999999997</c:v>
                </c:pt>
                <c:pt idx="66">
                  <c:v>4.4058299999999999</c:v>
                </c:pt>
                <c:pt idx="67">
                  <c:v>4.3956899999999965</c:v>
                </c:pt>
                <c:pt idx="68">
                  <c:v>4.3855499999999985</c:v>
                </c:pt>
                <c:pt idx="69">
                  <c:v>4.3754099999999996</c:v>
                </c:pt>
                <c:pt idx="70">
                  <c:v>4.3652699999999998</c:v>
                </c:pt>
                <c:pt idx="71">
                  <c:v>4.3551299999999964</c:v>
                </c:pt>
                <c:pt idx="72">
                  <c:v>4.3449899999999948</c:v>
                </c:pt>
                <c:pt idx="73">
                  <c:v>4.3348499999999985</c:v>
                </c:pt>
                <c:pt idx="74">
                  <c:v>4.3247099999999961</c:v>
                </c:pt>
                <c:pt idx="75">
                  <c:v>4.3145699999999962</c:v>
                </c:pt>
                <c:pt idx="76">
                  <c:v>4.3044299999999964</c:v>
                </c:pt>
                <c:pt idx="77">
                  <c:v>4.2942899999999975</c:v>
                </c:pt>
                <c:pt idx="78">
                  <c:v>4.2841499999999995</c:v>
                </c:pt>
                <c:pt idx="79">
                  <c:v>4.2740099999999996</c:v>
                </c:pt>
                <c:pt idx="80">
                  <c:v>4.2638699999999998</c:v>
                </c:pt>
                <c:pt idx="81">
                  <c:v>4.2537299999999991</c:v>
                </c:pt>
                <c:pt idx="82">
                  <c:v>4.2435899999999975</c:v>
                </c:pt>
                <c:pt idx="83">
                  <c:v>4.2334500000000004</c:v>
                </c:pt>
                <c:pt idx="84">
                  <c:v>4.2233099999999997</c:v>
                </c:pt>
                <c:pt idx="85">
                  <c:v>4.2131699999999999</c:v>
                </c:pt>
                <c:pt idx="86">
                  <c:v>4.2030299999999992</c:v>
                </c:pt>
                <c:pt idx="87">
                  <c:v>4.1928899999999949</c:v>
                </c:pt>
                <c:pt idx="88">
                  <c:v>4.1827499999999995</c:v>
                </c:pt>
                <c:pt idx="89">
                  <c:v>4.1726099999999997</c:v>
                </c:pt>
                <c:pt idx="90">
                  <c:v>4.1624699999999955</c:v>
                </c:pt>
                <c:pt idx="91">
                  <c:v>4.1523299999999965</c:v>
                </c:pt>
                <c:pt idx="92">
                  <c:v>4.1421899999999949</c:v>
                </c:pt>
                <c:pt idx="93">
                  <c:v>4.1320499999999996</c:v>
                </c:pt>
                <c:pt idx="94">
                  <c:v>4.1219099999999962</c:v>
                </c:pt>
                <c:pt idx="95">
                  <c:v>4.111769999999999</c:v>
                </c:pt>
                <c:pt idx="96">
                  <c:v>4.1016299999999992</c:v>
                </c:pt>
                <c:pt idx="97">
                  <c:v>4.0914899999999985</c:v>
                </c:pt>
                <c:pt idx="98">
                  <c:v>4.0813500000000014</c:v>
                </c:pt>
                <c:pt idx="99">
                  <c:v>4.0712100000000024</c:v>
                </c:pt>
                <c:pt idx="100">
                  <c:v>4.0610699999999991</c:v>
                </c:pt>
                <c:pt idx="101">
                  <c:v>4.0509299999999975</c:v>
                </c:pt>
                <c:pt idx="102">
                  <c:v>4.0407899999999985</c:v>
                </c:pt>
                <c:pt idx="103">
                  <c:v>4.0306500000000014</c:v>
                </c:pt>
                <c:pt idx="104">
                  <c:v>4.0205099999999954</c:v>
                </c:pt>
                <c:pt idx="105">
                  <c:v>4.0103699999999991</c:v>
                </c:pt>
                <c:pt idx="106">
                  <c:v>4.0002299999999993</c:v>
                </c:pt>
                <c:pt idx="107">
                  <c:v>3.9900899999999977</c:v>
                </c:pt>
                <c:pt idx="108">
                  <c:v>3.979949999999997</c:v>
                </c:pt>
                <c:pt idx="109">
                  <c:v>3.9698099999999976</c:v>
                </c:pt>
                <c:pt idx="110">
                  <c:v>3.9596699999999965</c:v>
                </c:pt>
                <c:pt idx="111">
                  <c:v>3.9495299999999993</c:v>
                </c:pt>
                <c:pt idx="112">
                  <c:v>3.9393899999999977</c:v>
                </c:pt>
                <c:pt idx="113">
                  <c:v>3.929249999999997</c:v>
                </c:pt>
                <c:pt idx="114">
                  <c:v>3.9191099999999977</c:v>
                </c:pt>
                <c:pt idx="115">
                  <c:v>3.9089699999999987</c:v>
                </c:pt>
                <c:pt idx="116">
                  <c:v>3.8988299999999976</c:v>
                </c:pt>
                <c:pt idx="117">
                  <c:v>3.8886899999999978</c:v>
                </c:pt>
                <c:pt idx="118">
                  <c:v>3.8785499999999975</c:v>
                </c:pt>
                <c:pt idx="119">
                  <c:v>3.8684099999999977</c:v>
                </c:pt>
                <c:pt idx="120">
                  <c:v>3.858269999999997</c:v>
                </c:pt>
                <c:pt idx="121">
                  <c:v>3.8481299999999989</c:v>
                </c:pt>
                <c:pt idx="122">
                  <c:v>3.8379899999999987</c:v>
                </c:pt>
                <c:pt idx="123">
                  <c:v>3.8278499999999975</c:v>
                </c:pt>
                <c:pt idx="124">
                  <c:v>3.8177099999999977</c:v>
                </c:pt>
                <c:pt idx="125">
                  <c:v>3.8075699999999988</c:v>
                </c:pt>
                <c:pt idx="126">
                  <c:v>3.7974299999999999</c:v>
                </c:pt>
                <c:pt idx="127">
                  <c:v>3.7872899999999996</c:v>
                </c:pt>
                <c:pt idx="128">
                  <c:v>3.7771499999999998</c:v>
                </c:pt>
                <c:pt idx="129">
                  <c:v>3.7670099999999995</c:v>
                </c:pt>
                <c:pt idx="130">
                  <c:v>3.7568699999999979</c:v>
                </c:pt>
                <c:pt idx="131">
                  <c:v>3.7467299999999994</c:v>
                </c:pt>
                <c:pt idx="132">
                  <c:v>3.7365899999999987</c:v>
                </c:pt>
                <c:pt idx="133">
                  <c:v>3.7264499999999976</c:v>
                </c:pt>
                <c:pt idx="134">
                  <c:v>3.7163099999999987</c:v>
                </c:pt>
                <c:pt idx="135">
                  <c:v>3.7061699999999997</c:v>
                </c:pt>
                <c:pt idx="136">
                  <c:v>3.6960299999999977</c:v>
                </c:pt>
                <c:pt idx="137">
                  <c:v>3.6858899999999997</c:v>
                </c:pt>
                <c:pt idx="138">
                  <c:v>3.6757499999999976</c:v>
                </c:pt>
                <c:pt idx="139">
                  <c:v>3.6656099999999987</c:v>
                </c:pt>
                <c:pt idx="140">
                  <c:v>3.6554699999999976</c:v>
                </c:pt>
                <c:pt idx="141">
                  <c:v>3.6453299999999995</c:v>
                </c:pt>
                <c:pt idx="142">
                  <c:v>3.6351899999999997</c:v>
                </c:pt>
                <c:pt idx="143">
                  <c:v>3.6250499999999977</c:v>
                </c:pt>
                <c:pt idx="144">
                  <c:v>3.6149099999999987</c:v>
                </c:pt>
                <c:pt idx="145">
                  <c:v>3.6047699999999994</c:v>
                </c:pt>
                <c:pt idx="146">
                  <c:v>3.5946299999999987</c:v>
                </c:pt>
                <c:pt idx="147">
                  <c:v>3.5844899999999993</c:v>
                </c:pt>
                <c:pt idx="148">
                  <c:v>3.5743499999999977</c:v>
                </c:pt>
                <c:pt idx="149">
                  <c:v>3.5642099999999988</c:v>
                </c:pt>
                <c:pt idx="150">
                  <c:v>3.5540699999999976</c:v>
                </c:pt>
                <c:pt idx="151">
                  <c:v>3.5439299999999996</c:v>
                </c:pt>
                <c:pt idx="152">
                  <c:v>3.5337899999999993</c:v>
                </c:pt>
                <c:pt idx="153">
                  <c:v>3.5236499999999977</c:v>
                </c:pt>
                <c:pt idx="154">
                  <c:v>3.5135099999999988</c:v>
                </c:pt>
                <c:pt idx="155">
                  <c:v>3.5033699999999994</c:v>
                </c:pt>
                <c:pt idx="156">
                  <c:v>3.4932299999999987</c:v>
                </c:pt>
                <c:pt idx="157">
                  <c:v>3.4830899999999994</c:v>
                </c:pt>
                <c:pt idx="158">
                  <c:v>3.4729499999999969</c:v>
                </c:pt>
                <c:pt idx="159">
                  <c:v>3.4628099999999975</c:v>
                </c:pt>
                <c:pt idx="160">
                  <c:v>3.4526699999999964</c:v>
                </c:pt>
                <c:pt idx="161">
                  <c:v>3.4425299999999988</c:v>
                </c:pt>
                <c:pt idx="162">
                  <c:v>3.4323899999999976</c:v>
                </c:pt>
                <c:pt idx="163">
                  <c:v>3.4222499999999965</c:v>
                </c:pt>
                <c:pt idx="164">
                  <c:v>3.4121099999999975</c:v>
                </c:pt>
                <c:pt idx="165">
                  <c:v>3.4019699999999977</c:v>
                </c:pt>
                <c:pt idx="166">
                  <c:v>3.391829999999997</c:v>
                </c:pt>
                <c:pt idx="167">
                  <c:v>3.3816899999999976</c:v>
                </c:pt>
                <c:pt idx="168">
                  <c:v>3.3715499999999969</c:v>
                </c:pt>
                <c:pt idx="169">
                  <c:v>3.3614099999999976</c:v>
                </c:pt>
                <c:pt idx="170">
                  <c:v>3.3512699999999964</c:v>
                </c:pt>
                <c:pt idx="171">
                  <c:v>3.3411299999999993</c:v>
                </c:pt>
                <c:pt idx="172">
                  <c:v>3.3309899999999977</c:v>
                </c:pt>
                <c:pt idx="173">
                  <c:v>3.320849999999997</c:v>
                </c:pt>
                <c:pt idx="174">
                  <c:v>3.3107099999999976</c:v>
                </c:pt>
                <c:pt idx="175">
                  <c:v>3.3005699999999987</c:v>
                </c:pt>
                <c:pt idx="176">
                  <c:v>3.2904299999999993</c:v>
                </c:pt>
                <c:pt idx="177">
                  <c:v>3.280289999999999</c:v>
                </c:pt>
                <c:pt idx="178">
                  <c:v>3.2701499999999988</c:v>
                </c:pt>
                <c:pt idx="179">
                  <c:v>3.260009999999999</c:v>
                </c:pt>
                <c:pt idx="180">
                  <c:v>3.2498699999999987</c:v>
                </c:pt>
                <c:pt idx="181">
                  <c:v>3.2397299999999993</c:v>
                </c:pt>
                <c:pt idx="182">
                  <c:v>3.2295899999999991</c:v>
                </c:pt>
                <c:pt idx="183">
                  <c:v>3.2194499999999975</c:v>
                </c:pt>
                <c:pt idx="184">
                  <c:v>3.209309999999999</c:v>
                </c:pt>
                <c:pt idx="185">
                  <c:v>3.1991699999999987</c:v>
                </c:pt>
                <c:pt idx="186">
                  <c:v>3.1890299999999989</c:v>
                </c:pt>
                <c:pt idx="187">
                  <c:v>3.1788899999999987</c:v>
                </c:pt>
                <c:pt idx="188">
                  <c:v>3.1687499999999988</c:v>
                </c:pt>
                <c:pt idx="189">
                  <c:v>3.1586099999999977</c:v>
                </c:pt>
                <c:pt idx="190">
                  <c:v>3.1484699999999988</c:v>
                </c:pt>
                <c:pt idx="191">
                  <c:v>3.138329999999999</c:v>
                </c:pt>
                <c:pt idx="192">
                  <c:v>3.1281899999999991</c:v>
                </c:pt>
                <c:pt idx="193">
                  <c:v>3.1180499999999971</c:v>
                </c:pt>
                <c:pt idx="194">
                  <c:v>3.1079099999999991</c:v>
                </c:pt>
                <c:pt idx="195">
                  <c:v>3.0977699999999988</c:v>
                </c:pt>
                <c:pt idx="196">
                  <c:v>3.087629999999999</c:v>
                </c:pt>
                <c:pt idx="197">
                  <c:v>3.0774899999999987</c:v>
                </c:pt>
                <c:pt idx="198">
                  <c:v>3.0673499999999989</c:v>
                </c:pt>
                <c:pt idx="199">
                  <c:v>3.0572099999999987</c:v>
                </c:pt>
                <c:pt idx="200">
                  <c:v>3.0470699999999988</c:v>
                </c:pt>
                <c:pt idx="201">
                  <c:v>3.0369299999999977</c:v>
                </c:pt>
                <c:pt idx="202">
                  <c:v>3.0267899999999988</c:v>
                </c:pt>
                <c:pt idx="203">
                  <c:v>3.0166499999999958</c:v>
                </c:pt>
                <c:pt idx="204">
                  <c:v>3.0065099999999987</c:v>
                </c:pt>
                <c:pt idx="205">
                  <c:v>2.9963699999999971</c:v>
                </c:pt>
                <c:pt idx="206">
                  <c:v>2.9862299999999977</c:v>
                </c:pt>
                <c:pt idx="207">
                  <c:v>2.976089999999997</c:v>
                </c:pt>
                <c:pt idx="208">
                  <c:v>2.9659499999999972</c:v>
                </c:pt>
                <c:pt idx="209">
                  <c:v>2.9558099999999969</c:v>
                </c:pt>
                <c:pt idx="210">
                  <c:v>2.9456699999999971</c:v>
                </c:pt>
                <c:pt idx="211">
                  <c:v>2.9355299999999978</c:v>
                </c:pt>
                <c:pt idx="212">
                  <c:v>2.9253899999999988</c:v>
                </c:pt>
                <c:pt idx="213">
                  <c:v>2.9152499999999959</c:v>
                </c:pt>
                <c:pt idx="214">
                  <c:v>2.9051099999999987</c:v>
                </c:pt>
                <c:pt idx="215">
                  <c:v>2.8949699999999972</c:v>
                </c:pt>
                <c:pt idx="216">
                  <c:v>2.8848299999999987</c:v>
                </c:pt>
                <c:pt idx="217">
                  <c:v>2.8746899999999971</c:v>
                </c:pt>
                <c:pt idx="218">
                  <c:v>2.8645499999999977</c:v>
                </c:pt>
                <c:pt idx="219">
                  <c:v>2.854409999999997</c:v>
                </c:pt>
                <c:pt idx="220">
                  <c:v>2.8442699999999972</c:v>
                </c:pt>
                <c:pt idx="221">
                  <c:v>2.8341299999999987</c:v>
                </c:pt>
                <c:pt idx="222">
                  <c:v>2.8239899999999989</c:v>
                </c:pt>
                <c:pt idx="223">
                  <c:v>2.8138499999999964</c:v>
                </c:pt>
                <c:pt idx="224">
                  <c:v>2.8037099999999988</c:v>
                </c:pt>
                <c:pt idx="225">
                  <c:v>2.7935699999999986</c:v>
                </c:pt>
                <c:pt idx="226">
                  <c:v>2.7834299999999992</c:v>
                </c:pt>
                <c:pt idx="227">
                  <c:v>2.7732899999999985</c:v>
                </c:pt>
                <c:pt idx="228">
                  <c:v>2.7631499999999991</c:v>
                </c:pt>
                <c:pt idx="229">
                  <c:v>2.7530099999999988</c:v>
                </c:pt>
                <c:pt idx="230">
                  <c:v>2.7428699999999977</c:v>
                </c:pt>
                <c:pt idx="231">
                  <c:v>2.7327299999999988</c:v>
                </c:pt>
                <c:pt idx="232">
                  <c:v>2.7225899999999985</c:v>
                </c:pt>
                <c:pt idx="233">
                  <c:v>2.7124499999999969</c:v>
                </c:pt>
                <c:pt idx="234">
                  <c:v>2.7023099999999984</c:v>
                </c:pt>
                <c:pt idx="235">
                  <c:v>2.6921699999999977</c:v>
                </c:pt>
                <c:pt idx="236">
                  <c:v>2.6820299999999988</c:v>
                </c:pt>
                <c:pt idx="237">
                  <c:v>2.6718899999999977</c:v>
                </c:pt>
                <c:pt idx="238">
                  <c:v>2.6617499999999987</c:v>
                </c:pt>
                <c:pt idx="239">
                  <c:v>2.6516099999999967</c:v>
                </c:pt>
                <c:pt idx="240">
                  <c:v>2.6414699999999987</c:v>
                </c:pt>
                <c:pt idx="241">
                  <c:v>2.6313299999999984</c:v>
                </c:pt>
                <c:pt idx="242">
                  <c:v>2.6211899999999986</c:v>
                </c:pt>
                <c:pt idx="243">
                  <c:v>2.6110499999999965</c:v>
                </c:pt>
                <c:pt idx="244">
                  <c:v>2.6009099999999985</c:v>
                </c:pt>
                <c:pt idx="245">
                  <c:v>2.5907699999999987</c:v>
                </c:pt>
                <c:pt idx="246">
                  <c:v>2.5806299999999984</c:v>
                </c:pt>
                <c:pt idx="247">
                  <c:v>2.5704899999999977</c:v>
                </c:pt>
                <c:pt idx="248">
                  <c:v>2.5603499999999983</c:v>
                </c:pt>
                <c:pt idx="249">
                  <c:v>2.5502099999999968</c:v>
                </c:pt>
                <c:pt idx="250">
                  <c:v>2.5400699999999983</c:v>
                </c:pt>
                <c:pt idx="251">
                  <c:v>2.5299299999999985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E7E-4A63-99E3-C09715AB18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862656"/>
        <c:axId val="41864576"/>
      </c:scatterChart>
      <c:valAx>
        <c:axId val="41862656"/>
        <c:scaling>
          <c:orientation val="minMax"/>
          <c:max val="0.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Renewable power fraction of all-renewable target</a:t>
                </a:r>
              </a:p>
            </c:rich>
          </c:tx>
          <c:layout>
            <c:manualLayout>
              <c:xMode val="edge"/>
              <c:yMode val="edge"/>
              <c:x val="0.14242526975794703"/>
              <c:y val="0.931785346013655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864576"/>
        <c:crosses val="autoZero"/>
        <c:crossBetween val="midCat"/>
      </c:valAx>
      <c:valAx>
        <c:axId val="41864576"/>
        <c:scaling>
          <c:orientation val="minMax"/>
          <c:max val="6"/>
          <c:min val="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/>
                  <a:t>Wholesale electricity price    p/kWh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1862656"/>
        <c:crosses val="autoZero"/>
        <c:crossBetween val="midCat"/>
        <c:majorUnit val="1"/>
      </c:valAx>
    </c:plotArea>
    <c:legend>
      <c:legendPos val="r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71716742004471667"/>
          <c:y val="0.19511007933560218"/>
          <c:w val="0.25659798775153103"/>
          <c:h val="0.53121114777120293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500" baseline="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PV, wind, biogas</c:v>
          </c:tx>
          <c:spPr>
            <a:ln>
              <a:solidFill>
                <a:srgbClr val="00B050"/>
              </a:solidFill>
            </a:ln>
          </c:spPr>
          <c:marker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xVal>
            <c:numRef>
              <c:f>DATA!$I$1:$T$1</c:f>
              <c:numCache>
                <c:formatCode>General</c:formatCode>
                <c:ptCount val="12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</c:numCache>
            </c:numRef>
          </c:xVal>
          <c:yVal>
            <c:numRef>
              <c:f>DATA!$I$135:$T$135</c:f>
              <c:numCache>
                <c:formatCode>General</c:formatCode>
                <c:ptCount val="12"/>
                <c:pt idx="0">
                  <c:v>2.2723999999999998</c:v>
                </c:pt>
                <c:pt idx="1">
                  <c:v>3.0339</c:v>
                </c:pt>
                <c:pt idx="2">
                  <c:v>3.5187999999999997</c:v>
                </c:pt>
                <c:pt idx="3">
                  <c:v>4.1763000000000003</c:v>
                </c:pt>
                <c:pt idx="4">
                  <c:v>5.1726999999999999</c:v>
                </c:pt>
                <c:pt idx="5">
                  <c:v>6.3619999999999965</c:v>
                </c:pt>
                <c:pt idx="6">
                  <c:v>7.5749999999999975</c:v>
                </c:pt>
                <c:pt idx="7">
                  <c:v>10.534000000000001</c:v>
                </c:pt>
                <c:pt idx="8">
                  <c:v>13.797000000000001</c:v>
                </c:pt>
                <c:pt idx="9" formatCode="0.000">
                  <c:v>17.991</c:v>
                </c:pt>
                <c:pt idx="10" formatCode="0.000">
                  <c:v>22.497999999999987</c:v>
                </c:pt>
                <c:pt idx="11">
                  <c:v>31.603999999999999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E285-47B4-A9B6-D849915BF1C1}"/>
            </c:ext>
          </c:extLst>
        </c:ser>
        <c:ser>
          <c:idx val="1"/>
          <c:order val="1"/>
          <c:tx>
            <c:v>Business as usual</c:v>
          </c:tx>
          <c:spPr>
            <a:ln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DATA!$T$1:$AD$1</c:f>
              <c:numCache>
                <c:formatCode>General</c:formatCode>
                <c:ptCount val="11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</c:numCache>
            </c:numRef>
          </c:xVal>
          <c:yVal>
            <c:numRef>
              <c:f>DATA!$T$137:$AD$137</c:f>
              <c:numCache>
                <c:formatCode>General</c:formatCode>
                <c:ptCount val="11"/>
                <c:pt idx="0">
                  <c:v>31.603638448347972</c:v>
                </c:pt>
                <c:pt idx="1">
                  <c:v>39.980391017567996</c:v>
                </c:pt>
                <c:pt idx="2">
                  <c:v>56.585907567446512</c:v>
                </c:pt>
                <c:pt idx="3">
                  <c:v>76.428674467711133</c:v>
                </c:pt>
                <c:pt idx="4">
                  <c:v>100.66374514276795</c:v>
                </c:pt>
                <c:pt idx="5">
                  <c:v>126.45885849358859</c:v>
                </c:pt>
                <c:pt idx="6">
                  <c:v>158.91966442234693</c:v>
                </c:pt>
                <c:pt idx="7">
                  <c:v>179.508789992104</c:v>
                </c:pt>
                <c:pt idx="8">
                  <c:v>187.28824942709394</c:v>
                </c:pt>
                <c:pt idx="9">
                  <c:v>196.64138053346232</c:v>
                </c:pt>
                <c:pt idx="10">
                  <c:v>207.57599656148986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E285-47B4-A9B6-D849915BF1C1}"/>
            </c:ext>
          </c:extLst>
        </c:ser>
        <c:ser>
          <c:idx val="2"/>
          <c:order val="2"/>
          <c:tx>
            <c:v>Lowest year</c:v>
          </c:tx>
          <c:spPr>
            <a:ln>
              <a:solidFill>
                <a:srgbClr val="00B050"/>
              </a:solidFill>
              <a:prstDash val="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DATA!$T$145:$AI$145</c:f>
              <c:numCache>
                <c:formatCode>General</c:formatCode>
                <c:ptCount val="16"/>
                <c:pt idx="0">
                  <c:v>31.603638448347972</c:v>
                </c:pt>
                <c:pt idx="1">
                  <c:v>37.162320567129136</c:v>
                </c:pt>
                <c:pt idx="2">
                  <c:v>43.779073427750951</c:v>
                </c:pt>
                <c:pt idx="3">
                  <c:v>51.665730405305617</c:v>
                </c:pt>
                <c:pt idx="4">
                  <c:v>61.077807981963169</c:v>
                </c:pt>
                <c:pt idx="5">
                  <c:v>72.323665615119637</c:v>
                </c:pt>
                <c:pt idx="6">
                  <c:v>85.77560475204821</c:v>
                </c:pt>
                <c:pt idx="7">
                  <c:v>101.8833198729245</c:v>
                </c:pt>
                <c:pt idx="8">
                  <c:v>121.19020268579619</c:v>
                </c:pt>
                <c:pt idx="9">
                  <c:v>144.35310774933654</c:v>
                </c:pt>
                <c:pt idx="10">
                  <c:v>172.16631792347081</c:v>
                </c:pt>
                <c:pt idx="11">
                  <c:v>205.5906060794577</c:v>
                </c:pt>
                <c:pt idx="12">
                  <c:v>245.78848143728067</c:v>
                </c:pt>
                <c:pt idx="13">
                  <c:v>294.16694202794588</c:v>
                </c:pt>
                <c:pt idx="14">
                  <c:v>352.42933795989603</c:v>
                </c:pt>
                <c:pt idx="15">
                  <c:v>422.63829416879025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E285-47B4-A9B6-D849915BF1C1}"/>
            </c:ext>
          </c:extLst>
        </c:ser>
        <c:ser>
          <c:idx val="3"/>
          <c:order val="3"/>
          <c:tx>
            <c:v>Pessimistic</c:v>
          </c:tx>
          <c:spPr>
            <a:ln>
              <a:solidFill>
                <a:srgbClr val="00B050"/>
              </a:solidFill>
              <a:prstDash val="sysDot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DATA!$T$182:$AI$182</c:f>
              <c:numCache>
                <c:formatCode>General</c:formatCode>
                <c:ptCount val="16"/>
                <c:pt idx="0">
                  <c:v>31.603638448347972</c:v>
                </c:pt>
                <c:pt idx="1">
                  <c:v>35.694252630509617</c:v>
                </c:pt>
                <c:pt idx="2">
                  <c:v>40.481395024016898</c:v>
                </c:pt>
                <c:pt idx="3">
                  <c:v>46.102252265061111</c:v>
                </c:pt>
                <c:pt idx="4">
                  <c:v>52.72279682823492</c:v>
                </c:pt>
                <c:pt idx="5">
                  <c:v>60.543987933571117</c:v>
                </c:pt>
                <c:pt idx="6">
                  <c:v>69.809323112545087</c:v>
                </c:pt>
                <c:pt idx="7">
                  <c:v>80.814036050351149</c:v>
                </c:pt>
                <c:pt idx="8">
                  <c:v>93.916301163081428</c:v>
                </c:pt>
                <c:pt idx="9">
                  <c:v>109.55088444638764</c:v>
                </c:pt>
                <c:pt idx="10">
                  <c:v>128.24577657411439</c:v>
                </c:pt>
                <c:pt idx="11">
                  <c:v>150.64246184572863</c:v>
                </c:pt>
                <c:pt idx="12">
                  <c:v>177.52062003272704</c:v>
                </c:pt>
                <c:pt idx="13">
                  <c:v>209.82823313155521</c:v>
                </c:pt>
                <c:pt idx="14">
                  <c:v>248.71828241583165</c:v>
                </c:pt>
                <c:pt idx="15">
                  <c:v>295.59348143688561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E285-47B4-A9B6-D849915BF1C1}"/>
            </c:ext>
          </c:extLst>
        </c:ser>
        <c:ser>
          <c:idx val="4"/>
          <c:order val="4"/>
          <c:tx>
            <c:v>DECC maximum</c:v>
          </c:tx>
          <c:spPr>
            <a:ln>
              <a:solidFill>
                <a:srgbClr val="00B0F0"/>
              </a:solidFill>
              <a:prstDash val="sys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DATA!$T$154:$AI$154</c:f>
              <c:numCache>
                <c:formatCode>#,##0</c:formatCode>
                <c:ptCount val="16"/>
                <c:pt idx="0">
                  <c:v>31</c:v>
                </c:pt>
                <c:pt idx="1">
                  <c:v>35</c:v>
                </c:pt>
                <c:pt idx="2">
                  <c:v>37</c:v>
                </c:pt>
                <c:pt idx="3">
                  <c:v>39</c:v>
                </c:pt>
                <c:pt idx="4">
                  <c:v>41</c:v>
                </c:pt>
                <c:pt idx="5">
                  <c:v>43</c:v>
                </c:pt>
                <c:pt idx="6">
                  <c:v>44</c:v>
                </c:pt>
                <c:pt idx="7">
                  <c:v>45</c:v>
                </c:pt>
                <c:pt idx="8">
                  <c:v>47</c:v>
                </c:pt>
                <c:pt idx="9">
                  <c:v>49</c:v>
                </c:pt>
                <c:pt idx="10">
                  <c:v>50</c:v>
                </c:pt>
                <c:pt idx="11">
                  <c:v>51</c:v>
                </c:pt>
                <c:pt idx="12">
                  <c:v>52</c:v>
                </c:pt>
                <c:pt idx="13">
                  <c:v>54</c:v>
                </c:pt>
                <c:pt idx="14">
                  <c:v>55</c:v>
                </c:pt>
                <c:pt idx="15">
                  <c:v>55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E285-47B4-A9B6-D849915BF1C1}"/>
            </c:ext>
          </c:extLst>
        </c:ser>
        <c:ser>
          <c:idx val="5"/>
          <c:order val="5"/>
          <c:tx>
            <c:v>DECC minimum</c:v>
          </c:tx>
          <c:spPr>
            <a:ln>
              <a:solidFill>
                <a:srgbClr val="00B0F0"/>
              </a:solidFill>
              <a:prstDash val="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DATA!$T$155:$AI$155</c:f>
              <c:numCache>
                <c:formatCode>#,##0</c:formatCode>
                <c:ptCount val="16"/>
                <c:pt idx="0">
                  <c:v>31</c:v>
                </c:pt>
                <c:pt idx="1">
                  <c:v>35</c:v>
                </c:pt>
                <c:pt idx="2">
                  <c:v>37</c:v>
                </c:pt>
                <c:pt idx="3">
                  <c:v>39</c:v>
                </c:pt>
                <c:pt idx="4">
                  <c:v>41</c:v>
                </c:pt>
                <c:pt idx="5">
                  <c:v>42</c:v>
                </c:pt>
                <c:pt idx="6">
                  <c:v>43</c:v>
                </c:pt>
                <c:pt idx="7">
                  <c:v>44</c:v>
                </c:pt>
                <c:pt idx="8">
                  <c:v>45</c:v>
                </c:pt>
                <c:pt idx="9">
                  <c:v>46</c:v>
                </c:pt>
                <c:pt idx="10">
                  <c:v>47</c:v>
                </c:pt>
                <c:pt idx="11">
                  <c:v>48</c:v>
                </c:pt>
                <c:pt idx="12">
                  <c:v>48</c:v>
                </c:pt>
                <c:pt idx="13">
                  <c:v>48</c:v>
                </c:pt>
                <c:pt idx="14">
                  <c:v>49</c:v>
                </c:pt>
                <c:pt idx="15">
                  <c:v>49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E285-47B4-A9B6-D849915BF1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898752"/>
        <c:axId val="41900672"/>
      </c:scatterChart>
      <c:valAx>
        <c:axId val="41898752"/>
        <c:scaling>
          <c:orientation val="minMax"/>
          <c:max val="2030"/>
          <c:min val="2004"/>
        </c:scaling>
        <c:delete val="0"/>
        <c:axPos val="b"/>
        <c:title>
          <c:tx>
            <c:rich>
              <a:bodyPr/>
              <a:lstStyle/>
              <a:p>
                <a:pPr>
                  <a:defRPr sz="1800"/>
                </a:pPr>
                <a:r>
                  <a:rPr lang="en-GB" sz="1800"/>
                  <a:t>Year</a:t>
                </a:r>
              </a:p>
            </c:rich>
          </c:tx>
          <c:layout>
            <c:manualLayout>
              <c:xMode val="edge"/>
              <c:yMode val="edge"/>
              <c:x val="0.32485792170820216"/>
              <c:y val="0.9243300261226211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500" baseline="0"/>
            </a:pPr>
            <a:endParaRPr lang="en-US"/>
          </a:p>
        </c:txPr>
        <c:crossAx val="41900672"/>
        <c:crosses val="autoZero"/>
        <c:crossBetween val="midCat"/>
        <c:majorUnit val="2"/>
      </c:valAx>
      <c:valAx>
        <c:axId val="41900672"/>
        <c:scaling>
          <c:logBase val="10"/>
          <c:orientation val="minMax"/>
          <c:max val="100"/>
          <c:min val="1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GB" sz="1600"/>
                  <a:t>Cumulative installed power     (GW)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500" baseline="0"/>
            </a:pPr>
            <a:endParaRPr lang="en-US"/>
          </a:p>
        </c:txPr>
        <c:crossAx val="41898752"/>
        <c:crossesAt val="2004"/>
        <c:crossBetween val="midCat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77065247534019377"/>
          <c:y val="0.13948978537046736"/>
          <c:w val="0.22934752465980687"/>
          <c:h val="0.71314011280504863"/>
        </c:manualLayout>
      </c:layout>
      <c:overlay val="0"/>
      <c:txPr>
        <a:bodyPr/>
        <a:lstStyle/>
        <a:p>
          <a:pPr>
            <a:defRPr sz="16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32110916690977"/>
          <c:y val="3.4107216519445725E-2"/>
          <c:w val="0.53936643336249634"/>
          <c:h val="0.76662226359340646"/>
        </c:manualLayout>
      </c:layout>
      <c:scatterChart>
        <c:scatterStyle val="lineMarker"/>
        <c:varyColors val="0"/>
        <c:ser>
          <c:idx val="0"/>
          <c:order val="0"/>
          <c:tx>
            <c:v>DECC High</c:v>
          </c:tx>
          <c:spPr>
            <a:ln w="63500">
              <a:solidFill>
                <a:srgbClr val="00B0F0"/>
              </a:solidFill>
              <a:prstDash val="dash"/>
            </a:ln>
          </c:spPr>
          <c:marker>
            <c:symbol val="none"/>
          </c:marker>
          <c:xVal>
            <c:numRef>
              <c:f>DATA!$S$1:$AI$1</c:f>
              <c:numCache>
                <c:formatCode>General</c:formatCode>
                <c:ptCount val="1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</c:numCache>
            </c:numRef>
          </c:xVal>
          <c:yVal>
            <c:numRef>
              <c:f>DATA!$S$158:$AI$158</c:f>
              <c:numCache>
                <c:formatCode>#,##0.0</c:formatCode>
                <c:ptCount val="17"/>
                <c:pt idx="0">
                  <c:v>4.4000000000000004</c:v>
                </c:pt>
                <c:pt idx="1">
                  <c:v>4.9000000000000004</c:v>
                </c:pt>
                <c:pt idx="2">
                  <c:v>5.7</c:v>
                </c:pt>
                <c:pt idx="3">
                  <c:v>6.3</c:v>
                </c:pt>
                <c:pt idx="4">
                  <c:v>6</c:v>
                </c:pt>
                <c:pt idx="5">
                  <c:v>6</c:v>
                </c:pt>
                <c:pt idx="6">
                  <c:v>6.2</c:v>
                </c:pt>
                <c:pt idx="7">
                  <c:v>7.1</c:v>
                </c:pt>
                <c:pt idx="8">
                  <c:v>7.2</c:v>
                </c:pt>
                <c:pt idx="9">
                  <c:v>7.5</c:v>
                </c:pt>
                <c:pt idx="10">
                  <c:v>8</c:v>
                </c:pt>
                <c:pt idx="11">
                  <c:v>8.3000000000000007</c:v>
                </c:pt>
                <c:pt idx="12">
                  <c:v>8.3000000000000007</c:v>
                </c:pt>
                <c:pt idx="13">
                  <c:v>8.3000000000000007</c:v>
                </c:pt>
                <c:pt idx="14">
                  <c:v>7.9</c:v>
                </c:pt>
                <c:pt idx="15">
                  <c:v>7.8</c:v>
                </c:pt>
                <c:pt idx="16">
                  <c:v>7.9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B60-4FC9-95C9-665B6356B445}"/>
            </c:ext>
          </c:extLst>
        </c:ser>
        <c:ser>
          <c:idx val="1"/>
          <c:order val="1"/>
          <c:tx>
            <c:v>DECC LO</c:v>
          </c:tx>
          <c:spPr>
            <a:ln w="63500">
              <a:solidFill>
                <a:srgbClr val="00B0F0"/>
              </a:solidFill>
              <a:prstDash val="sysDot"/>
            </a:ln>
          </c:spPr>
          <c:marker>
            <c:symbol val="none"/>
          </c:marker>
          <c:xVal>
            <c:numRef>
              <c:f>DATA!$S$1:$AI$1</c:f>
              <c:numCache>
                <c:formatCode>General</c:formatCode>
                <c:ptCount val="1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  <c:pt idx="11">
                  <c:v>2025</c:v>
                </c:pt>
                <c:pt idx="12">
                  <c:v>2026</c:v>
                </c:pt>
                <c:pt idx="13">
                  <c:v>2027</c:v>
                </c:pt>
                <c:pt idx="14">
                  <c:v>2028</c:v>
                </c:pt>
                <c:pt idx="15">
                  <c:v>2029</c:v>
                </c:pt>
                <c:pt idx="16">
                  <c:v>2030</c:v>
                </c:pt>
              </c:numCache>
            </c:numRef>
          </c:xVal>
          <c:yVal>
            <c:numRef>
              <c:f>DATA!$S$159:$AI$159</c:f>
              <c:numCache>
                <c:formatCode>#,##0.0</c:formatCode>
                <c:ptCount val="17"/>
                <c:pt idx="0">
                  <c:v>4.4000000000000004</c:v>
                </c:pt>
                <c:pt idx="1">
                  <c:v>3.9</c:v>
                </c:pt>
                <c:pt idx="2">
                  <c:v>4</c:v>
                </c:pt>
                <c:pt idx="3">
                  <c:v>4.2</c:v>
                </c:pt>
                <c:pt idx="4">
                  <c:v>3.6</c:v>
                </c:pt>
                <c:pt idx="5">
                  <c:v>3.3</c:v>
                </c:pt>
                <c:pt idx="6">
                  <c:v>3.4</c:v>
                </c:pt>
                <c:pt idx="7">
                  <c:v>3.8</c:v>
                </c:pt>
                <c:pt idx="8">
                  <c:v>4.0999999999999996</c:v>
                </c:pt>
                <c:pt idx="9">
                  <c:v>4.2</c:v>
                </c:pt>
                <c:pt idx="10">
                  <c:v>4.7</c:v>
                </c:pt>
                <c:pt idx="11">
                  <c:v>4.8</c:v>
                </c:pt>
                <c:pt idx="12">
                  <c:v>4.9000000000000004</c:v>
                </c:pt>
                <c:pt idx="13">
                  <c:v>5.0999999999999996</c:v>
                </c:pt>
                <c:pt idx="14">
                  <c:v>5</c:v>
                </c:pt>
                <c:pt idx="15">
                  <c:v>5.0999999999999996</c:v>
                </c:pt>
                <c:pt idx="16">
                  <c:v>5.4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B60-4FC9-95C9-665B6356B445}"/>
            </c:ext>
          </c:extLst>
        </c:ser>
        <c:ser>
          <c:idx val="2"/>
          <c:order val="2"/>
          <c:tx>
            <c:v>DECC low renewables</c:v>
          </c:tx>
          <c:spPr>
            <a:ln w="63500">
              <a:solidFill>
                <a:srgbClr val="00B0F0"/>
              </a:solidFill>
              <a:prstDash val="dashDot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DATA!$T$163:$AI$163</c:f>
              <c:numCache>
                <c:formatCode>General</c:formatCode>
                <c:ptCount val="16"/>
                <c:pt idx="0">
                  <c:v>3.9553191489361712</c:v>
                </c:pt>
                <c:pt idx="1">
                  <c:v>3.8114893617021277</c:v>
                </c:pt>
                <c:pt idx="2">
                  <c:v>3.7395744680851082</c:v>
                </c:pt>
                <c:pt idx="3">
                  <c:v>3.6676595744680847</c:v>
                </c:pt>
                <c:pt idx="4">
                  <c:v>3.5957446808510638</c:v>
                </c:pt>
                <c:pt idx="5">
                  <c:v>3.5597872340425551</c:v>
                </c:pt>
                <c:pt idx="6">
                  <c:v>3.5238297872340447</c:v>
                </c:pt>
                <c:pt idx="7">
                  <c:v>3.4878723404255338</c:v>
                </c:pt>
                <c:pt idx="8">
                  <c:v>3.4519148936170208</c:v>
                </c:pt>
                <c:pt idx="9">
                  <c:v>3.4159574468085108</c:v>
                </c:pt>
                <c:pt idx="10">
                  <c:v>3.3800000000000008</c:v>
                </c:pt>
                <c:pt idx="11">
                  <c:v>3.3440425531914877</c:v>
                </c:pt>
                <c:pt idx="12">
                  <c:v>3.3440425531914877</c:v>
                </c:pt>
                <c:pt idx="13">
                  <c:v>3.3440425531914877</c:v>
                </c:pt>
                <c:pt idx="14">
                  <c:v>3.308085106382979</c:v>
                </c:pt>
                <c:pt idx="15">
                  <c:v>3.308085106382979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B60-4FC9-95C9-665B6356B445}"/>
            </c:ext>
          </c:extLst>
        </c:ser>
        <c:ser>
          <c:idx val="3"/>
          <c:order val="3"/>
          <c:tx>
            <c:v>Business as usual</c:v>
          </c:tx>
          <c:spPr>
            <a:ln w="63500">
              <a:solidFill>
                <a:srgbClr val="00B050"/>
              </a:solidFill>
              <a:prstDash val="sys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DATA!$T$160:$AI$160</c:f>
              <c:numCache>
                <c:formatCode>General</c:formatCode>
                <c:ptCount val="16"/>
                <c:pt idx="0">
                  <c:v>4.1295899196505994</c:v>
                </c:pt>
                <c:pt idx="1">
                  <c:v>3.871787109109857</c:v>
                </c:pt>
                <c:pt idx="2">
                  <c:v>3.3277118229153038</c:v>
                </c:pt>
                <c:pt idx="3">
                  <c:v>2.678975157958702</c:v>
                </c:pt>
                <c:pt idx="4">
                  <c:v>1.886644876196198</c:v>
                </c:pt>
                <c:pt idx="5">
                  <c:v>1.0557383430702638</c:v>
                </c:pt>
                <c:pt idx="6">
                  <c:v>6.549424424488923E-3</c:v>
                </c:pt>
                <c:pt idx="7">
                  <c:v>-0.5896259541403106</c:v>
                </c:pt>
                <c:pt idx="8">
                  <c:v>-0.69327125229751385</c:v>
                </c:pt>
                <c:pt idx="9">
                  <c:v>-0.81450349532605359</c:v>
                </c:pt>
                <c:pt idx="10">
                  <c:v>-0.94496648087089219</c:v>
                </c:pt>
                <c:pt idx="11">
                  <c:v>-1.0853630467685127</c:v>
                </c:pt>
                <c:pt idx="12">
                  <c:v>-1.2364495456212501</c:v>
                </c:pt>
                <c:pt idx="13">
                  <c:v>-1.2585106382978726</c:v>
                </c:pt>
                <c:pt idx="14">
                  <c:v>-1.2585106382978726</c:v>
                </c:pt>
                <c:pt idx="15">
                  <c:v>-1.2585106382978726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B60-4FC9-95C9-665B6356B445}"/>
            </c:ext>
          </c:extLst>
        </c:ser>
        <c:ser>
          <c:idx val="4"/>
          <c:order val="4"/>
          <c:tx>
            <c:v>Lowest year</c:v>
          </c:tx>
          <c:spPr>
            <a:ln w="63500">
              <a:solidFill>
                <a:srgbClr val="00B050"/>
              </a:solidFill>
              <a:prstDash val="dash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DATA!$T$161:$AI$161</c:f>
              <c:numCache>
                <c:formatCode>General</c:formatCode>
                <c:ptCount val="16"/>
                <c:pt idx="0">
                  <c:v>4.1295899196505994</c:v>
                </c:pt>
                <c:pt idx="1">
                  <c:v>3.9731177274341531</c:v>
                </c:pt>
                <c:pt idx="2">
                  <c:v>3.7882128802788237</c:v>
                </c:pt>
                <c:pt idx="3">
                  <c:v>3.5693874019047742</c:v>
                </c:pt>
                <c:pt idx="4">
                  <c:v>3.3100541060208801</c:v>
                </c:pt>
                <c:pt idx="5">
                  <c:v>3.0023016614662792</c:v>
                </c:pt>
                <c:pt idx="6">
                  <c:v>2.6366230593777935</c:v>
                </c:pt>
                <c:pt idx="7">
                  <c:v>2.2015877586557187</c:v>
                </c:pt>
                <c:pt idx="8">
                  <c:v>1.6834457475491422</c:v>
                </c:pt>
                <c:pt idx="9">
                  <c:v>1.0656492920180434</c:v>
                </c:pt>
                <c:pt idx="10">
                  <c:v>0.32827515526213341</c:v>
                </c:pt>
                <c:pt idx="11">
                  <c:v>-0.55267354204987285</c:v>
                </c:pt>
                <c:pt idx="12">
                  <c:v>-1.6061110273909633</c:v>
                </c:pt>
                <c:pt idx="13">
                  <c:v>-2.8668886523257378</c:v>
                </c:pt>
                <c:pt idx="14">
                  <c:v>-4.3770276577898866</c:v>
                </c:pt>
                <c:pt idx="15">
                  <c:v>-6.1872096145394728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5B60-4FC9-95C9-665B6356B445}"/>
            </c:ext>
          </c:extLst>
        </c:ser>
        <c:ser>
          <c:idx val="6"/>
          <c:order val="5"/>
          <c:tx>
            <c:v>Pessimistic</c:v>
          </c:tx>
          <c:spPr>
            <a:ln w="63500">
              <a:solidFill>
                <a:srgbClr val="00B050"/>
              </a:solidFill>
              <a:prstDash val="sysDot"/>
            </a:ln>
          </c:spPr>
          <c:marker>
            <c:symbol val="none"/>
          </c:marker>
          <c:xVal>
            <c:numRef>
              <c:f>DATA!$T$1:$AI$1</c:f>
              <c:numCache>
                <c:formatCode>General</c:formatCode>
                <c:ptCount val="16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  <c:pt idx="10">
                  <c:v>2025</c:v>
                </c:pt>
                <c:pt idx="11">
                  <c:v>2026</c:v>
                </c:pt>
                <c:pt idx="12">
                  <c:v>2027</c:v>
                </c:pt>
                <c:pt idx="13">
                  <c:v>2028</c:v>
                </c:pt>
                <c:pt idx="14">
                  <c:v>2029</c:v>
                </c:pt>
                <c:pt idx="15">
                  <c:v>2030</c:v>
                </c:pt>
              </c:numCache>
            </c:numRef>
          </c:xVal>
          <c:yVal>
            <c:numRef>
              <c:f>DATA!$T$185:$AI$185</c:f>
              <c:numCache>
                <c:formatCode>General</c:formatCode>
                <c:ptCount val="16"/>
                <c:pt idx="0">
                  <c:v>4.1295899196505994</c:v>
                </c:pt>
                <c:pt idx="1">
                  <c:v>4.0259057021764244</c:v>
                </c:pt>
                <c:pt idx="2">
                  <c:v>3.906788976072666</c:v>
                </c:pt>
                <c:pt idx="3">
                  <c:v>3.7694358712029294</c:v>
                </c:pt>
                <c:pt idx="4">
                  <c:v>3.6104789751655804</c:v>
                </c:pt>
                <c:pt idx="5">
                  <c:v>3.4258687951219589</c:v>
                </c:pt>
                <c:pt idx="6">
                  <c:v>3.2107297821599263</c:v>
                </c:pt>
                <c:pt idx="7">
                  <c:v>2.9591854109993108</c:v>
                </c:pt>
                <c:pt idx="8">
                  <c:v>2.6641456108127142</c:v>
                </c:pt>
                <c:pt idx="9">
                  <c:v>2.317048385251737</c:v>
                </c:pt>
                <c:pt idx="10">
                  <c:v>1.9075456846326033</c:v>
                </c:pt>
                <c:pt idx="11">
                  <c:v>1.4231214314608116</c:v>
                </c:pt>
                <c:pt idx="12">
                  <c:v>0.84862696779404512</c:v>
                </c:pt>
                <c:pt idx="13">
                  <c:v>0.16571598671469628</c:v>
                </c:pt>
                <c:pt idx="14">
                  <c:v>-0.64784289460969346</c:v>
                </c:pt>
                <c:pt idx="15">
                  <c:v>-1.6190025184348142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5B60-4FC9-95C9-665B6356B445}"/>
            </c:ext>
          </c:extLst>
        </c:ser>
        <c:ser>
          <c:idx val="7"/>
          <c:order val="6"/>
          <c:spPr>
            <a:ln>
              <a:noFill/>
            </a:ln>
          </c:spPr>
          <c:marker>
            <c:symbol val="plus"/>
            <c:size val="12"/>
            <c:spPr>
              <a:ln>
                <a:solidFill>
                  <a:srgbClr val="FF0000"/>
                </a:solidFill>
              </a:ln>
            </c:spPr>
          </c:marker>
          <c:xVal>
            <c:numRef>
              <c:f>DATA!$Q$171:$T$171</c:f>
              <c:numCache>
                <c:formatCode>0.00</c:formatCode>
                <c:ptCount val="4"/>
                <c:pt idx="0">
                  <c:v>2019.1</c:v>
                </c:pt>
                <c:pt idx="1">
                  <c:v>2019.7</c:v>
                </c:pt>
                <c:pt idx="2">
                  <c:v>2020.45</c:v>
                </c:pt>
                <c:pt idx="3">
                  <c:v>2021</c:v>
                </c:pt>
              </c:numCache>
            </c:numRef>
          </c:xVal>
          <c:yVal>
            <c:numRef>
              <c:f>DATA!$Q$173:$T$173</c:f>
              <c:numCache>
                <c:formatCode>0.00</c:formatCode>
                <c:ptCount val="4"/>
                <c:pt idx="0">
                  <c:v>3.5425825</c:v>
                </c:pt>
                <c:pt idx="1">
                  <c:v>2.9541789999999981</c:v>
                </c:pt>
                <c:pt idx="2">
                  <c:v>2.6103909999999999</c:v>
                </c:pt>
                <c:pt idx="3">
                  <c:v>2.4049999999999998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5B60-4FC9-95C9-665B6356B445}"/>
            </c:ext>
          </c:extLst>
        </c:ser>
        <c:ser>
          <c:idx val="5"/>
          <c:order val="7"/>
          <c:spPr>
            <a:ln>
              <a:noFill/>
            </a:ln>
          </c:spPr>
          <c:marker>
            <c:symbol val="plus"/>
            <c:size val="12"/>
            <c:spPr>
              <a:ln>
                <a:solidFill>
                  <a:srgbClr val="FF0000"/>
                </a:solidFill>
              </a:ln>
            </c:spPr>
          </c:marker>
          <c:xVal>
            <c:numRef>
              <c:f>DATA!$Q$170:$T$170</c:f>
              <c:numCache>
                <c:formatCode>0.00</c:formatCode>
                <c:ptCount val="4"/>
                <c:pt idx="0">
                  <c:v>2017.1</c:v>
                </c:pt>
                <c:pt idx="1">
                  <c:v>2017.4</c:v>
                </c:pt>
                <c:pt idx="2">
                  <c:v>2017.7</c:v>
                </c:pt>
                <c:pt idx="3">
                  <c:v>2018.1</c:v>
                </c:pt>
              </c:numCache>
            </c:numRef>
          </c:xVal>
          <c:yVal>
            <c:numRef>
              <c:f>DATA!$Q$173:$T$173</c:f>
              <c:numCache>
                <c:formatCode>0.00</c:formatCode>
                <c:ptCount val="4"/>
                <c:pt idx="0">
                  <c:v>3.5425825</c:v>
                </c:pt>
                <c:pt idx="1">
                  <c:v>2.9541789999999981</c:v>
                </c:pt>
                <c:pt idx="2">
                  <c:v>2.6103909999999999</c:v>
                </c:pt>
                <c:pt idx="3">
                  <c:v>2.4049999999999998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5B60-4FC9-95C9-665B6356B445}"/>
            </c:ext>
          </c:extLst>
        </c:ser>
        <c:ser>
          <c:idx val="9"/>
          <c:order val="8"/>
          <c:spPr>
            <a:ln>
              <a:noFill/>
            </a:ln>
          </c:spPr>
          <c:marker>
            <c:symbol val="plus"/>
            <c:size val="12"/>
            <c:spPr>
              <a:ln w="9525">
                <a:solidFill>
                  <a:srgbClr val="FF0000"/>
                </a:solidFill>
              </a:ln>
            </c:spPr>
          </c:marker>
          <c:xVal>
            <c:numRef>
              <c:f>DATA!$Q$172:$T$172</c:f>
              <c:numCache>
                <c:formatCode>0.00</c:formatCode>
                <c:ptCount val="4"/>
                <c:pt idx="0">
                  <c:v>2020.75</c:v>
                </c:pt>
                <c:pt idx="1">
                  <c:v>2021.6499999999999</c:v>
                </c:pt>
                <c:pt idx="2">
                  <c:v>2022.4</c:v>
                </c:pt>
                <c:pt idx="3">
                  <c:v>2023.25</c:v>
                </c:pt>
              </c:numCache>
            </c:numRef>
          </c:xVal>
          <c:yVal>
            <c:numRef>
              <c:f>DATA!$Q$173:$T$173</c:f>
              <c:numCache>
                <c:formatCode>0.00</c:formatCode>
                <c:ptCount val="4"/>
                <c:pt idx="0">
                  <c:v>3.5425825</c:v>
                </c:pt>
                <c:pt idx="1">
                  <c:v>2.9541789999999981</c:v>
                </c:pt>
                <c:pt idx="2">
                  <c:v>2.6103909999999999</c:v>
                </c:pt>
                <c:pt idx="3">
                  <c:v>2.4049999999999998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5B60-4FC9-95C9-665B6356B445}"/>
            </c:ext>
          </c:extLst>
        </c:ser>
        <c:ser>
          <c:idx val="8"/>
          <c:order val="9"/>
          <c:spPr>
            <a:ln w="5080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DATA!$AD$1:$AI$1</c:f>
              <c:numCache>
                <c:formatCode>General</c:formatCode>
                <c:ptCount val="6"/>
                <c:pt idx="0">
                  <c:v>2025</c:v>
                </c:pt>
                <c:pt idx="1">
                  <c:v>2026</c:v>
                </c:pt>
                <c:pt idx="2">
                  <c:v>2027</c:v>
                </c:pt>
                <c:pt idx="3">
                  <c:v>2028</c:v>
                </c:pt>
                <c:pt idx="4">
                  <c:v>2029</c:v>
                </c:pt>
                <c:pt idx="5">
                  <c:v>2030</c:v>
                </c:pt>
              </c:numCache>
            </c:numRef>
          </c:xVal>
          <c:yVal>
            <c:numRef>
              <c:f>DATA!$AD$2:$AI$2</c:f>
              <c:numCache>
                <c:formatCode>General</c:formatCode>
                <c:ptCount val="6"/>
                <c:pt idx="0">
                  <c:v>9.25</c:v>
                </c:pt>
                <c:pt idx="1">
                  <c:v>9.25</c:v>
                </c:pt>
                <c:pt idx="2">
                  <c:v>9.25</c:v>
                </c:pt>
                <c:pt idx="3">
                  <c:v>9.25</c:v>
                </c:pt>
                <c:pt idx="4">
                  <c:v>9.25</c:v>
                </c:pt>
                <c:pt idx="5">
                  <c:v>9.25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5B60-4FC9-95C9-665B6356B4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956864"/>
        <c:axId val="41958784"/>
      </c:scatterChart>
      <c:valAx>
        <c:axId val="41956864"/>
        <c:scaling>
          <c:orientation val="minMax"/>
          <c:max val="2030"/>
          <c:min val="2015"/>
        </c:scaling>
        <c:delete val="0"/>
        <c:axPos val="b"/>
        <c:title>
          <c:tx>
            <c:rich>
              <a:bodyPr/>
              <a:lstStyle/>
              <a:p>
                <a:pPr>
                  <a:defRPr sz="1700" baseline="0"/>
                </a:pPr>
                <a:r>
                  <a:rPr lang="en-US" sz="1800" baseline="0" dirty="0"/>
                  <a:t>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700" baseline="0"/>
            </a:pPr>
            <a:endParaRPr lang="en-US"/>
          </a:p>
        </c:txPr>
        <c:crossAx val="41958784"/>
        <c:crosses val="autoZero"/>
        <c:crossBetween val="midCat"/>
        <c:majorUnit val="5"/>
        <c:minorUnit val="1"/>
      </c:valAx>
      <c:valAx>
        <c:axId val="41958784"/>
        <c:scaling>
          <c:orientation val="minMax"/>
          <c:max val="9.5"/>
          <c:min val="2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/>
                </a:pPr>
                <a:r>
                  <a:rPr lang="en-US" sz="1800"/>
                  <a:t>Wholesale electrcity price   p/kWh 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crossAx val="41956864"/>
        <c:crosses val="autoZero"/>
        <c:crossBetween val="midCat"/>
        <c:majorUnit val="1"/>
      </c:valAx>
      <c:spPr>
        <a:ln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8285445222125052"/>
          <c:y val="0.14466004251470901"/>
          <c:w val="0.29554060950714517"/>
          <c:h val="0.68261936741418405"/>
        </c:manualLayout>
      </c:layout>
      <c:overlay val="0"/>
      <c:txPr>
        <a:bodyPr/>
        <a:lstStyle/>
        <a:p>
          <a:pPr>
            <a:defRPr sz="1820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500" baseline="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0.46374</cdr:x>
      <cdr:y>0.03182</cdr:y>
    </cdr:from>
    <cdr:to>
      <cdr:x>0.46374</cdr:x>
      <cdr:y>0.7955</cdr:y>
    </cdr:to>
    <cdr:cxnSp macro="">
      <cdr:nvCxnSpPr>
        <cdr:cNvPr id="2" name="Straight Arrow Connector 1"/>
        <cdr:cNvCxnSpPr/>
      </cdr:nvCxnSpPr>
      <cdr:spPr>
        <a:xfrm xmlns:a="http://schemas.openxmlformats.org/drawingml/2006/main">
          <a:off x="3816424" y="144016"/>
          <a:ext cx="0" cy="3456384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prstDash val="sysDash"/>
          <a:tailEnd type="arrow"/>
        </a:ln>
        <a:scene3d xmlns:a="http://schemas.openxmlformats.org/drawingml/2006/main">
          <a:camera prst="orthographicFront">
            <a:rot lat="0" lon="0" rev="10800000"/>
          </a:camera>
          <a:lightRig rig="threePt" dir="t"/>
        </a:scene3d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</cdr:x>
      <cdr:y>0.28</cdr:y>
    </cdr:from>
    <cdr:to>
      <cdr:x>0.68</cdr:x>
      <cdr:y>0.61333</cdr:y>
    </cdr:to>
    <cdr:sp macro="" textlink="">
      <cdr:nvSpPr>
        <cdr:cNvPr id="3" name="Text Box 2"/>
        <cdr:cNvSpPr txBox="1"/>
      </cdr:nvSpPr>
      <cdr:spPr>
        <a:xfrm xmlns:a="http://schemas.openxmlformats.org/drawingml/2006/main">
          <a:off x="2194560" y="76809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0.65624</cdr:x>
      <cdr:y>0.01591</cdr:y>
    </cdr:from>
    <cdr:to>
      <cdr:x>0.76735</cdr:x>
      <cdr:y>0.12728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00600" y="72008"/>
          <a:ext cx="91440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400" dirty="0"/>
            <a:t>&lt;  HPC</a:t>
          </a:r>
        </a:p>
      </cdr:txBody>
    </cdr:sp>
  </cdr:relSizeAnchor>
  <cdr:relSizeAnchor xmlns:cdr="http://schemas.openxmlformats.org/drawingml/2006/chartDrawing">
    <cdr:from>
      <cdr:x>0.47249</cdr:x>
      <cdr:y>0.28638</cdr:y>
    </cdr:from>
    <cdr:to>
      <cdr:x>0.5836</cdr:x>
      <cdr:y>0.48841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888432" y="129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GB" sz="2400" dirty="0"/>
            <a:t>&lt;   </a:t>
          </a:r>
          <a:r>
            <a:rPr lang="en-GB" sz="2400" dirty="0" err="1"/>
            <a:t>CfD</a:t>
          </a:r>
          <a:endParaRPr lang="en-GB" sz="2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DD0A2-3792-4100-B03F-1B877889C3B0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0063B-EF4E-4BAD-A9CE-5E7350151EF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8D795-2D94-4D31-A8F2-45E5085D8735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57E47-8D78-4C44-BA5F-AE663AC2AB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9EE7-96CC-49FC-BDEA-D6B5532169A9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8351A-A1A9-44DD-A906-31C83E649E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8E8CC-7403-4463-8062-35BA074410C7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0A5AC-51E4-49FF-9B6D-998D12CFEE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C4CEF-C4C5-47ED-A560-BDE99BC7CAC8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0509D-0B1F-4735-BD2C-2475FCC428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704EF-F3B8-44FE-82E0-6E613BDA5D78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0931-FAF6-485D-94A3-F32F63EC0A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95367-E1F4-4747-8B23-62D617D44A60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AF657-86BF-4240-A87E-94515205D2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9B0EB-657F-445C-91D5-FDA88C86D056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6B0A4-6605-45CA-BD94-E2DD2DADDB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E1830-F914-4E0F-B5FA-C06FE3E69963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0D689-A141-4C45-95C5-246DF26542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CAE2C-050F-4069-97E7-5832054D5F6E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1D46-41C3-441F-99D0-58330E8E9C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57649-BA74-41F1-9B0C-59482029D0B5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9706-949D-48F1-8957-FE858FA2AF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AAA87D-088F-4700-B8EE-482E9A03D75A}" type="datetimeFigureOut">
              <a:rPr lang="en-GB"/>
              <a:pPr>
                <a:defRPr/>
              </a:pPr>
              <a:t>02/03/2016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6CB962-7116-450C-AF40-7514FF5DF5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rninganswers.com/" TargetMode="External"/><Relationship Id="rId2" Type="http://schemas.openxmlformats.org/officeDocument/2006/relationships/hyperlink" Target="mailto:k.barnham@ic.ac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/>
          <a:lstStyle/>
          <a:p>
            <a:pPr eaLnBrk="1" hangingPunct="1"/>
            <a:r>
              <a:rPr lang="en-GB" sz="3200" b="1"/>
              <a:t>Odnawialne źródła energii zmniejszają hurtowy koszt energii elektrycznej</a:t>
            </a:r>
            <a:endParaRPr lang="en-GB" sz="400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578850" cy="5256213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500"/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500"/>
              <a:t>Keith Barnham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500"/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/>
              <a:t>Emerytowany Profesor Fizyki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/>
              <a:t>Imperial College London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>
                <a:solidFill>
                  <a:srgbClr val="00B0F0"/>
                </a:solidFill>
                <a:hlinkClick r:id="rId2"/>
              </a:rPr>
              <a:t>k.barnham@ic.ac.uk</a:t>
            </a:r>
            <a:endParaRPr lang="en-GB" sz="21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1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/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300" i="1"/>
              <a:t>The Burning Answer: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300" i="1"/>
              <a:t>a User’s Guide to the Solar Revolution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100"/>
              <a:t>Weidenfeld and Nicholson 2014</a:t>
            </a:r>
            <a:r>
              <a:rPr lang="en-GB" sz="2300"/>
              <a:t> 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>
                <a:solidFill>
                  <a:srgbClr val="00B0F0"/>
                </a:solidFill>
                <a:hlinkClick r:id="rId3"/>
              </a:rPr>
              <a:t>www.burninganswers.com</a:t>
            </a:r>
            <a:endParaRPr lang="en-GB" sz="20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en-GB" sz="2000"/>
              <a:t>Keith Barnham, Kaspar Knorr, Massimo Mazzer, “Recent progress towards all-renewable electricity supplies” </a:t>
            </a:r>
            <a:r>
              <a:rPr lang="en-GB" sz="2000" i="1"/>
              <a:t>Nature Materials</a:t>
            </a:r>
            <a:r>
              <a:rPr lang="en-GB" sz="2000"/>
              <a:t>, </a:t>
            </a:r>
            <a:r>
              <a:rPr lang="en-GB" sz="2000" b="1"/>
              <a:t>15</a:t>
            </a:r>
            <a:r>
              <a:rPr lang="en-GB" sz="2000"/>
              <a:t> (2), pp. 115-116, (2016)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>
              <a:solidFill>
                <a:srgbClr val="00B0F0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en-GB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07413" cy="863600"/>
          </a:xfrm>
        </p:spPr>
        <p:txBody>
          <a:bodyPr/>
          <a:lstStyle/>
          <a:p>
            <a:pPr eaLnBrk="1" hangingPunct="1"/>
            <a:r>
              <a:rPr lang="en-GB" sz="4000"/>
              <a:t>KKW: wspólna elektrownia</a:t>
            </a:r>
            <a:br>
              <a:rPr lang="en-GB" sz="4000"/>
            </a:br>
            <a:r>
              <a:rPr lang="en-GB" sz="1800" i="1"/>
              <a:t> 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-7938" y="1125538"/>
            <a:ext cx="9151938" cy="5876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Kombikraftwerk projekt wszystko ze źródeł odnawialnych rozpoczął się w 2006 roku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18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pl-PL" sz="2000"/>
              <a:t>W 2006 odnawialne źródła energii( PV, elektrownie wiatrowe, biogaz) dostarczyły 1 / 10.000 rzeczywistego zapotrzebowania na energię elektryczną w Niemczech </a:t>
            </a:r>
            <a:endParaRPr lang="en-GB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FFC000"/>
                </a:solidFill>
              </a:rPr>
              <a:t>PV</a:t>
            </a:r>
            <a:r>
              <a:rPr lang="en-GB" sz="2000">
                <a:solidFill>
                  <a:srgbClr val="000000"/>
                </a:solidFill>
              </a:rPr>
              <a:t> i wiatr mogą dostarczyć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FF0000"/>
                </a:solidFill>
              </a:rPr>
              <a:t>     78% </a:t>
            </a:r>
            <a:r>
              <a:rPr lang="en-GB" sz="2000"/>
              <a:t>zapotrzebowania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/>
              <a:t>     na energię</a:t>
            </a:r>
            <a:r>
              <a:rPr lang="en-GB" sz="2000">
                <a:solidFill>
                  <a:srgbClr val="FF0000"/>
                </a:solidFill>
              </a:rPr>
              <a:t> </a:t>
            </a:r>
            <a:r>
              <a:rPr lang="en-GB" sz="2000"/>
              <a:t>elektryczną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/>
              <a:t>      w Niemczech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endParaRPr lang="en-GB" sz="200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Wymagana rezerwa mocy z biogazy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 tylko </a:t>
            </a:r>
            <a:r>
              <a:rPr lang="en-GB" sz="2000">
                <a:solidFill>
                  <a:srgbClr val="FF0000"/>
                </a:solidFill>
              </a:rPr>
              <a:t>17%</a:t>
            </a:r>
            <a:r>
              <a:rPr lang="en-GB" sz="200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r>
              <a:rPr lang="en-GB" sz="2000">
                <a:solidFill>
                  <a:srgbClr val="000000"/>
                </a:solidFill>
              </a:rPr>
              <a:t>   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Niezbedne było tylko </a:t>
            </a:r>
            <a:r>
              <a:rPr lang="en-GB" sz="2000">
                <a:solidFill>
                  <a:srgbClr val="FF0000"/>
                </a:solidFill>
              </a:rPr>
              <a:t>5%</a:t>
            </a:r>
            <a:r>
              <a:rPr lang="en-GB" sz="2000">
                <a:solidFill>
                  <a:srgbClr val="000000"/>
                </a:solidFill>
              </a:rPr>
              <a:t>  z akumulatorów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000">
                <a:solidFill>
                  <a:srgbClr val="000000"/>
                </a:solidFill>
              </a:rPr>
              <a:t>KKW wyznacza cele wszystkim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odnawialnym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Calibri" pitchFamily="34" charset="0"/>
              <a:buNone/>
            </a:pPr>
            <a:r>
              <a:rPr lang="en-GB" sz="2000">
                <a:solidFill>
                  <a:srgbClr val="000000"/>
                </a:solidFill>
              </a:rPr>
              <a:t>      źródłom energii w Niemczech -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r>
              <a:rPr lang="en-GB" sz="2000">
                <a:solidFill>
                  <a:srgbClr val="000000"/>
                </a:solidFill>
              </a:rPr>
              <a:t>      Dostosowanie w UK (jutro)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0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r>
              <a:rPr lang="en-GB" sz="2600">
                <a:solidFill>
                  <a:srgbClr val="000000"/>
                </a:solidFill>
              </a:rPr>
              <a:t>      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20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Clr>
                <a:srgbClr val="FF0000"/>
              </a:buClr>
              <a:buFont typeface="Arial" charset="0"/>
              <a:buNone/>
            </a:pPr>
            <a:endParaRPr lang="en-GB" sz="2200">
              <a:solidFill>
                <a:srgbClr val="FF0000"/>
              </a:solidFill>
            </a:endParaRPr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3471863"/>
            <a:ext cx="4211637" cy="338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ight Arrow 4"/>
          <p:cNvSpPr>
            <a:spLocks noChangeArrowheads="1"/>
          </p:cNvSpPr>
          <p:nvPr/>
        </p:nvSpPr>
        <p:spPr bwMode="auto">
          <a:xfrm rot="-5400000">
            <a:off x="3552826" y="4664075"/>
            <a:ext cx="3078162" cy="465137"/>
          </a:xfrm>
          <a:prstGeom prst="rightArrow">
            <a:avLst>
              <a:gd name="adj1" fmla="val 50000"/>
              <a:gd name="adj2" fmla="val 50001"/>
            </a:avLst>
          </a:prstGeom>
          <a:solidFill>
            <a:srgbClr val="FF0000"/>
          </a:solidFill>
          <a:ln w="25400" algn="ctr">
            <a:solidFill>
              <a:srgbClr val="FF0000"/>
            </a:solidFill>
            <a:miter lim="800000"/>
            <a:headEnd/>
            <a:tailEnd/>
          </a:ln>
        </p:spPr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0963" y="692150"/>
            <a:ext cx="6273800" cy="576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87363" y="-234950"/>
            <a:ext cx="8229600" cy="1143000"/>
          </a:xfrm>
        </p:spPr>
        <p:txBody>
          <a:bodyPr/>
          <a:lstStyle/>
          <a:p>
            <a:pPr eaLnBrk="1" hangingPunct="1"/>
            <a:r>
              <a:rPr lang="en-GB"/>
              <a:t>Wykładniczy wzrost energii PV</a:t>
            </a:r>
          </a:p>
        </p:txBody>
      </p:sp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3708400" y="1692275"/>
            <a:ext cx="1095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>
                <a:solidFill>
                  <a:srgbClr val="00B050"/>
                </a:solidFill>
                <a:latin typeface="Calibri" pitchFamily="34" charset="0"/>
              </a:rPr>
              <a:t>Germany</a:t>
            </a:r>
            <a:r>
              <a:rPr lang="en-GB" sz="1800">
                <a:latin typeface="Calibri" pitchFamily="34" charset="0"/>
              </a:rPr>
              <a:t> 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182938" y="4221163"/>
            <a:ext cx="2144712" cy="0"/>
          </a:xfrm>
          <a:prstGeom prst="straightConnector1">
            <a:avLst/>
          </a:prstGeom>
          <a:ln w="444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7289800" y="5045075"/>
            <a:ext cx="1638300" cy="2254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sp>
        <p:nvSpPr>
          <p:cNvPr id="15366" name="TextBox 15"/>
          <p:cNvSpPr txBox="1">
            <a:spLocks noChangeArrowheads="1"/>
          </p:cNvSpPr>
          <p:nvPr/>
        </p:nvSpPr>
        <p:spPr bwMode="auto">
          <a:xfrm>
            <a:off x="8332788" y="5349875"/>
            <a:ext cx="6540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>
                <a:latin typeface="Calibri" pitchFamily="34" charset="0"/>
              </a:rPr>
              <a:t>2025</a:t>
            </a:r>
          </a:p>
          <a:p>
            <a:r>
              <a:rPr lang="en-GB" sz="1800">
                <a:latin typeface="Calibri" pitchFamily="34" charset="0"/>
              </a:rPr>
              <a:t>EDF?</a:t>
            </a:r>
          </a:p>
        </p:txBody>
      </p:sp>
      <p:sp>
        <p:nvSpPr>
          <p:cNvPr id="15367" name="TextBox 3"/>
          <p:cNvSpPr txBox="1">
            <a:spLocks noChangeArrowheads="1"/>
          </p:cNvSpPr>
          <p:nvPr/>
        </p:nvSpPr>
        <p:spPr bwMode="auto">
          <a:xfrm>
            <a:off x="1763713" y="6430963"/>
            <a:ext cx="64404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>
                <a:latin typeface="Calibri" pitchFamily="34" charset="0"/>
              </a:rPr>
              <a:t>K.Barnham, K.Knorr, M.Mazzer, </a:t>
            </a:r>
            <a:r>
              <a:rPr lang="en-GB" sz="2000" i="1">
                <a:latin typeface="Calibri" pitchFamily="34" charset="0"/>
              </a:rPr>
              <a:t>Nature Materials</a:t>
            </a:r>
            <a:r>
              <a:rPr lang="en-GB" sz="2000">
                <a:latin typeface="Calibri" pitchFamily="34" charset="0"/>
              </a:rPr>
              <a:t>, Feb. 2016</a:t>
            </a:r>
            <a:r>
              <a:rPr lang="en-GB" sz="18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Content Placeholder 1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79425" y="1039813"/>
            <a:ext cx="6935788" cy="4519612"/>
          </a:xfrm>
        </p:spPr>
      </p:pic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-1588" y="-1588"/>
            <a:ext cx="9145588" cy="1143001"/>
          </a:xfrm>
        </p:spPr>
        <p:txBody>
          <a:bodyPr/>
          <a:lstStyle/>
          <a:p>
            <a:pPr eaLnBrk="1" hangingPunct="1"/>
            <a:r>
              <a:rPr lang="en-GB" sz="4000"/>
              <a:t>Energetyka wiatrowa na lądzie Niemcy, Włochy i UK</a:t>
            </a:r>
          </a:p>
        </p:txBody>
      </p:sp>
      <p:sp>
        <p:nvSpPr>
          <p:cNvPr id="16387" name="TextBox 5"/>
          <p:cNvSpPr txBox="1">
            <a:spLocks noChangeArrowheads="1"/>
          </p:cNvSpPr>
          <p:nvPr/>
        </p:nvSpPr>
        <p:spPr bwMode="auto">
          <a:xfrm>
            <a:off x="1138238" y="5732463"/>
            <a:ext cx="6953250" cy="170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pl-PL" sz="1800"/>
              <a:t>Niemcy osiągną cel KKW do 2020 roku. UK bez cięć do 2022 roku.</a:t>
            </a:r>
            <a:endParaRPr lang="en-GB" sz="1800"/>
          </a:p>
          <a:p>
            <a:pPr algn="ctr">
              <a:spcAft>
                <a:spcPts val="1200"/>
              </a:spcAft>
            </a:pPr>
            <a:r>
              <a:rPr lang="pl-PL" sz="1800"/>
              <a:t> Potrzeba lokalnej własności/dofinansowania</a:t>
            </a:r>
            <a:r>
              <a:rPr lang="en-GB" sz="1800"/>
              <a:t>(</a:t>
            </a:r>
            <a:r>
              <a:rPr lang="pl-PL" sz="1800"/>
              <a:t> jak</a:t>
            </a:r>
            <a:r>
              <a:rPr lang="en-GB" sz="1800"/>
              <a:t> u pioniera</a:t>
            </a:r>
            <a:r>
              <a:rPr lang="pl-PL" sz="1800"/>
              <a:t> Danii</a:t>
            </a:r>
            <a:r>
              <a:rPr lang="en-GB" sz="1800"/>
              <a:t>).</a:t>
            </a:r>
            <a:endParaRPr lang="en-GB" sz="2400">
              <a:latin typeface="Calibri" pitchFamily="34" charset="0"/>
            </a:endParaRPr>
          </a:p>
          <a:p>
            <a:pPr algn="ctr">
              <a:spcAft>
                <a:spcPts val="1200"/>
              </a:spcAft>
            </a:pPr>
            <a:endParaRPr lang="en-GB" sz="2000">
              <a:latin typeface="Calibri" pitchFamily="34" charset="0"/>
            </a:endParaRPr>
          </a:p>
          <a:p>
            <a:pPr algn="ctr"/>
            <a:r>
              <a:rPr lang="en-GB" sz="2000">
                <a:latin typeface="Calibri" pitchFamily="34" charset="0"/>
              </a:rPr>
              <a:t> 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6951663" y="4411663"/>
            <a:ext cx="1760537" cy="1619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sp>
        <p:nvSpPr>
          <p:cNvPr id="16389" name="TextBox 12"/>
          <p:cNvSpPr txBox="1">
            <a:spLocks noChangeArrowheads="1"/>
          </p:cNvSpPr>
          <p:nvPr/>
        </p:nvSpPr>
        <p:spPr bwMode="auto">
          <a:xfrm>
            <a:off x="7812088" y="4575175"/>
            <a:ext cx="6524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>
                <a:latin typeface="Calibri" pitchFamily="34" charset="0"/>
              </a:rPr>
              <a:t>2025</a:t>
            </a:r>
          </a:p>
          <a:p>
            <a:r>
              <a:rPr lang="en-GB" sz="1800">
                <a:latin typeface="Calibri" pitchFamily="34" charset="0"/>
              </a:rPr>
              <a:t>EDF?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11188" y="0"/>
            <a:ext cx="8039100" cy="908050"/>
          </a:xfrm>
        </p:spPr>
        <p:txBody>
          <a:bodyPr/>
          <a:lstStyle/>
          <a:p>
            <a:pPr eaLnBrk="1" hangingPunct="1"/>
            <a:r>
              <a:rPr lang="en-GB" sz="3600"/>
              <a:t>Przybrzeżna elektryka wiatrowa </a:t>
            </a:r>
            <a:br>
              <a:rPr lang="en-GB" sz="3600"/>
            </a:br>
            <a:r>
              <a:rPr lang="en-GB" sz="3600"/>
              <a:t>Niemcy i UK</a:t>
            </a:r>
          </a:p>
        </p:txBody>
      </p:sp>
      <p:pic>
        <p:nvPicPr>
          <p:cNvPr id="17410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908050"/>
            <a:ext cx="5311775" cy="4927600"/>
          </a:xfrm>
        </p:spPr>
      </p:pic>
      <p:sp>
        <p:nvSpPr>
          <p:cNvPr id="17411" name="TextBox 6"/>
          <p:cNvSpPr txBox="1">
            <a:spLocks noChangeArrowheads="1"/>
          </p:cNvSpPr>
          <p:nvPr/>
        </p:nvSpPr>
        <p:spPr bwMode="auto">
          <a:xfrm>
            <a:off x="-60325" y="6021388"/>
            <a:ext cx="914400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GB" sz="2400">
                <a:latin typeface="Calibri" pitchFamily="34" charset="0"/>
              </a:rPr>
              <a:t>Mimo niesprzyjających warunków środowiska, przybrzeżne elektrownie wiatrowe, wytwarzają więcej energii, podobnie jak PV</a:t>
            </a:r>
          </a:p>
          <a:p>
            <a:pPr>
              <a:spcAft>
                <a:spcPts val="1200"/>
              </a:spcAft>
            </a:pPr>
            <a:endParaRPr lang="en-GB" sz="2400">
              <a:latin typeface="Calibri" pitchFamily="34" charset="0"/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6732588" y="3413125"/>
            <a:ext cx="1449387" cy="2254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800"/>
          </a:p>
        </p:txBody>
      </p:sp>
      <p:sp>
        <p:nvSpPr>
          <p:cNvPr id="17413" name="TextBox 12"/>
          <p:cNvSpPr txBox="1">
            <a:spLocks noChangeArrowheads="1"/>
          </p:cNvSpPr>
          <p:nvPr/>
        </p:nvSpPr>
        <p:spPr bwMode="auto">
          <a:xfrm>
            <a:off x="7651750" y="3719513"/>
            <a:ext cx="6540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800">
                <a:latin typeface="Calibri" pitchFamily="34" charset="0"/>
              </a:rPr>
              <a:t>2025</a:t>
            </a:r>
          </a:p>
          <a:p>
            <a:r>
              <a:rPr lang="en-GB" sz="1800">
                <a:latin typeface="Calibri" pitchFamily="34" charset="0"/>
              </a:rPr>
              <a:t>EDF?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4000"/>
              <a:t>Wykładniczy wzrost rynku prowadzi do spadku cen hurtowych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395288" y="6067425"/>
            <a:ext cx="8626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400">
                <a:latin typeface="Calibri" pitchFamily="34" charset="0"/>
              </a:rPr>
              <a:t>Good Energy pokazuje spadek w UK w 2014 spowodowany tańszą</a:t>
            </a:r>
          </a:p>
          <a:p>
            <a:pPr marL="285750" indent="-285750">
              <a:buClr>
                <a:srgbClr val="FF0000"/>
              </a:buClr>
              <a:buFont typeface="Calibri" pitchFamily="34" charset="0"/>
              <a:buNone/>
            </a:pPr>
            <a:r>
              <a:rPr lang="en-GB" sz="2400">
                <a:latin typeface="Calibri" pitchFamily="34" charset="0"/>
              </a:rPr>
              <a:t>    energią odnawialną</a:t>
            </a:r>
            <a:r>
              <a:rPr lang="en-GB" sz="180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Możliwe efekty cięć dotacji w UK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1043608" y="1817370"/>
          <a:ext cx="6912767" cy="4275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Hurtowe ceny energii 2025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3" name="TextBox 2"/>
          <p:cNvSpPr txBox="1">
            <a:spLocks noChangeArrowheads="1"/>
          </p:cNvSpPr>
          <p:nvPr/>
        </p:nvSpPr>
        <p:spPr bwMode="auto">
          <a:xfrm>
            <a:off x="1041400" y="6037263"/>
            <a:ext cx="4851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>
                <a:solidFill>
                  <a:srgbClr val="FF0000"/>
                </a:solidFill>
                <a:latin typeface="Calibri" pitchFamily="34" charset="0"/>
              </a:rPr>
              <a:t>+</a:t>
            </a:r>
            <a:r>
              <a:rPr lang="en-GB" sz="1800">
                <a:latin typeface="Calibri" pitchFamily="34" charset="0"/>
              </a:rPr>
              <a:t> Hurtowe ceny energii w Niemczech 2012 - 2015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/>
              <a:t>Podsumowanie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221413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800"/>
              <a:t>Cele odnawialnych źródeł energii w Niemczech do   2020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800"/>
              <a:t>Bez cięć w UK możliwe do osiągnięcia do 2022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800"/>
              <a:t>Spadek hurtowych kosztów energii elektrycznej w UK I Niemczech, jako część rozwoju energii odnawialnej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800"/>
              <a:t>Cięcia PV i naziemnych elektrowni wiatrowy – na rzecz drogich, wysokogazowych i jądrowych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  <a:buClr>
                <a:srgbClr val="FF0000"/>
              </a:buClr>
              <a:buFont typeface="Calibri" pitchFamily="34" charset="0"/>
              <a:buChar char="●"/>
            </a:pPr>
            <a:r>
              <a:rPr lang="en-GB" sz="2800"/>
              <a:t>“Pesymistyczne” założenia do 2025 dla odnawialnej energii – “ciężko pracujący podatnicy”sfinansują 7p z 9p jądrowych kosztów każdej kWh</a:t>
            </a:r>
            <a:r>
              <a:rPr lang="en-GB"/>
              <a:t>  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GB" sz="250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GB" sz="25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371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Odnawialne źródła energii zmniejszają hurtowy koszt energii elektrycznej</vt:lpstr>
      <vt:lpstr>KKW: wspólna elektrownia  </vt:lpstr>
      <vt:lpstr>Wykładniczy wzrost energii PV</vt:lpstr>
      <vt:lpstr>Energetyka wiatrowa na lądzie Niemcy, Włochy i UK</vt:lpstr>
      <vt:lpstr>Przybrzeżna elektryka wiatrowa  Niemcy i UK</vt:lpstr>
      <vt:lpstr>Wykładniczy wzrost rynku prowadzi do spadku cen hurtowych</vt:lpstr>
      <vt:lpstr>Możliwe efekty cięć dotacji w UK</vt:lpstr>
      <vt:lpstr>Hurtowe ceny energii 2025 </vt:lpstr>
      <vt:lpstr>Podsumowanie </vt:lpstr>
    </vt:vector>
  </TitlesOfParts>
  <Company>Imperial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Keith</dc:creator>
  <cp:lastModifiedBy>Laura Parry</cp:lastModifiedBy>
  <cp:revision>19</cp:revision>
  <dcterms:created xsi:type="dcterms:W3CDTF">2016-02-22T18:05:42Z</dcterms:created>
  <dcterms:modified xsi:type="dcterms:W3CDTF">2016-03-02T14:42:35Z</dcterms:modified>
</cp:coreProperties>
</file>