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256" r:id="rId2"/>
    <p:sldId id="311" r:id="rId3"/>
    <p:sldId id="325" r:id="rId4"/>
    <p:sldId id="319" r:id="rId5"/>
    <p:sldId id="320" r:id="rId6"/>
    <p:sldId id="321" r:id="rId7"/>
    <p:sldId id="322" r:id="rId8"/>
    <p:sldId id="324" r:id="rId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A2D"/>
    <a:srgbClr val="E2AD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07" autoAdjust="0"/>
    <p:restoredTop sz="94660"/>
  </p:normalViewPr>
  <p:slideViewPr>
    <p:cSldViewPr snapToGrid="0">
      <p:cViewPr varScale="1">
        <p:scale>
          <a:sx n="68" d="100"/>
          <a:sy n="68" d="100"/>
        </p:scale>
        <p:origin x="1950"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8A59087-05BB-4AAC-B3C6-1B075B6D1F2F}" type="datetimeFigureOut">
              <a:rPr lang="en-GB" smtClean="0"/>
              <a:t>11/02/2016</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8283B3A2-4490-4498-A077-FE0975795981}" type="slidenum">
              <a:rPr lang="en-GB" smtClean="0"/>
              <a:t>‹#›</a:t>
            </a:fld>
            <a:endParaRPr lang="en-GB"/>
          </a:p>
        </p:txBody>
      </p:sp>
    </p:spTree>
    <p:extLst>
      <p:ext uri="{BB962C8B-B14F-4D97-AF65-F5344CB8AC3E}">
        <p14:creationId xmlns:p14="http://schemas.microsoft.com/office/powerpoint/2010/main" val="1204433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06B18E7-6893-4CE3-899A-C62EBC489724}" type="datetimeFigureOut">
              <a:rPr lang="en-GB" smtClean="0"/>
              <a:t>11/02/2016</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C658758-D97F-4638-90EE-2B8AC5D327F0}" type="slidenum">
              <a:rPr lang="en-GB" smtClean="0"/>
              <a:t>‹#›</a:t>
            </a:fld>
            <a:endParaRPr lang="en-GB" dirty="0"/>
          </a:p>
        </p:txBody>
      </p:sp>
    </p:spTree>
    <p:extLst>
      <p:ext uri="{BB962C8B-B14F-4D97-AF65-F5344CB8AC3E}">
        <p14:creationId xmlns:p14="http://schemas.microsoft.com/office/powerpoint/2010/main" val="1224456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C658758-D97F-4638-90EE-2B8AC5D327F0}" type="slidenum">
              <a:rPr lang="en-GB" smtClean="0"/>
              <a:t>1</a:t>
            </a:fld>
            <a:endParaRPr lang="en-GB" dirty="0"/>
          </a:p>
        </p:txBody>
      </p:sp>
    </p:spTree>
    <p:extLst>
      <p:ext uri="{BB962C8B-B14F-4D97-AF65-F5344CB8AC3E}">
        <p14:creationId xmlns:p14="http://schemas.microsoft.com/office/powerpoint/2010/main" val="2731495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solidFill>
                  <a:schemeClr val="tx2"/>
                </a:solidFill>
              </a:rPr>
              <a:t>From these renewable sources, an 11km  high-voltage grid delivers electricity around the island. </a:t>
            </a:r>
            <a:br>
              <a:rPr lang="en-GB" sz="1200" dirty="0" smtClean="0">
                <a:solidFill>
                  <a:schemeClr val="tx2"/>
                </a:solidFill>
              </a:rPr>
            </a:br>
            <a:r>
              <a:rPr lang="en-GB" sz="1200" dirty="0" smtClean="0">
                <a:solidFill>
                  <a:schemeClr val="tx2"/>
                </a:solidFill>
              </a:rPr>
              <a:t/>
            </a:r>
            <a:br>
              <a:rPr lang="en-GB" sz="1200" dirty="0" smtClean="0">
                <a:solidFill>
                  <a:schemeClr val="tx2"/>
                </a:solidFill>
              </a:rPr>
            </a:br>
            <a:r>
              <a:rPr lang="en-GB" sz="1200" dirty="0" smtClean="0">
                <a:solidFill>
                  <a:schemeClr val="tx2"/>
                </a:solidFill>
              </a:rPr>
              <a:t>Transformers convert the power to domestic voltage into homes and businesses.</a:t>
            </a:r>
            <a:br>
              <a:rPr lang="en-GB" sz="1200" dirty="0" smtClean="0">
                <a:solidFill>
                  <a:schemeClr val="tx2"/>
                </a:solidFill>
              </a:rPr>
            </a:br>
            <a:r>
              <a:rPr lang="en-GB" sz="1200" dirty="0" smtClean="0">
                <a:solidFill>
                  <a:schemeClr val="tx2"/>
                </a:solidFill>
              </a:rPr>
              <a:t/>
            </a:r>
            <a:br>
              <a:rPr lang="en-GB" sz="1200" dirty="0" smtClean="0">
                <a:solidFill>
                  <a:schemeClr val="tx2"/>
                </a:solidFill>
              </a:rPr>
            </a:br>
            <a:r>
              <a:rPr lang="en-GB" sz="1200" dirty="0" smtClean="0">
                <a:solidFill>
                  <a:schemeClr val="tx2"/>
                </a:solidFill>
              </a:rPr>
              <a:t>From a central control building,  power is regulated through inverters and stored in heavy duty batteries. </a:t>
            </a:r>
            <a:br>
              <a:rPr lang="en-GB" sz="1200" dirty="0" smtClean="0">
                <a:solidFill>
                  <a:schemeClr val="tx2"/>
                </a:solidFill>
              </a:rPr>
            </a:br>
            <a:r>
              <a:rPr lang="en-GB" sz="1100" dirty="0" smtClean="0">
                <a:solidFill>
                  <a:schemeClr val="tx2"/>
                </a:solidFill>
              </a:rPr>
              <a:t/>
            </a:r>
            <a:br>
              <a:rPr lang="en-GB" sz="1100" dirty="0" smtClean="0">
                <a:solidFill>
                  <a:schemeClr val="tx2"/>
                </a:solidFill>
              </a:rPr>
            </a:br>
            <a:r>
              <a:rPr lang="en-GB" sz="1200" dirty="0" smtClean="0">
                <a:solidFill>
                  <a:schemeClr val="tx2"/>
                </a:solidFill>
              </a:rPr>
              <a:t>When renewable generation is low, the system is supported by  a pair of 70kW diesel generators, which act alternately as back up and reserve</a:t>
            </a:r>
          </a:p>
          <a:p>
            <a:endParaRPr lang="en-GB" sz="1200" dirty="0" smtClean="0">
              <a:solidFill>
                <a:schemeClr val="tx2"/>
              </a:solidFill>
            </a:endParaRPr>
          </a:p>
          <a:p>
            <a:pPr>
              <a:lnSpc>
                <a:spcPct val="80000"/>
              </a:lnSpc>
            </a:pPr>
            <a:r>
              <a:rPr lang="en-GB" sz="1200" dirty="0" smtClean="0">
                <a:solidFill>
                  <a:schemeClr val="tx2"/>
                </a:solidFill>
              </a:rPr>
              <a:t>Each inverter has a maximum output capacity of 5kW and so the maximum power that can flow in or out of the batteries is 60kW.</a:t>
            </a:r>
          </a:p>
          <a:p>
            <a:pPr>
              <a:lnSpc>
                <a:spcPct val="80000"/>
              </a:lnSpc>
            </a:pPr>
            <a:endParaRPr lang="en-GB" sz="1200" dirty="0" smtClean="0">
              <a:solidFill>
                <a:schemeClr val="tx2"/>
              </a:solidFill>
            </a:endParaRPr>
          </a:p>
          <a:p>
            <a:pPr>
              <a:lnSpc>
                <a:spcPct val="80000"/>
              </a:lnSpc>
            </a:pPr>
            <a:r>
              <a:rPr lang="en-GB" sz="1200" dirty="0" smtClean="0">
                <a:solidFill>
                  <a:schemeClr val="tx2"/>
                </a:solidFill>
              </a:rPr>
              <a:t>When the renewable resources together are producing more electricity than is being consumed by the island, then the excess flows into the batteries via the inverters and they become charged. </a:t>
            </a:r>
          </a:p>
          <a:p>
            <a:pPr>
              <a:lnSpc>
                <a:spcPct val="80000"/>
              </a:lnSpc>
            </a:pPr>
            <a:endParaRPr lang="en-GB" sz="1200" dirty="0" smtClean="0">
              <a:solidFill>
                <a:schemeClr val="tx2"/>
              </a:solidFill>
            </a:endParaRPr>
          </a:p>
          <a:p>
            <a:pPr>
              <a:lnSpc>
                <a:spcPct val="80000"/>
              </a:lnSpc>
            </a:pPr>
            <a:r>
              <a:rPr lang="en-GB" sz="1200" dirty="0" smtClean="0">
                <a:solidFill>
                  <a:schemeClr val="tx2"/>
                </a:solidFill>
              </a:rPr>
              <a:t>The inverters monitor continually the state of charge of the batteries. If this falls to 50%, the inverters signal for the standby generator to start. This supplements the power produced by the renewable resources and the batteries become re-charged.</a:t>
            </a:r>
          </a:p>
          <a:p>
            <a:pPr>
              <a:lnSpc>
                <a:spcPct val="80000"/>
              </a:lnSpc>
            </a:pPr>
            <a:endParaRPr lang="en-GB" sz="1200" dirty="0" smtClean="0">
              <a:solidFill>
                <a:schemeClr val="tx2"/>
              </a:solidFill>
            </a:endParaRPr>
          </a:p>
          <a:p>
            <a:pPr>
              <a:lnSpc>
                <a:spcPct val="80000"/>
              </a:lnSpc>
            </a:pPr>
            <a:r>
              <a:rPr lang="en-GB" sz="1200" dirty="0" smtClean="0">
                <a:solidFill>
                  <a:schemeClr val="tx2"/>
                </a:solidFill>
              </a:rPr>
              <a:t>When the charge of the batteries reaches 90%, the inverters signal for the generator to be disconnected and turned off.</a:t>
            </a:r>
          </a:p>
          <a:p>
            <a:pPr>
              <a:lnSpc>
                <a:spcPct val="80000"/>
              </a:lnSpc>
            </a:pPr>
            <a:endParaRPr lang="en-GB" sz="1200" dirty="0" smtClean="0">
              <a:solidFill>
                <a:schemeClr val="tx2"/>
              </a:solidFill>
            </a:endParaRPr>
          </a:p>
          <a:p>
            <a:pPr>
              <a:lnSpc>
                <a:spcPct val="80000"/>
              </a:lnSpc>
            </a:pPr>
            <a:r>
              <a:rPr lang="en-GB" sz="1200" dirty="0" smtClean="0">
                <a:solidFill>
                  <a:schemeClr val="tx2"/>
                </a:solidFill>
              </a:rPr>
              <a:t> A separate control system ensures that the generator and main hydro run together in phase. If any or all of the renewable resources are out of commission for any reason, the generator alone can power the island.</a:t>
            </a:r>
          </a:p>
          <a:p>
            <a:endParaRPr lang="en-US" dirty="0"/>
          </a:p>
        </p:txBody>
      </p:sp>
      <p:sp>
        <p:nvSpPr>
          <p:cNvPr id="4" name="Slide Number Placeholder 3"/>
          <p:cNvSpPr>
            <a:spLocks noGrp="1"/>
          </p:cNvSpPr>
          <p:nvPr>
            <p:ph type="sldNum" sz="quarter" idx="10"/>
          </p:nvPr>
        </p:nvSpPr>
        <p:spPr/>
        <p:txBody>
          <a:bodyPr/>
          <a:lstStyle/>
          <a:p>
            <a:fld id="{AC658758-D97F-4638-90EE-2B8AC5D327F0}" type="slidenum">
              <a:rPr lang="en-GB" smtClean="0"/>
              <a:t>4</a:t>
            </a:fld>
            <a:endParaRPr lang="en-GB" dirty="0"/>
          </a:p>
        </p:txBody>
      </p:sp>
    </p:spTree>
    <p:extLst>
      <p:ext uri="{BB962C8B-B14F-4D97-AF65-F5344CB8AC3E}">
        <p14:creationId xmlns:p14="http://schemas.microsoft.com/office/powerpoint/2010/main" val="1050486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MIST is developing new ways for everyone who is willing to offer or accept a lift to participate easily. </a:t>
            </a:r>
          </a:p>
          <a:p>
            <a:endParaRPr lang="en-US" dirty="0" smtClean="0"/>
          </a:p>
          <a:p>
            <a:r>
              <a:rPr lang="en-US" dirty="0" smtClean="0"/>
              <a:t>The Mull and Iona Lift Share page established on Facebook has attracted over 400</a:t>
            </a:r>
            <a:r>
              <a:rPr lang="en-US" baseline="0" dirty="0" smtClean="0"/>
              <a:t> </a:t>
            </a:r>
            <a:r>
              <a:rPr lang="en-US" dirty="0" smtClean="0"/>
              <a:t> members to </a:t>
            </a:r>
            <a:r>
              <a:rPr lang="en-US" dirty="0" err="1" smtClean="0"/>
              <a:t>engage.This</a:t>
            </a:r>
            <a:r>
              <a:rPr lang="en-US" dirty="0" smtClean="0"/>
              <a:t> group is open to any islander over 18 who is interested in linking up to share journeys.</a:t>
            </a:r>
            <a:endParaRPr lang="en-US" dirty="0"/>
          </a:p>
        </p:txBody>
      </p:sp>
      <p:sp>
        <p:nvSpPr>
          <p:cNvPr id="4" name="Slide Number Placeholder 3"/>
          <p:cNvSpPr>
            <a:spLocks noGrp="1"/>
          </p:cNvSpPr>
          <p:nvPr>
            <p:ph type="sldNum" sz="quarter" idx="10"/>
          </p:nvPr>
        </p:nvSpPr>
        <p:spPr/>
        <p:txBody>
          <a:bodyPr/>
          <a:lstStyle/>
          <a:p>
            <a:fld id="{AC658758-D97F-4638-90EE-2B8AC5D327F0}" type="slidenum">
              <a:rPr lang="en-GB" smtClean="0"/>
              <a:t>7</a:t>
            </a:fld>
            <a:endParaRPr lang="en-GB" dirty="0"/>
          </a:p>
        </p:txBody>
      </p:sp>
    </p:spTree>
    <p:extLst>
      <p:ext uri="{BB962C8B-B14F-4D97-AF65-F5344CB8AC3E}">
        <p14:creationId xmlns:p14="http://schemas.microsoft.com/office/powerpoint/2010/main" val="2934449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658758-D97F-4638-90EE-2B8AC5D327F0}" type="slidenum">
              <a:rPr lang="en-GB" smtClean="0"/>
              <a:t>8</a:t>
            </a:fld>
            <a:endParaRPr lang="en-GB" dirty="0"/>
          </a:p>
        </p:txBody>
      </p:sp>
    </p:spTree>
    <p:extLst>
      <p:ext uri="{BB962C8B-B14F-4D97-AF65-F5344CB8AC3E}">
        <p14:creationId xmlns:p14="http://schemas.microsoft.com/office/powerpoint/2010/main" val="30543036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1730557-DAD2-424C-8BF9-DBC6CC168AEB}" type="datetimeFigureOut">
              <a:rPr lang="en-GB" smtClean="0"/>
              <a:t>11/02/2016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1D9C359-C8C1-4A03-9F4D-1118B79B02C6}" type="slidenum">
              <a:rPr lang="en-GB" smtClean="0"/>
              <a:t>‹#›</a:t>
            </a:fld>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126" y="5771866"/>
            <a:ext cx="4380931" cy="104761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35179" y="5771866"/>
            <a:ext cx="865036" cy="1003110"/>
          </a:xfrm>
          <a:prstGeom prst="rect">
            <a:avLst/>
          </a:prstGeom>
        </p:spPr>
      </p:pic>
      <p:pic>
        <p:nvPicPr>
          <p:cNvPr id="12" name="Picture 11"/>
          <p:cNvPicPr>
            <a:picLocks noChangeAspect="1"/>
          </p:cNvPicPr>
          <p:nvPr userDrawn="1"/>
        </p:nvPicPr>
        <p:blipFill>
          <a:blip r:embed="rId4"/>
          <a:stretch>
            <a:fillRect/>
          </a:stretch>
        </p:blipFill>
        <p:spPr>
          <a:xfrm>
            <a:off x="5875856" y="5578618"/>
            <a:ext cx="6085714" cy="1142857"/>
          </a:xfrm>
          <a:prstGeom prst="rect">
            <a:avLst/>
          </a:prstGeom>
        </p:spPr>
      </p:pic>
    </p:spTree>
    <p:extLst>
      <p:ext uri="{BB962C8B-B14F-4D97-AF65-F5344CB8AC3E}">
        <p14:creationId xmlns:p14="http://schemas.microsoft.com/office/powerpoint/2010/main" val="4224807951"/>
      </p:ext>
    </p:extLst>
  </p:cSld>
  <p:clrMapOvr>
    <a:masterClrMapping/>
  </p:clrMapOvr>
  <p:transition spd="slow"/>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1730557-DAD2-424C-8BF9-DBC6CC168AEB}" type="datetimeFigureOut">
              <a:rPr lang="en-GB" smtClean="0"/>
              <a:t>11/02/2016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1D9C359-C8C1-4A03-9F4D-1118B79B02C6}" type="slidenum">
              <a:rPr lang="en-GB" smtClean="0"/>
              <a:t>‹#›</a:t>
            </a:fld>
            <a:endParaRPr lang="en-GB" dirty="0"/>
          </a:p>
        </p:txBody>
      </p:sp>
    </p:spTree>
    <p:extLst>
      <p:ext uri="{BB962C8B-B14F-4D97-AF65-F5344CB8AC3E}">
        <p14:creationId xmlns:p14="http://schemas.microsoft.com/office/powerpoint/2010/main" val="3241032039"/>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1730557-DAD2-424C-8BF9-DBC6CC168AEB}" type="datetimeFigureOut">
              <a:rPr lang="en-GB" smtClean="0"/>
              <a:t>11/02/2016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1D9C359-C8C1-4A03-9F4D-1118B79B02C6}" type="slidenum">
              <a:rPr lang="en-GB" smtClean="0"/>
              <a:t>‹#›</a:t>
            </a:fld>
            <a:endParaRPr lang="en-GB" dirty="0"/>
          </a:p>
        </p:txBody>
      </p:sp>
    </p:spTree>
    <p:extLst>
      <p:ext uri="{BB962C8B-B14F-4D97-AF65-F5344CB8AC3E}">
        <p14:creationId xmlns:p14="http://schemas.microsoft.com/office/powerpoint/2010/main" val="3677768495"/>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1730557-DAD2-424C-8BF9-DBC6CC168AEB}" type="datetimeFigureOut">
              <a:rPr lang="en-GB" smtClean="0"/>
              <a:t>11/02/2016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1D9C359-C8C1-4A03-9F4D-1118B79B02C6}" type="slidenum">
              <a:rPr lang="en-GB" smtClean="0"/>
              <a:t>‹#›</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126" y="5771866"/>
            <a:ext cx="4380931" cy="104761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35179" y="5771866"/>
            <a:ext cx="865036" cy="1003110"/>
          </a:xfrm>
          <a:prstGeom prst="rect">
            <a:avLst/>
          </a:prstGeom>
        </p:spPr>
      </p:pic>
      <p:pic>
        <p:nvPicPr>
          <p:cNvPr id="9" name="Picture 8"/>
          <p:cNvPicPr>
            <a:picLocks noChangeAspect="1"/>
          </p:cNvPicPr>
          <p:nvPr userDrawn="1"/>
        </p:nvPicPr>
        <p:blipFill>
          <a:blip r:embed="rId4"/>
          <a:stretch>
            <a:fillRect/>
          </a:stretch>
        </p:blipFill>
        <p:spPr>
          <a:xfrm>
            <a:off x="5956160" y="5632119"/>
            <a:ext cx="6085714" cy="1142857"/>
          </a:xfrm>
          <a:prstGeom prst="rect">
            <a:avLst/>
          </a:prstGeom>
        </p:spPr>
      </p:pic>
      <p:sp>
        <p:nvSpPr>
          <p:cNvPr id="10" name="Rectangle 9"/>
          <p:cNvSpPr/>
          <p:nvPr userDrawn="1"/>
        </p:nvSpPr>
        <p:spPr>
          <a:xfrm>
            <a:off x="0" y="0"/>
            <a:ext cx="12192000" cy="5771866"/>
          </a:xfrm>
          <a:prstGeom prst="rect">
            <a:avLst/>
          </a:prstGeom>
          <a:solidFill>
            <a:srgbClr val="FFAA2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6019676"/>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730557-DAD2-424C-8BF9-DBC6CC168AEB}" type="datetimeFigureOut">
              <a:rPr lang="en-GB" smtClean="0"/>
              <a:t>11/02/2016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1D9C359-C8C1-4A03-9F4D-1118B79B02C6}" type="slidenum">
              <a:rPr lang="en-GB" smtClean="0"/>
              <a:t>‹#›</a:t>
            </a:fld>
            <a:endParaRPr lang="en-GB" dirty="0"/>
          </a:p>
        </p:txBody>
      </p:sp>
    </p:spTree>
    <p:extLst>
      <p:ext uri="{BB962C8B-B14F-4D97-AF65-F5344CB8AC3E}">
        <p14:creationId xmlns:p14="http://schemas.microsoft.com/office/powerpoint/2010/main" val="575536348"/>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1730557-DAD2-424C-8BF9-DBC6CC168AEB}" type="datetimeFigureOut">
              <a:rPr lang="en-GB" smtClean="0"/>
              <a:t>11/02/2016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1D9C359-C8C1-4A03-9F4D-1118B79B02C6}" type="slidenum">
              <a:rPr lang="en-GB" smtClean="0"/>
              <a:t>‹#›</a:t>
            </a:fld>
            <a:endParaRPr lang="en-GB" dirty="0"/>
          </a:p>
        </p:txBody>
      </p:sp>
    </p:spTree>
    <p:extLst>
      <p:ext uri="{BB962C8B-B14F-4D97-AF65-F5344CB8AC3E}">
        <p14:creationId xmlns:p14="http://schemas.microsoft.com/office/powerpoint/2010/main" val="976650085"/>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1730557-DAD2-424C-8BF9-DBC6CC168AEB}" type="datetimeFigureOut">
              <a:rPr lang="en-GB" smtClean="0"/>
              <a:t>11/02/2016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E1D9C359-C8C1-4A03-9F4D-1118B79B02C6}" type="slidenum">
              <a:rPr lang="en-GB" smtClean="0"/>
              <a:t>‹#›</a:t>
            </a:fld>
            <a:endParaRPr lang="en-GB" dirty="0"/>
          </a:p>
        </p:txBody>
      </p:sp>
    </p:spTree>
    <p:extLst>
      <p:ext uri="{BB962C8B-B14F-4D97-AF65-F5344CB8AC3E}">
        <p14:creationId xmlns:p14="http://schemas.microsoft.com/office/powerpoint/2010/main" val="702684857"/>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1730557-DAD2-424C-8BF9-DBC6CC168AEB}" type="datetimeFigureOut">
              <a:rPr lang="en-GB" smtClean="0"/>
              <a:t>11/02/2016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E1D9C359-C8C1-4A03-9F4D-1118B79B02C6}" type="slidenum">
              <a:rPr lang="en-GB" smtClean="0"/>
              <a:t>‹#›</a:t>
            </a:fld>
            <a:endParaRPr lang="en-GB" dirty="0"/>
          </a:p>
        </p:txBody>
      </p:sp>
    </p:spTree>
    <p:extLst>
      <p:ext uri="{BB962C8B-B14F-4D97-AF65-F5344CB8AC3E}">
        <p14:creationId xmlns:p14="http://schemas.microsoft.com/office/powerpoint/2010/main" val="1131067202"/>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730557-DAD2-424C-8BF9-DBC6CC168AEB}" type="datetimeFigureOut">
              <a:rPr lang="en-GB" smtClean="0"/>
              <a:t>11/02/2016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1D9C359-C8C1-4A03-9F4D-1118B79B02C6}" type="slidenum">
              <a:rPr lang="en-GB" smtClean="0"/>
              <a:t>‹#›</a:t>
            </a:fld>
            <a:endParaRPr lang="en-GB" dirty="0"/>
          </a:p>
        </p:txBody>
      </p:sp>
    </p:spTree>
    <p:extLst>
      <p:ext uri="{BB962C8B-B14F-4D97-AF65-F5344CB8AC3E}">
        <p14:creationId xmlns:p14="http://schemas.microsoft.com/office/powerpoint/2010/main" val="2930503850"/>
      </p:ext>
    </p:extLst>
  </p:cSld>
  <p:clrMapOvr>
    <a:masterClrMapping/>
  </p:clrMapOvr>
  <p:transition spd="slow"/>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730557-DAD2-424C-8BF9-DBC6CC168AEB}" type="datetimeFigureOut">
              <a:rPr lang="en-GB" smtClean="0"/>
              <a:t>11/02/2016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1D9C359-C8C1-4A03-9F4D-1118B79B02C6}" type="slidenum">
              <a:rPr lang="en-GB" smtClean="0"/>
              <a:t>‹#›</a:t>
            </a:fld>
            <a:endParaRPr lang="en-GB" dirty="0"/>
          </a:p>
        </p:txBody>
      </p:sp>
    </p:spTree>
    <p:extLst>
      <p:ext uri="{BB962C8B-B14F-4D97-AF65-F5344CB8AC3E}">
        <p14:creationId xmlns:p14="http://schemas.microsoft.com/office/powerpoint/2010/main" val="279283349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730557-DAD2-424C-8BF9-DBC6CC168AEB}" type="datetimeFigureOut">
              <a:rPr lang="en-GB" smtClean="0"/>
              <a:t>11/02/2016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1D9C359-C8C1-4A03-9F4D-1118B79B02C6}" type="slidenum">
              <a:rPr lang="en-GB" smtClean="0"/>
              <a:t>‹#›</a:t>
            </a:fld>
            <a:endParaRPr lang="en-GB" dirty="0"/>
          </a:p>
        </p:txBody>
      </p:sp>
    </p:spTree>
    <p:extLst>
      <p:ext uri="{BB962C8B-B14F-4D97-AF65-F5344CB8AC3E}">
        <p14:creationId xmlns:p14="http://schemas.microsoft.com/office/powerpoint/2010/main" val="373264252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730557-DAD2-424C-8BF9-DBC6CC168AEB}" type="datetimeFigureOut">
              <a:rPr lang="en-GB" smtClean="0"/>
              <a:t>11/02/2016</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D9C359-C8C1-4A03-9F4D-1118B79B02C6}" type="slidenum">
              <a:rPr lang="en-GB" smtClean="0"/>
              <a:t>‹#›</a:t>
            </a:fld>
            <a:endParaRPr lang="en-GB" dirty="0"/>
          </a:p>
        </p:txBody>
      </p:sp>
    </p:spTree>
    <p:extLst>
      <p:ext uri="{BB962C8B-B14F-4D97-AF65-F5344CB8AC3E}">
        <p14:creationId xmlns:p14="http://schemas.microsoft.com/office/powerpoint/2010/main" val="1259892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1.bin"/><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isleofeigg.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mict.co.uk/projects-services/mist/" TargetMode="External"/><Relationship Id="rId5" Type="http://schemas.openxmlformats.org/officeDocument/2006/relationships/hyperlink" Target="http://www.localenergyscotland.org" TargetMode="External"/><Relationship Id="rId4" Type="http://schemas.openxmlformats.org/officeDocument/2006/relationships/hyperlink" Target="http://www.sustainableislands.e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5703626"/>
          </a:xfrm>
          <a:prstGeom prst="rect">
            <a:avLst/>
          </a:prstGeom>
          <a:solidFill>
            <a:srgbClr val="FFA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1319283" y="4211956"/>
            <a:ext cx="9198453" cy="1939819"/>
          </a:xfrm>
        </p:spPr>
        <p:txBody>
          <a:bodyPr>
            <a:normAutofit fontScale="90000"/>
          </a:bodyPr>
          <a:lstStyle/>
          <a:p>
            <a:r>
              <a:rPr lang="en-GB" b="1" dirty="0" smtClean="0">
                <a:solidFill>
                  <a:srgbClr val="0070C0"/>
                </a:solidFill>
                <a:ea typeface="Tahoma" panose="020B0604030504040204" pitchFamily="34" charset="0"/>
                <a:cs typeface="Tahoma" panose="020B0604030504040204" pitchFamily="34" charset="0"/>
              </a:rPr>
              <a:t>Camille Dressler, Chair,  </a:t>
            </a:r>
            <a:r>
              <a:rPr lang="en-GB" b="1" dirty="0">
                <a:solidFill>
                  <a:srgbClr val="0070C0"/>
                </a:solidFill>
                <a:ea typeface="Tahoma" panose="020B0604030504040204" pitchFamily="34" charset="0"/>
                <a:cs typeface="Tahoma" panose="020B0604030504040204" pitchFamily="34" charset="0"/>
              </a:rPr>
              <a:t/>
            </a:r>
            <a:br>
              <a:rPr lang="en-GB" b="1" dirty="0">
                <a:solidFill>
                  <a:srgbClr val="0070C0"/>
                </a:solidFill>
                <a:ea typeface="Tahoma" panose="020B0604030504040204" pitchFamily="34" charset="0"/>
                <a:cs typeface="Tahoma" panose="020B0604030504040204" pitchFamily="34" charset="0"/>
              </a:rPr>
            </a:br>
            <a:r>
              <a:rPr lang="en-GB" b="1" dirty="0" smtClean="0">
                <a:solidFill>
                  <a:srgbClr val="0070C0"/>
                </a:solidFill>
                <a:ea typeface="Tahoma" panose="020B0604030504040204" pitchFamily="34" charset="0"/>
                <a:cs typeface="Tahoma" panose="020B0604030504040204" pitchFamily="34" charset="0"/>
              </a:rPr>
              <a:t>Scottish Islands Federation </a:t>
            </a:r>
            <a:br>
              <a:rPr lang="en-GB" b="1" dirty="0" smtClean="0">
                <a:solidFill>
                  <a:srgbClr val="0070C0"/>
                </a:solidFill>
                <a:ea typeface="Tahoma" panose="020B0604030504040204" pitchFamily="34" charset="0"/>
                <a:cs typeface="Tahoma" panose="020B0604030504040204" pitchFamily="34" charset="0"/>
              </a:rPr>
            </a:br>
            <a:r>
              <a:rPr lang="en-GB" sz="2800" dirty="0">
                <a:ea typeface="Tahoma" panose="020B0604030504040204" pitchFamily="34" charset="0"/>
                <a:cs typeface="Tahoma" panose="020B0604030504040204" pitchFamily="34" charset="0"/>
              </a:rPr>
              <a:t/>
            </a:r>
            <a:br>
              <a:rPr lang="en-GB" sz="2800" dirty="0">
                <a:ea typeface="Tahoma" panose="020B0604030504040204" pitchFamily="34" charset="0"/>
                <a:cs typeface="Tahoma" panose="020B0604030504040204" pitchFamily="34" charset="0"/>
              </a:rPr>
            </a:br>
            <a:endParaRPr lang="en-GB" sz="2800" b="1" dirty="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259" y="127000"/>
            <a:ext cx="5722509" cy="352940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126" y="5771866"/>
            <a:ext cx="4380931" cy="104761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5179" y="5771866"/>
            <a:ext cx="865036" cy="1003110"/>
          </a:xfrm>
          <a:prstGeom prst="rect">
            <a:avLst/>
          </a:prstGeom>
        </p:spPr>
      </p:pic>
    </p:spTree>
    <p:extLst>
      <p:ext uri="{BB962C8B-B14F-4D97-AF65-F5344CB8AC3E}">
        <p14:creationId xmlns:p14="http://schemas.microsoft.com/office/powerpoint/2010/main" val="1113428531"/>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solidFill>
                  <a:srgbClr val="0070C0"/>
                </a:solidFill>
                <a:latin typeface="+mn-lt"/>
              </a:rPr>
              <a:t>Scotland’s islands: leaders</a:t>
            </a:r>
            <a:br>
              <a:rPr lang="en-GB" sz="4000" dirty="0" smtClean="0">
                <a:solidFill>
                  <a:srgbClr val="0070C0"/>
                </a:solidFill>
                <a:latin typeface="+mn-lt"/>
              </a:rPr>
            </a:br>
            <a:r>
              <a:rPr lang="en-GB" sz="4000" dirty="0" smtClean="0">
                <a:solidFill>
                  <a:srgbClr val="0070C0"/>
                </a:solidFill>
                <a:latin typeface="+mn-lt"/>
              </a:rPr>
              <a:t>in Low carbon communities</a:t>
            </a:r>
            <a:endParaRPr lang="en-GB" sz="4000" dirty="0">
              <a:solidFill>
                <a:srgbClr val="0070C0"/>
              </a:solidFill>
              <a:latin typeface="+mn-lt"/>
            </a:endParaRPr>
          </a:p>
        </p:txBody>
      </p:sp>
      <p:sp>
        <p:nvSpPr>
          <p:cNvPr id="4" name="Content Placeholder 3"/>
          <p:cNvSpPr>
            <a:spLocks noGrp="1"/>
          </p:cNvSpPr>
          <p:nvPr>
            <p:ph idx="1"/>
          </p:nvPr>
        </p:nvSpPr>
        <p:spPr>
          <a:xfrm>
            <a:off x="838200" y="1825625"/>
            <a:ext cx="10515600" cy="3824548"/>
          </a:xfrm>
        </p:spPr>
        <p:txBody>
          <a:bodyPr>
            <a:normAutofit/>
          </a:bodyPr>
          <a:lstStyle/>
          <a:p>
            <a:r>
              <a:rPr lang="en-GB" sz="2400" dirty="0" smtClean="0">
                <a:solidFill>
                  <a:schemeClr val="accent1">
                    <a:lumMod val="75000"/>
                  </a:schemeClr>
                </a:solidFill>
              </a:rPr>
              <a:t>One of the aims of </a:t>
            </a:r>
            <a:r>
              <a:rPr lang="en-GB" sz="2400" dirty="0">
                <a:solidFill>
                  <a:schemeClr val="accent1">
                    <a:lumMod val="75000"/>
                  </a:schemeClr>
                </a:solidFill>
              </a:rPr>
              <a:t>t</a:t>
            </a:r>
            <a:r>
              <a:rPr lang="en-GB" sz="2400" dirty="0" smtClean="0">
                <a:solidFill>
                  <a:schemeClr val="accent1">
                    <a:lumMod val="75000"/>
                  </a:schemeClr>
                </a:solidFill>
              </a:rPr>
              <a:t>he Scottish islands Federation is to help </a:t>
            </a:r>
            <a:r>
              <a:rPr lang="en-GB" sz="2400" dirty="0">
                <a:solidFill>
                  <a:schemeClr val="accent1">
                    <a:lumMod val="75000"/>
                  </a:schemeClr>
                </a:solidFill>
              </a:rPr>
              <a:t>islands </a:t>
            </a:r>
            <a:r>
              <a:rPr lang="en-GB" sz="2400" dirty="0" smtClean="0">
                <a:solidFill>
                  <a:schemeClr val="accent1">
                    <a:lumMod val="75000"/>
                  </a:schemeClr>
                </a:solidFill>
              </a:rPr>
              <a:t>realise their potential as leaders </a:t>
            </a:r>
            <a:r>
              <a:rPr lang="en-GB" sz="2400" dirty="0">
                <a:solidFill>
                  <a:schemeClr val="accent1">
                    <a:lumMod val="75000"/>
                  </a:schemeClr>
                </a:solidFill>
              </a:rPr>
              <a:t>in low carbon </a:t>
            </a:r>
            <a:r>
              <a:rPr lang="en-GB" sz="2400" dirty="0" smtClean="0">
                <a:solidFill>
                  <a:schemeClr val="accent1">
                    <a:lumMod val="75000"/>
                  </a:schemeClr>
                </a:solidFill>
              </a:rPr>
              <a:t>communities. </a:t>
            </a:r>
          </a:p>
          <a:p>
            <a:r>
              <a:rPr lang="en-GB" sz="2400" dirty="0" smtClean="0">
                <a:solidFill>
                  <a:schemeClr val="accent1">
                    <a:lumMod val="75000"/>
                  </a:schemeClr>
                </a:solidFill>
              </a:rPr>
              <a:t>We worked with 13 EU island partners to look into Sustainable Energy planning:  Our unique Scottish contribution was to show how island community Trusts have been driving the move towards a low carbon society.</a:t>
            </a:r>
          </a:p>
          <a:p>
            <a:r>
              <a:rPr lang="en-GB" sz="2400" dirty="0" smtClean="0">
                <a:solidFill>
                  <a:schemeClr val="accent1">
                    <a:lumMod val="75000"/>
                  </a:schemeClr>
                </a:solidFill>
              </a:rPr>
              <a:t> As part of this project, S.I.F. has helped 8 islands carry out their own energy audits with funding from the the Scottish government’s CARES programme. </a:t>
            </a:r>
          </a:p>
          <a:p>
            <a:r>
              <a:rPr lang="en-GB" sz="2400" dirty="0" smtClean="0">
                <a:solidFill>
                  <a:schemeClr val="accent1">
                    <a:lumMod val="75000"/>
                  </a:schemeClr>
                </a:solidFill>
              </a:rPr>
              <a:t>Today, I would like to tell you about 3 islands in our Federation, </a:t>
            </a:r>
            <a:r>
              <a:rPr lang="en-GB" sz="2400" dirty="0" err="1" smtClean="0">
                <a:solidFill>
                  <a:schemeClr val="accent1">
                    <a:lumMod val="75000"/>
                  </a:schemeClr>
                </a:solidFill>
              </a:rPr>
              <a:t>Eigg</a:t>
            </a:r>
            <a:r>
              <a:rPr lang="en-GB" sz="2400" dirty="0" smtClean="0">
                <a:solidFill>
                  <a:schemeClr val="accent1">
                    <a:lumMod val="75000"/>
                  </a:schemeClr>
                </a:solidFill>
              </a:rPr>
              <a:t> and Mull and Iona to illustrate the way islands are becoming drivers for the low carbon economy. </a:t>
            </a:r>
          </a:p>
          <a:p>
            <a:endParaRPr lang="en-GB" sz="2400" dirty="0">
              <a:solidFill>
                <a:schemeClr val="accent1">
                  <a:lumMod val="60000"/>
                  <a:lumOff val="40000"/>
                </a:schemeClr>
              </a:solidFill>
            </a:endParaRPr>
          </a:p>
        </p:txBody>
      </p:sp>
      <p:pic>
        <p:nvPicPr>
          <p:cNvPr id="5" name="Picture 4" descr="http://www.scottish-islands-federation.co.uk/images/scottish-islands-federation.jpg"/>
          <p:cNvPicPr/>
          <p:nvPr/>
        </p:nvPicPr>
        <p:blipFill>
          <a:blip r:embed="rId2">
            <a:extLst>
              <a:ext uri="{28A0092B-C50C-407E-A947-70E740481C1C}">
                <a14:useLocalDpi xmlns:a14="http://schemas.microsoft.com/office/drawing/2010/main" val="0"/>
              </a:ext>
            </a:extLst>
          </a:blip>
          <a:srcRect l="4095" r="1706" b="16280"/>
          <a:stretch>
            <a:fillRect/>
          </a:stretch>
        </p:blipFill>
        <p:spPr bwMode="auto">
          <a:xfrm>
            <a:off x="7767051" y="494632"/>
            <a:ext cx="2994527" cy="1122947"/>
          </a:xfrm>
          <a:prstGeom prst="rect">
            <a:avLst/>
          </a:prstGeom>
          <a:noFill/>
          <a:ln>
            <a:noFill/>
          </a:ln>
        </p:spPr>
      </p:pic>
    </p:spTree>
    <p:extLst>
      <p:ext uri="{BB962C8B-B14F-4D97-AF65-F5344CB8AC3E}">
        <p14:creationId xmlns:p14="http://schemas.microsoft.com/office/powerpoint/2010/main" val="1401316484"/>
      </p:ext>
    </p:extLst>
  </p:cSld>
  <p:clrMapOvr>
    <a:masterClrMapping/>
  </p:clrMapOvr>
  <mc:AlternateContent xmlns:mc="http://schemas.openxmlformats.org/markup-compatibility/2006" xmlns:p14="http://schemas.microsoft.com/office/powerpoint/2010/main">
    <mc:Choice Requires="p14">
      <p:transition p14:dur="10" advTm="60000"/>
    </mc:Choice>
    <mc:Fallback xmlns="">
      <p:transition advTm="6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solidFill>
                  <a:srgbClr val="0070C0"/>
                </a:solidFill>
                <a:latin typeface="+mn-lt"/>
              </a:rPr>
              <a:t>The case of </a:t>
            </a:r>
            <a:r>
              <a:rPr lang="en-GB" sz="4000" dirty="0" err="1" smtClean="0">
                <a:solidFill>
                  <a:srgbClr val="0070C0"/>
                </a:solidFill>
                <a:latin typeface="+mn-lt"/>
              </a:rPr>
              <a:t>Eigg</a:t>
            </a:r>
            <a:r>
              <a:rPr lang="en-GB" sz="4000" dirty="0" smtClean="0">
                <a:solidFill>
                  <a:srgbClr val="0070C0"/>
                </a:solidFill>
                <a:latin typeface="+mn-lt"/>
              </a:rPr>
              <a:t> </a:t>
            </a:r>
            <a:endParaRPr lang="en-GB" sz="4000" dirty="0">
              <a:solidFill>
                <a:srgbClr val="0070C0"/>
              </a:solidFill>
              <a:latin typeface="+mn-lt"/>
            </a:endParaRPr>
          </a:p>
        </p:txBody>
      </p:sp>
      <p:sp>
        <p:nvSpPr>
          <p:cNvPr id="4" name="Content Placeholder 3"/>
          <p:cNvSpPr>
            <a:spLocks noGrp="1"/>
          </p:cNvSpPr>
          <p:nvPr>
            <p:ph idx="1"/>
          </p:nvPr>
        </p:nvSpPr>
        <p:spPr>
          <a:xfrm>
            <a:off x="803512" y="1597473"/>
            <a:ext cx="5768711" cy="4000366"/>
          </a:xfrm>
        </p:spPr>
        <p:txBody>
          <a:bodyPr>
            <a:normAutofit fontScale="62500" lnSpcReduction="20000"/>
          </a:bodyPr>
          <a:lstStyle/>
          <a:p>
            <a:r>
              <a:rPr lang="en-GB" dirty="0" smtClean="0">
                <a:solidFill>
                  <a:srgbClr val="0070C0"/>
                </a:solidFill>
              </a:rPr>
              <a:t>One of the first Scottish community buy outs.</a:t>
            </a:r>
          </a:p>
          <a:p>
            <a:r>
              <a:rPr lang="en-GB" dirty="0" err="1" smtClean="0">
                <a:solidFill>
                  <a:srgbClr val="0070C0"/>
                </a:solidFill>
              </a:rPr>
              <a:t>Eigg’s</a:t>
            </a:r>
            <a:r>
              <a:rPr lang="en-GB" dirty="0" smtClean="0">
                <a:solidFill>
                  <a:srgbClr val="0070C0"/>
                </a:solidFill>
              </a:rPr>
              <a:t> electrification was seen as a priority by the </a:t>
            </a:r>
          </a:p>
          <a:p>
            <a:pPr marL="0" indent="0">
              <a:buNone/>
            </a:pPr>
            <a:r>
              <a:rPr lang="en-GB" dirty="0">
                <a:solidFill>
                  <a:srgbClr val="0070C0"/>
                </a:solidFill>
              </a:rPr>
              <a:t> </a:t>
            </a:r>
            <a:r>
              <a:rPr lang="en-GB" dirty="0" smtClean="0">
                <a:solidFill>
                  <a:srgbClr val="0070C0"/>
                </a:solidFill>
              </a:rPr>
              <a:t>   community.</a:t>
            </a:r>
          </a:p>
          <a:p>
            <a:r>
              <a:rPr lang="en-GB" dirty="0" smtClean="0">
                <a:solidFill>
                  <a:srgbClr val="0070C0"/>
                </a:solidFill>
              </a:rPr>
              <a:t> A renewable stand alone grid was the way to</a:t>
            </a:r>
          </a:p>
          <a:p>
            <a:pPr marL="0" indent="0">
              <a:buNone/>
            </a:pPr>
            <a:r>
              <a:rPr lang="en-GB" dirty="0">
                <a:solidFill>
                  <a:srgbClr val="0070C0"/>
                </a:solidFill>
              </a:rPr>
              <a:t> </a:t>
            </a:r>
            <a:r>
              <a:rPr lang="en-GB" dirty="0" smtClean="0">
                <a:solidFill>
                  <a:srgbClr val="0070C0"/>
                </a:solidFill>
              </a:rPr>
              <a:t>    achieve this.</a:t>
            </a:r>
          </a:p>
          <a:p>
            <a:r>
              <a:rPr lang="en-GB" dirty="0">
                <a:solidFill>
                  <a:srgbClr val="0070C0"/>
                </a:solidFill>
              </a:rPr>
              <a:t>P</a:t>
            </a:r>
            <a:r>
              <a:rPr lang="en-GB" dirty="0" smtClean="0">
                <a:solidFill>
                  <a:srgbClr val="0070C0"/>
                </a:solidFill>
              </a:rPr>
              <a:t>ower was switched on 10 years after the buy-out, giving </a:t>
            </a:r>
          </a:p>
          <a:p>
            <a:pPr marL="0" indent="0">
              <a:buNone/>
            </a:pPr>
            <a:r>
              <a:rPr lang="en-GB" dirty="0">
                <a:solidFill>
                  <a:srgbClr val="0070C0"/>
                </a:solidFill>
              </a:rPr>
              <a:t> </a:t>
            </a:r>
            <a:r>
              <a:rPr lang="en-GB" dirty="0" smtClean="0">
                <a:solidFill>
                  <a:srgbClr val="0070C0"/>
                </a:solidFill>
              </a:rPr>
              <a:t>    the island 24 hours power for the first time ever  </a:t>
            </a:r>
          </a:p>
          <a:p>
            <a:r>
              <a:rPr lang="en-GB" dirty="0" smtClean="0">
                <a:solidFill>
                  <a:srgbClr val="0070C0"/>
                </a:solidFill>
              </a:rPr>
              <a:t> The scheme cost £ 1.6 million.</a:t>
            </a:r>
          </a:p>
          <a:p>
            <a:r>
              <a:rPr lang="en-GB" dirty="0" smtClean="0">
                <a:solidFill>
                  <a:srgbClr val="0070C0"/>
                </a:solidFill>
              </a:rPr>
              <a:t>It was financed by the Big Lottery</a:t>
            </a:r>
            <a:r>
              <a:rPr lang="en-GB" sz="2900" dirty="0">
                <a:solidFill>
                  <a:srgbClr val="0070C0"/>
                </a:solidFill>
              </a:rPr>
              <a:t>, HIE Lochaber, </a:t>
            </a:r>
            <a:endParaRPr lang="en-GB" sz="2900" dirty="0" smtClean="0">
              <a:solidFill>
                <a:srgbClr val="0070C0"/>
              </a:solidFill>
            </a:endParaRPr>
          </a:p>
          <a:p>
            <a:pPr marL="0" indent="0">
              <a:buNone/>
            </a:pPr>
            <a:r>
              <a:rPr lang="en-GB" sz="2900" dirty="0">
                <a:solidFill>
                  <a:srgbClr val="0070C0"/>
                </a:solidFill>
              </a:rPr>
              <a:t> </a:t>
            </a:r>
            <a:r>
              <a:rPr lang="en-GB" sz="2900" dirty="0" smtClean="0">
                <a:solidFill>
                  <a:srgbClr val="0070C0"/>
                </a:solidFill>
              </a:rPr>
              <a:t>    Highlands </a:t>
            </a:r>
            <a:r>
              <a:rPr lang="en-GB" sz="2900" dirty="0">
                <a:solidFill>
                  <a:srgbClr val="0070C0"/>
                </a:solidFill>
              </a:rPr>
              <a:t>and Islands Community Energy Company, </a:t>
            </a:r>
            <a:r>
              <a:rPr lang="en-GB" sz="2900" dirty="0" smtClean="0">
                <a:solidFill>
                  <a:srgbClr val="0070C0"/>
                </a:solidFill>
              </a:rPr>
              <a:t> </a:t>
            </a:r>
          </a:p>
          <a:p>
            <a:pPr marL="0" indent="0">
              <a:buNone/>
            </a:pPr>
            <a:r>
              <a:rPr lang="en-GB" sz="2900" dirty="0">
                <a:solidFill>
                  <a:srgbClr val="0070C0"/>
                </a:solidFill>
              </a:rPr>
              <a:t> </a:t>
            </a:r>
            <a:r>
              <a:rPr lang="en-GB" sz="2900" dirty="0" smtClean="0">
                <a:solidFill>
                  <a:srgbClr val="0070C0"/>
                </a:solidFill>
              </a:rPr>
              <a:t>    Scottish </a:t>
            </a:r>
            <a:r>
              <a:rPr lang="en-GB" sz="2900" dirty="0">
                <a:solidFill>
                  <a:srgbClr val="0070C0"/>
                </a:solidFill>
              </a:rPr>
              <a:t>Households Renewables Initiative, The Energy </a:t>
            </a:r>
            <a:endParaRPr lang="en-GB" sz="2900" dirty="0" smtClean="0">
              <a:solidFill>
                <a:srgbClr val="0070C0"/>
              </a:solidFill>
            </a:endParaRPr>
          </a:p>
          <a:p>
            <a:pPr marL="0" indent="0">
              <a:buNone/>
            </a:pPr>
            <a:r>
              <a:rPr lang="en-GB" sz="2900" dirty="0">
                <a:solidFill>
                  <a:srgbClr val="0070C0"/>
                </a:solidFill>
              </a:rPr>
              <a:t> </a:t>
            </a:r>
            <a:r>
              <a:rPr lang="en-GB" sz="2900" dirty="0" smtClean="0">
                <a:solidFill>
                  <a:srgbClr val="0070C0"/>
                </a:solidFill>
              </a:rPr>
              <a:t>    Saving </a:t>
            </a:r>
            <a:r>
              <a:rPr lang="en-GB" sz="2900" dirty="0">
                <a:solidFill>
                  <a:srgbClr val="0070C0"/>
                </a:solidFill>
              </a:rPr>
              <a:t>Trust and the Highland </a:t>
            </a:r>
            <a:r>
              <a:rPr lang="en-GB" sz="2900" dirty="0" smtClean="0">
                <a:solidFill>
                  <a:srgbClr val="0070C0"/>
                </a:solidFill>
              </a:rPr>
              <a:t>Council.</a:t>
            </a:r>
            <a:endParaRPr lang="en-GB" sz="2900" dirty="0">
              <a:solidFill>
                <a:srgbClr val="0070C0"/>
              </a:solidFill>
            </a:endParaRPr>
          </a:p>
          <a:p>
            <a:pPr marL="0" indent="0">
              <a:buNone/>
            </a:pPr>
            <a:endParaRPr lang="en-GB" dirty="0"/>
          </a:p>
        </p:txBody>
      </p:sp>
      <p:sp>
        <p:nvSpPr>
          <p:cNvPr id="3" name="TextBox 2"/>
          <p:cNvSpPr txBox="1"/>
          <p:nvPr/>
        </p:nvSpPr>
        <p:spPr>
          <a:xfrm>
            <a:off x="6755514" y="4753135"/>
            <a:ext cx="4935614" cy="646331"/>
          </a:xfrm>
          <a:prstGeom prst="rect">
            <a:avLst/>
          </a:prstGeom>
          <a:noFill/>
        </p:spPr>
        <p:txBody>
          <a:bodyPr wrap="square" rtlCol="0">
            <a:spAutoFit/>
          </a:bodyPr>
          <a:lstStyle/>
          <a:p>
            <a:r>
              <a:rPr lang="en-GB" b="1" dirty="0">
                <a:solidFill>
                  <a:schemeClr val="accent1">
                    <a:lumMod val="50000"/>
                  </a:schemeClr>
                </a:solidFill>
              </a:rPr>
              <a:t>Islands are resilient communities and are </a:t>
            </a:r>
            <a:r>
              <a:rPr lang="en-GB" b="1" dirty="0" smtClean="0">
                <a:solidFill>
                  <a:schemeClr val="accent1">
                    <a:lumMod val="50000"/>
                  </a:schemeClr>
                </a:solidFill>
              </a:rPr>
              <a:t>used</a:t>
            </a:r>
          </a:p>
          <a:p>
            <a:r>
              <a:rPr lang="en-GB" b="1" dirty="0" smtClean="0">
                <a:solidFill>
                  <a:schemeClr val="accent1">
                    <a:lumMod val="50000"/>
                  </a:schemeClr>
                </a:solidFill>
              </a:rPr>
              <a:t> </a:t>
            </a:r>
            <a:r>
              <a:rPr lang="en-GB" b="1" dirty="0">
                <a:solidFill>
                  <a:schemeClr val="accent1">
                    <a:lumMod val="50000"/>
                  </a:schemeClr>
                </a:solidFill>
              </a:rPr>
              <a:t>to </a:t>
            </a:r>
            <a:r>
              <a:rPr lang="en-GB" b="1" dirty="0" smtClean="0">
                <a:solidFill>
                  <a:schemeClr val="accent1">
                    <a:lumMod val="50000"/>
                  </a:schemeClr>
                </a:solidFill>
              </a:rPr>
              <a:t>identifying </a:t>
            </a:r>
            <a:r>
              <a:rPr lang="en-GB" b="1" dirty="0">
                <a:solidFill>
                  <a:schemeClr val="accent1">
                    <a:lumMod val="50000"/>
                  </a:schemeClr>
                </a:solidFill>
              </a:rPr>
              <a:t>their own solutions to their issues. </a:t>
            </a:r>
          </a:p>
        </p:txBody>
      </p:sp>
      <p:pic>
        <p:nvPicPr>
          <p:cNvPr id="8" name="Picture 7" descr="Screen Shot 2016-02-11 at 12.39.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6052" y="1073711"/>
            <a:ext cx="5276824" cy="3541335"/>
          </a:xfrm>
          <a:prstGeom prst="rect">
            <a:avLst/>
          </a:prstGeom>
        </p:spPr>
      </p:pic>
    </p:spTree>
    <p:extLst>
      <p:ext uri="{BB962C8B-B14F-4D97-AF65-F5344CB8AC3E}">
        <p14:creationId xmlns:p14="http://schemas.microsoft.com/office/powerpoint/2010/main" val="2371458174"/>
      </p:ext>
    </p:extLst>
  </p:cSld>
  <p:clrMapOvr>
    <a:masterClrMapping/>
  </p:clrMapOvr>
  <p:transition spd="slow" advTm="60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1" y="5289989"/>
            <a:ext cx="2814490" cy="360184"/>
          </a:xfrm>
        </p:spPr>
        <p:txBody>
          <a:bodyPr>
            <a:normAutofit fontScale="85000" lnSpcReduction="20000"/>
          </a:bodyPr>
          <a:lstStyle/>
          <a:p>
            <a:endParaRPr lang="en-GB" dirty="0">
              <a:solidFill>
                <a:schemeClr val="accent1">
                  <a:lumMod val="75000"/>
                </a:schemeClr>
              </a:solidFill>
            </a:endParaRPr>
          </a:p>
          <a:p>
            <a:endParaRPr lang="en-GB" dirty="0"/>
          </a:p>
        </p:txBody>
      </p:sp>
      <p:sp>
        <p:nvSpPr>
          <p:cNvPr id="5" name="TextBox 4"/>
          <p:cNvSpPr txBox="1"/>
          <p:nvPr/>
        </p:nvSpPr>
        <p:spPr>
          <a:xfrm>
            <a:off x="3175591" y="3808740"/>
            <a:ext cx="184666" cy="369332"/>
          </a:xfrm>
          <a:prstGeom prst="rect">
            <a:avLst/>
          </a:prstGeom>
          <a:noFill/>
        </p:spPr>
        <p:txBody>
          <a:bodyPr wrap="none" rtlCol="0">
            <a:spAutoFit/>
          </a:bodyPr>
          <a:lstStyle/>
          <a:p>
            <a:endParaRPr lang="en-US" dirty="0"/>
          </a:p>
        </p:txBody>
      </p:sp>
      <p:graphicFrame>
        <p:nvGraphicFramePr>
          <p:cNvPr id="6" name="Object 3"/>
          <p:cNvGraphicFramePr>
            <a:graphicFrameLocks noChangeAspect="1"/>
          </p:cNvGraphicFramePr>
          <p:nvPr>
            <p:extLst>
              <p:ext uri="{D42A27DB-BD31-4B8C-83A1-F6EECF244321}">
                <p14:modId xmlns:p14="http://schemas.microsoft.com/office/powerpoint/2010/main" val="1517611618"/>
              </p:ext>
            </p:extLst>
          </p:nvPr>
        </p:nvGraphicFramePr>
        <p:xfrm>
          <a:off x="4097745" y="458291"/>
          <a:ext cx="4066426" cy="4951370"/>
        </p:xfrm>
        <a:graphic>
          <a:graphicData uri="http://schemas.openxmlformats.org/presentationml/2006/ole">
            <mc:AlternateContent xmlns:mc="http://schemas.openxmlformats.org/markup-compatibility/2006">
              <mc:Choice xmlns:v="urn:schemas-microsoft-com:vml" Requires="v">
                <p:oleObj spid="_x0000_s6194" name="Acrobat Document" r:id="rId4" imgW="5667122" imgH="8019915" progId="AcroExch.Document.7">
                  <p:embed/>
                </p:oleObj>
              </mc:Choice>
              <mc:Fallback>
                <p:oleObj name="Acrobat Document" r:id="rId4" imgW="5667122" imgH="8019915"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7745" y="458291"/>
                        <a:ext cx="4066426" cy="4951370"/>
                      </a:xfrm>
                      <a:prstGeom prst="rect">
                        <a:avLst/>
                      </a:prstGeom>
                      <a:noFill/>
                      <a:ln>
                        <a:noFill/>
                      </a:ln>
                      <a:effectLst/>
                    </p:spPr>
                  </p:pic>
                </p:oleObj>
              </mc:Fallback>
            </mc:AlternateContent>
          </a:graphicData>
        </a:graphic>
      </p:graphicFrame>
      <p:sp>
        <p:nvSpPr>
          <p:cNvPr id="8" name="TextBox 7"/>
          <p:cNvSpPr txBox="1"/>
          <p:nvPr/>
        </p:nvSpPr>
        <p:spPr>
          <a:xfrm>
            <a:off x="4135113" y="535068"/>
            <a:ext cx="3883176" cy="523220"/>
          </a:xfrm>
          <a:prstGeom prst="rect">
            <a:avLst/>
          </a:prstGeom>
          <a:noFill/>
        </p:spPr>
        <p:txBody>
          <a:bodyPr wrap="square" rtlCol="0">
            <a:spAutoFit/>
          </a:bodyPr>
          <a:lstStyle/>
          <a:p>
            <a:r>
              <a:rPr lang="en-GB" sz="2800" b="1" dirty="0">
                <a:solidFill>
                  <a:srgbClr val="0070C0"/>
                </a:solidFill>
              </a:rPr>
              <a:t>5 kW for each household</a:t>
            </a:r>
            <a:endParaRPr lang="en-US" sz="2800" dirty="0"/>
          </a:p>
        </p:txBody>
      </p:sp>
      <p:sp>
        <p:nvSpPr>
          <p:cNvPr id="16" name="TextBox 15"/>
          <p:cNvSpPr txBox="1"/>
          <p:nvPr/>
        </p:nvSpPr>
        <p:spPr>
          <a:xfrm>
            <a:off x="1034275" y="2448585"/>
            <a:ext cx="2186378" cy="369332"/>
          </a:xfrm>
          <a:prstGeom prst="rect">
            <a:avLst/>
          </a:prstGeom>
          <a:noFill/>
        </p:spPr>
        <p:txBody>
          <a:bodyPr wrap="square" rtlCol="0">
            <a:spAutoFit/>
          </a:bodyPr>
          <a:lstStyle/>
          <a:p>
            <a:r>
              <a:rPr lang="en-US" dirty="0" smtClean="0"/>
              <a:t>3 </a:t>
            </a:r>
            <a:r>
              <a:rPr lang="en-US" dirty="0" err="1" smtClean="0"/>
              <a:t>Hydros</a:t>
            </a:r>
            <a:r>
              <a:rPr lang="en-US" dirty="0" smtClean="0"/>
              <a:t> = 110 KW </a:t>
            </a:r>
            <a:endParaRPr lang="en-US" dirty="0"/>
          </a:p>
        </p:txBody>
      </p:sp>
      <p:sp>
        <p:nvSpPr>
          <p:cNvPr id="17" name="TextBox 16"/>
          <p:cNvSpPr txBox="1"/>
          <p:nvPr/>
        </p:nvSpPr>
        <p:spPr>
          <a:xfrm>
            <a:off x="981906" y="5303083"/>
            <a:ext cx="2330391" cy="369332"/>
          </a:xfrm>
          <a:prstGeom prst="rect">
            <a:avLst/>
          </a:prstGeom>
          <a:noFill/>
        </p:spPr>
        <p:txBody>
          <a:bodyPr wrap="square" rtlCol="0">
            <a:spAutoFit/>
          </a:bodyPr>
          <a:lstStyle/>
          <a:p>
            <a:r>
              <a:rPr lang="en-US" dirty="0" smtClean="0"/>
              <a:t>4 Windmills = 24kW</a:t>
            </a:r>
            <a:endParaRPr lang="en-US" dirty="0"/>
          </a:p>
        </p:txBody>
      </p:sp>
      <p:sp>
        <p:nvSpPr>
          <p:cNvPr id="19" name="TextBox 18"/>
          <p:cNvSpPr txBox="1"/>
          <p:nvPr/>
        </p:nvSpPr>
        <p:spPr>
          <a:xfrm>
            <a:off x="8640773" y="2566431"/>
            <a:ext cx="2880258" cy="369332"/>
          </a:xfrm>
          <a:prstGeom prst="rect">
            <a:avLst/>
          </a:prstGeom>
          <a:noFill/>
        </p:spPr>
        <p:txBody>
          <a:bodyPr wrap="square" rtlCol="0">
            <a:spAutoFit/>
          </a:bodyPr>
          <a:lstStyle/>
          <a:p>
            <a:r>
              <a:rPr lang="en-US" dirty="0" smtClean="0"/>
              <a:t>3 photovoltaic panels= 30kW</a:t>
            </a:r>
            <a:endParaRPr lang="en-US" dirty="0"/>
          </a:p>
        </p:txBody>
      </p:sp>
      <p:sp>
        <p:nvSpPr>
          <p:cNvPr id="20" name="TextBox 19"/>
          <p:cNvSpPr txBox="1"/>
          <p:nvPr/>
        </p:nvSpPr>
        <p:spPr>
          <a:xfrm>
            <a:off x="8680050" y="5303083"/>
            <a:ext cx="2906441" cy="369332"/>
          </a:xfrm>
          <a:prstGeom prst="rect">
            <a:avLst/>
          </a:prstGeom>
          <a:noFill/>
        </p:spPr>
        <p:txBody>
          <a:bodyPr wrap="square" rtlCol="0">
            <a:spAutoFit/>
          </a:bodyPr>
          <a:lstStyle/>
          <a:p>
            <a:pPr algn="ctr"/>
            <a:r>
              <a:rPr lang="en-US" dirty="0" smtClean="0"/>
              <a:t>96 batteries store 24h power</a:t>
            </a:r>
            <a:endParaRPr lang="en-US" dirty="0"/>
          </a:p>
        </p:txBody>
      </p:sp>
      <p:sp>
        <p:nvSpPr>
          <p:cNvPr id="21" name="TextBox 20"/>
          <p:cNvSpPr txBox="1"/>
          <p:nvPr/>
        </p:nvSpPr>
        <p:spPr>
          <a:xfrm>
            <a:off x="4412030" y="4962639"/>
            <a:ext cx="3325390" cy="461665"/>
          </a:xfrm>
          <a:prstGeom prst="rect">
            <a:avLst/>
          </a:prstGeom>
          <a:noFill/>
        </p:spPr>
        <p:txBody>
          <a:bodyPr wrap="square" rtlCol="0">
            <a:spAutoFit/>
          </a:bodyPr>
          <a:lstStyle/>
          <a:p>
            <a:pPr algn="ctr"/>
            <a:r>
              <a:rPr lang="en-US" sz="2400" b="1" dirty="0" smtClean="0">
                <a:solidFill>
                  <a:srgbClr val="5B9BD5"/>
                </a:solidFill>
              </a:rPr>
              <a:t>10 kW for businesses</a:t>
            </a:r>
            <a:endParaRPr lang="en-US" sz="2400" b="1" dirty="0">
              <a:solidFill>
                <a:srgbClr val="5B9BD5"/>
              </a:solidFill>
            </a:endParaRPr>
          </a:p>
        </p:txBody>
      </p:sp>
      <p:pic>
        <p:nvPicPr>
          <p:cNvPr id="2" name="Picture 1" descr="Screen Shot 2016-02-11 at 12.41.56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2786" y="392821"/>
            <a:ext cx="2768600" cy="2082800"/>
          </a:xfrm>
          <a:prstGeom prst="rect">
            <a:avLst/>
          </a:prstGeom>
        </p:spPr>
      </p:pic>
      <p:pic>
        <p:nvPicPr>
          <p:cNvPr id="3" name="Picture 2" descr="Screen Shot 2016-02-11 at 12.41.39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182" y="494982"/>
            <a:ext cx="2959100" cy="1943100"/>
          </a:xfrm>
          <a:prstGeom prst="rect">
            <a:avLst/>
          </a:prstGeom>
        </p:spPr>
      </p:pic>
      <p:pic>
        <p:nvPicPr>
          <p:cNvPr id="7" name="Picture 6" descr="Screen Shot 2016-02-11 at 12.42.22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7221" y="3064959"/>
            <a:ext cx="2832100" cy="2171700"/>
          </a:xfrm>
          <a:prstGeom prst="rect">
            <a:avLst/>
          </a:prstGeom>
        </p:spPr>
      </p:pic>
      <p:pic>
        <p:nvPicPr>
          <p:cNvPr id="9" name="Picture 8" descr="Screen Shot 2016-02-11 at 12.42.34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8198" y="2956220"/>
            <a:ext cx="3060700" cy="2336800"/>
          </a:xfrm>
          <a:prstGeom prst="rect">
            <a:avLst/>
          </a:prstGeom>
        </p:spPr>
      </p:pic>
    </p:spTree>
    <p:extLst>
      <p:ext uri="{BB962C8B-B14F-4D97-AF65-F5344CB8AC3E}">
        <p14:creationId xmlns:p14="http://schemas.microsoft.com/office/powerpoint/2010/main" val="1506766704"/>
      </p:ext>
    </p:extLst>
  </p:cSld>
  <p:clrMapOvr>
    <a:masterClrMapping/>
  </p:clrMapOvr>
  <p:transition spd="slow" advTm="6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80" y="247279"/>
            <a:ext cx="7711236" cy="1325563"/>
          </a:xfrm>
        </p:spPr>
        <p:txBody>
          <a:bodyPr>
            <a:normAutofit/>
          </a:bodyPr>
          <a:lstStyle/>
          <a:p>
            <a:r>
              <a:rPr lang="en-GB" sz="4000" b="1" dirty="0" err="1" smtClean="0">
                <a:solidFill>
                  <a:srgbClr val="0070C0"/>
                </a:solidFill>
              </a:rPr>
              <a:t>Eigg’s</a:t>
            </a:r>
            <a:r>
              <a:rPr lang="en-GB" sz="4000" b="1" dirty="0" smtClean="0">
                <a:solidFill>
                  <a:srgbClr val="0070C0"/>
                </a:solidFill>
              </a:rPr>
              <a:t> green grid: </a:t>
            </a:r>
            <a:br>
              <a:rPr lang="en-GB" sz="4000" b="1" dirty="0" smtClean="0">
                <a:solidFill>
                  <a:srgbClr val="0070C0"/>
                </a:solidFill>
              </a:rPr>
            </a:br>
            <a:r>
              <a:rPr lang="en-GB" sz="4000" b="1" dirty="0" smtClean="0">
                <a:solidFill>
                  <a:srgbClr val="0070C0"/>
                </a:solidFill>
              </a:rPr>
              <a:t>the multiplying effect</a:t>
            </a:r>
            <a:endParaRPr lang="en-GB" sz="4000" b="1" dirty="0">
              <a:solidFill>
                <a:srgbClr val="0070C0"/>
              </a:solidFill>
            </a:endParaRPr>
          </a:p>
        </p:txBody>
      </p:sp>
      <p:sp>
        <p:nvSpPr>
          <p:cNvPr id="4" name="Content Placeholder 3"/>
          <p:cNvSpPr>
            <a:spLocks noGrp="1"/>
          </p:cNvSpPr>
          <p:nvPr>
            <p:ph idx="1"/>
          </p:nvPr>
        </p:nvSpPr>
        <p:spPr>
          <a:xfrm>
            <a:off x="929845" y="1511368"/>
            <a:ext cx="7357442" cy="4092878"/>
          </a:xfrm>
        </p:spPr>
        <p:txBody>
          <a:bodyPr>
            <a:normAutofit fontScale="32500" lnSpcReduction="20000"/>
          </a:bodyPr>
          <a:lstStyle/>
          <a:p>
            <a:pPr marL="0" indent="0">
              <a:lnSpc>
                <a:spcPct val="80000"/>
              </a:lnSpc>
              <a:buNone/>
            </a:pPr>
            <a:endParaRPr lang="en-GB" sz="5100" dirty="0" smtClean="0">
              <a:solidFill>
                <a:srgbClr val="2E75B6"/>
              </a:solidFill>
            </a:endParaRPr>
          </a:p>
          <a:p>
            <a:pPr>
              <a:lnSpc>
                <a:spcPct val="80000"/>
              </a:lnSpc>
            </a:pPr>
            <a:r>
              <a:rPr lang="en-GB" sz="5100" dirty="0" smtClean="0">
                <a:solidFill>
                  <a:srgbClr val="2E75B6"/>
                </a:solidFill>
              </a:rPr>
              <a:t>The green grid is operated and maintained by </a:t>
            </a:r>
            <a:r>
              <a:rPr lang="en-GB" sz="5100" i="1" dirty="0" err="1" smtClean="0">
                <a:solidFill>
                  <a:srgbClr val="2E75B6"/>
                </a:solidFill>
              </a:rPr>
              <a:t>Eigg</a:t>
            </a:r>
            <a:r>
              <a:rPr lang="en-GB" sz="5100" i="1" dirty="0" smtClean="0">
                <a:solidFill>
                  <a:srgbClr val="2E75B6"/>
                </a:solidFill>
              </a:rPr>
              <a:t> </a:t>
            </a:r>
            <a:r>
              <a:rPr lang="en-GB" sz="5100" i="1" dirty="0">
                <a:solidFill>
                  <a:srgbClr val="2E75B6"/>
                </a:solidFill>
              </a:rPr>
              <a:t>Electric Ltd</a:t>
            </a:r>
            <a:endParaRPr lang="en-GB" sz="5100" i="1" dirty="0" smtClean="0">
              <a:solidFill>
                <a:srgbClr val="2E75B6"/>
              </a:solidFill>
            </a:endParaRPr>
          </a:p>
          <a:p>
            <a:pPr marL="0" indent="0">
              <a:lnSpc>
                <a:spcPct val="80000"/>
              </a:lnSpc>
              <a:buNone/>
            </a:pPr>
            <a:r>
              <a:rPr lang="en-GB" sz="5100" dirty="0">
                <a:solidFill>
                  <a:srgbClr val="2E75B6"/>
                </a:solidFill>
              </a:rPr>
              <a:t> </a:t>
            </a:r>
            <a:r>
              <a:rPr lang="en-GB" sz="5100" dirty="0" smtClean="0">
                <a:solidFill>
                  <a:srgbClr val="2E75B6"/>
                </a:solidFill>
              </a:rPr>
              <a:t>   a subsidiary company of the Isle </a:t>
            </a:r>
            <a:r>
              <a:rPr lang="en-GB" sz="5100" dirty="0">
                <a:solidFill>
                  <a:srgbClr val="2E75B6"/>
                </a:solidFill>
              </a:rPr>
              <a:t>of </a:t>
            </a:r>
            <a:r>
              <a:rPr lang="en-GB" sz="5100" dirty="0" err="1" smtClean="0">
                <a:solidFill>
                  <a:srgbClr val="2E75B6"/>
                </a:solidFill>
              </a:rPr>
              <a:t>Eigg</a:t>
            </a:r>
            <a:r>
              <a:rPr lang="en-GB" sz="5100" dirty="0" smtClean="0">
                <a:solidFill>
                  <a:srgbClr val="2E75B6"/>
                </a:solidFill>
              </a:rPr>
              <a:t> </a:t>
            </a:r>
            <a:r>
              <a:rPr lang="en-GB" sz="5100" dirty="0">
                <a:solidFill>
                  <a:srgbClr val="2E75B6"/>
                </a:solidFill>
              </a:rPr>
              <a:t>Heritage Trust. </a:t>
            </a:r>
            <a:endParaRPr lang="en-GB" sz="5100" dirty="0" smtClean="0">
              <a:solidFill>
                <a:srgbClr val="2E75B6"/>
              </a:solidFill>
            </a:endParaRPr>
          </a:p>
          <a:p>
            <a:pPr marL="0" indent="0">
              <a:lnSpc>
                <a:spcPct val="80000"/>
              </a:lnSpc>
              <a:buNone/>
            </a:pPr>
            <a:endParaRPr lang="en-GB" sz="5100" dirty="0">
              <a:solidFill>
                <a:srgbClr val="2E75B6"/>
              </a:solidFill>
            </a:endParaRPr>
          </a:p>
          <a:p>
            <a:pPr>
              <a:lnSpc>
                <a:spcPct val="80000"/>
              </a:lnSpc>
            </a:pPr>
            <a:r>
              <a:rPr lang="en-GB" sz="5100" dirty="0" smtClean="0">
                <a:solidFill>
                  <a:srgbClr val="2E75B6"/>
                </a:solidFill>
              </a:rPr>
              <a:t>Repair </a:t>
            </a:r>
            <a:r>
              <a:rPr lang="en-GB" sz="5100" dirty="0">
                <a:solidFill>
                  <a:srgbClr val="2E75B6"/>
                </a:solidFill>
              </a:rPr>
              <a:t>and servicing is the responsibility of a </a:t>
            </a:r>
            <a:r>
              <a:rPr lang="en-GB" sz="5100" dirty="0" smtClean="0">
                <a:solidFill>
                  <a:srgbClr val="2E75B6"/>
                </a:solidFill>
              </a:rPr>
              <a:t>trained maintenance </a:t>
            </a:r>
          </a:p>
          <a:p>
            <a:pPr marL="0" indent="0">
              <a:lnSpc>
                <a:spcPct val="80000"/>
              </a:lnSpc>
              <a:buNone/>
            </a:pPr>
            <a:r>
              <a:rPr lang="en-GB" sz="5100" dirty="0">
                <a:solidFill>
                  <a:srgbClr val="2E75B6"/>
                </a:solidFill>
              </a:rPr>
              <a:t> </a:t>
            </a:r>
            <a:r>
              <a:rPr lang="en-GB" sz="5100" dirty="0" smtClean="0">
                <a:solidFill>
                  <a:srgbClr val="2E75B6"/>
                </a:solidFill>
              </a:rPr>
              <a:t>   team, creating 3 valuable part-time jobs. </a:t>
            </a:r>
          </a:p>
          <a:p>
            <a:pPr>
              <a:lnSpc>
                <a:spcPct val="80000"/>
              </a:lnSpc>
            </a:pPr>
            <a:endParaRPr lang="en-GB" sz="5100" dirty="0">
              <a:solidFill>
                <a:srgbClr val="2E75B6"/>
              </a:solidFill>
            </a:endParaRPr>
          </a:p>
          <a:p>
            <a:pPr>
              <a:lnSpc>
                <a:spcPct val="80000"/>
              </a:lnSpc>
            </a:pPr>
            <a:r>
              <a:rPr lang="en-GB" sz="5100" dirty="0" smtClean="0">
                <a:solidFill>
                  <a:srgbClr val="2E75B6"/>
                </a:solidFill>
              </a:rPr>
              <a:t>The green grid has been replicated in the neighbouring islands of </a:t>
            </a:r>
          </a:p>
          <a:p>
            <a:pPr marL="0" indent="0">
              <a:lnSpc>
                <a:spcPct val="80000"/>
              </a:lnSpc>
              <a:buNone/>
            </a:pPr>
            <a:r>
              <a:rPr lang="en-GB" sz="5100" dirty="0">
                <a:solidFill>
                  <a:srgbClr val="2E75B6"/>
                </a:solidFill>
              </a:rPr>
              <a:t> </a:t>
            </a:r>
            <a:r>
              <a:rPr lang="en-GB" sz="5100" dirty="0" smtClean="0">
                <a:solidFill>
                  <a:srgbClr val="2E75B6"/>
                </a:solidFill>
              </a:rPr>
              <a:t>    Muck, Rum and Canna.</a:t>
            </a:r>
          </a:p>
          <a:p>
            <a:pPr>
              <a:lnSpc>
                <a:spcPct val="80000"/>
              </a:lnSpc>
            </a:pPr>
            <a:endParaRPr lang="en-GB" sz="5100" dirty="0" smtClean="0">
              <a:solidFill>
                <a:srgbClr val="2E75B6"/>
              </a:solidFill>
            </a:endParaRPr>
          </a:p>
          <a:p>
            <a:pPr>
              <a:lnSpc>
                <a:spcPct val="80000"/>
              </a:lnSpc>
            </a:pPr>
            <a:r>
              <a:rPr lang="en-GB" sz="5100" dirty="0" smtClean="0">
                <a:solidFill>
                  <a:srgbClr val="2E75B6"/>
                </a:solidFill>
              </a:rPr>
              <a:t>The reduction on C02 from our grid helped </a:t>
            </a:r>
            <a:r>
              <a:rPr lang="en-GB" sz="5100" dirty="0" err="1" smtClean="0">
                <a:solidFill>
                  <a:srgbClr val="2E75B6"/>
                </a:solidFill>
              </a:rPr>
              <a:t>Eigg</a:t>
            </a:r>
            <a:r>
              <a:rPr lang="en-GB" sz="5100" dirty="0" smtClean="0">
                <a:solidFill>
                  <a:srgbClr val="2E75B6"/>
                </a:solidFill>
              </a:rPr>
              <a:t> win the Big Green </a:t>
            </a:r>
          </a:p>
          <a:p>
            <a:pPr marL="0" indent="0">
              <a:lnSpc>
                <a:spcPct val="80000"/>
              </a:lnSpc>
              <a:buNone/>
            </a:pPr>
            <a:r>
              <a:rPr lang="en-GB" sz="5100" dirty="0">
                <a:solidFill>
                  <a:srgbClr val="2E75B6"/>
                </a:solidFill>
              </a:rPr>
              <a:t> </a:t>
            </a:r>
            <a:r>
              <a:rPr lang="en-GB" sz="5100" dirty="0" smtClean="0">
                <a:solidFill>
                  <a:srgbClr val="2E75B6"/>
                </a:solidFill>
              </a:rPr>
              <a:t>    challenge in 2010, motivating the islanders to reduce their carbon footprint </a:t>
            </a:r>
          </a:p>
          <a:p>
            <a:pPr marL="0" indent="0">
              <a:lnSpc>
                <a:spcPct val="80000"/>
              </a:lnSpc>
              <a:buNone/>
            </a:pPr>
            <a:r>
              <a:rPr lang="en-GB" sz="5100" dirty="0">
                <a:solidFill>
                  <a:srgbClr val="2E75B6"/>
                </a:solidFill>
              </a:rPr>
              <a:t> </a:t>
            </a:r>
            <a:r>
              <a:rPr lang="en-GB" sz="5100" dirty="0" smtClean="0">
                <a:solidFill>
                  <a:srgbClr val="2E75B6"/>
                </a:solidFill>
              </a:rPr>
              <a:t>    further, growing their own produce, switching to  AAA appliances and solar </a:t>
            </a:r>
          </a:p>
          <a:p>
            <a:pPr marL="0" indent="0">
              <a:lnSpc>
                <a:spcPct val="80000"/>
              </a:lnSpc>
              <a:buNone/>
            </a:pPr>
            <a:r>
              <a:rPr lang="en-GB" sz="5100" dirty="0">
                <a:solidFill>
                  <a:srgbClr val="2E75B6"/>
                </a:solidFill>
              </a:rPr>
              <a:t> </a:t>
            </a:r>
            <a:r>
              <a:rPr lang="en-GB" sz="5100" dirty="0" smtClean="0">
                <a:solidFill>
                  <a:srgbClr val="2E75B6"/>
                </a:solidFill>
              </a:rPr>
              <a:t>    hot water tubes  and using and producing more </a:t>
            </a:r>
            <a:r>
              <a:rPr lang="en-GB" sz="5100" dirty="0" err="1" smtClean="0">
                <a:solidFill>
                  <a:srgbClr val="2E75B6"/>
                </a:solidFill>
              </a:rPr>
              <a:t>woodfuel</a:t>
            </a:r>
            <a:r>
              <a:rPr lang="en-GB" sz="5100" dirty="0" smtClean="0">
                <a:solidFill>
                  <a:srgbClr val="2E75B6"/>
                </a:solidFill>
              </a:rPr>
              <a:t>. </a:t>
            </a:r>
          </a:p>
          <a:p>
            <a:pPr marL="0" indent="0">
              <a:lnSpc>
                <a:spcPct val="80000"/>
              </a:lnSpc>
              <a:buNone/>
            </a:pPr>
            <a:endParaRPr lang="en-GB" sz="5100" dirty="0" smtClean="0">
              <a:solidFill>
                <a:srgbClr val="2E75B6"/>
              </a:solidFill>
            </a:endParaRPr>
          </a:p>
          <a:p>
            <a:pPr marL="0" indent="0">
              <a:lnSpc>
                <a:spcPct val="80000"/>
              </a:lnSpc>
              <a:buNone/>
            </a:pPr>
            <a:endParaRPr lang="en-GB" sz="5100" dirty="0" smtClean="0">
              <a:solidFill>
                <a:srgbClr val="2E75B6"/>
              </a:solidFill>
            </a:endParaRPr>
          </a:p>
          <a:p>
            <a:pPr>
              <a:lnSpc>
                <a:spcPct val="80000"/>
              </a:lnSpc>
            </a:pPr>
            <a:endParaRPr lang="en-GB" sz="2400" dirty="0">
              <a:solidFill>
                <a:srgbClr val="2E75B6"/>
              </a:solidFill>
            </a:endParaRPr>
          </a:p>
          <a:p>
            <a:endParaRPr lang="en-GB" dirty="0">
              <a:solidFill>
                <a:schemeClr val="accent1">
                  <a:lumMod val="75000"/>
                </a:schemeClr>
              </a:solidFill>
            </a:endParaRPr>
          </a:p>
          <a:p>
            <a:endParaRPr lang="en-GB" dirty="0"/>
          </a:p>
        </p:txBody>
      </p:sp>
      <p:pic>
        <p:nvPicPr>
          <p:cNvPr id="3" name="Picture 2" descr="Screen Shot 2016-02-11 at 12.55.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8526" y="446742"/>
            <a:ext cx="3315368" cy="4852930"/>
          </a:xfrm>
          <a:prstGeom prst="rect">
            <a:avLst/>
          </a:prstGeom>
        </p:spPr>
      </p:pic>
      <p:pic>
        <p:nvPicPr>
          <p:cNvPr id="6" name="Picture 5"/>
          <p:cNvPicPr>
            <a:picLocks noChangeAspect="1"/>
          </p:cNvPicPr>
          <p:nvPr/>
        </p:nvPicPr>
        <p:blipFill>
          <a:blip r:embed="rId3"/>
          <a:stretch>
            <a:fillRect/>
          </a:stretch>
        </p:blipFill>
        <p:spPr>
          <a:xfrm>
            <a:off x="8235403" y="451543"/>
            <a:ext cx="3442146" cy="4923357"/>
          </a:xfrm>
          <a:prstGeom prst="rect">
            <a:avLst/>
          </a:prstGeom>
        </p:spPr>
      </p:pic>
    </p:spTree>
    <p:extLst>
      <p:ext uri="{BB962C8B-B14F-4D97-AF65-F5344CB8AC3E}">
        <p14:creationId xmlns:p14="http://schemas.microsoft.com/office/powerpoint/2010/main" val="440498840"/>
      </p:ext>
    </p:extLst>
  </p:cSld>
  <p:clrMapOvr>
    <a:masterClrMapping/>
  </p:clrMapOvr>
  <p:transition spd="slow" advTm="60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878037" cy="1284723"/>
          </a:xfrm>
        </p:spPr>
        <p:txBody>
          <a:bodyPr>
            <a:normAutofit/>
          </a:bodyPr>
          <a:lstStyle/>
          <a:p>
            <a:r>
              <a:rPr lang="en-GB" sz="4000" b="1" dirty="0" smtClean="0">
                <a:solidFill>
                  <a:srgbClr val="0070C0"/>
                </a:solidFill>
              </a:rPr>
              <a:t>Mull and Iona Sustainable </a:t>
            </a:r>
            <a:br>
              <a:rPr lang="en-GB" sz="4000" b="1" dirty="0" smtClean="0">
                <a:solidFill>
                  <a:srgbClr val="0070C0"/>
                </a:solidFill>
              </a:rPr>
            </a:br>
            <a:r>
              <a:rPr lang="en-GB" sz="4000" b="1" dirty="0" smtClean="0">
                <a:solidFill>
                  <a:srgbClr val="0070C0"/>
                </a:solidFill>
              </a:rPr>
              <a:t>Transport (MIST)</a:t>
            </a:r>
            <a:endParaRPr lang="en-GB" sz="4000" b="1" dirty="0">
              <a:solidFill>
                <a:srgbClr val="0070C0"/>
              </a:solidFill>
            </a:endParaRPr>
          </a:p>
        </p:txBody>
      </p:sp>
      <p:pic>
        <p:nvPicPr>
          <p:cNvPr id="8" name="Content Placeholder 7" descr="MIST-CAR-LOGO.jpg"/>
          <p:cNvPicPr>
            <a:picLocks noGrp="1" noChangeAspect="1"/>
          </p:cNvPicPr>
          <p:nvPr>
            <p:ph idx="1"/>
          </p:nvPr>
        </p:nvPicPr>
        <p:blipFill>
          <a:blip r:embed="rId2">
            <a:extLst>
              <a:ext uri="{28A0092B-C50C-407E-A947-70E740481C1C}">
                <a14:useLocalDpi xmlns:a14="http://schemas.microsoft.com/office/drawing/2010/main" val="0"/>
              </a:ext>
            </a:extLst>
          </a:blip>
          <a:srcRect t="6197" b="6197"/>
          <a:stretch>
            <a:fillRect/>
          </a:stretch>
        </p:blipFill>
        <p:spPr>
          <a:xfrm>
            <a:off x="7077526" y="470562"/>
            <a:ext cx="4192747" cy="1524808"/>
          </a:xfrm>
        </p:spPr>
      </p:pic>
      <p:sp>
        <p:nvSpPr>
          <p:cNvPr id="3" name="TextBox 2"/>
          <p:cNvSpPr txBox="1"/>
          <p:nvPr/>
        </p:nvSpPr>
        <p:spPr>
          <a:xfrm>
            <a:off x="196381" y="2029575"/>
            <a:ext cx="11674777" cy="5909311"/>
          </a:xfrm>
          <a:prstGeom prst="rect">
            <a:avLst/>
          </a:prstGeom>
          <a:noFill/>
        </p:spPr>
        <p:txBody>
          <a:bodyPr wrap="square" rtlCol="0">
            <a:spAutoFit/>
          </a:bodyPr>
          <a:lstStyle/>
          <a:p>
            <a:pPr marL="285750" indent="-285750">
              <a:buFont typeface="Arial"/>
              <a:buChar char="•"/>
            </a:pPr>
            <a:r>
              <a:rPr lang="en-US" dirty="0" smtClean="0">
                <a:solidFill>
                  <a:schemeClr val="accent1">
                    <a:lumMod val="75000"/>
                  </a:schemeClr>
                </a:solidFill>
              </a:rPr>
              <a:t>Mull and Iona Sustainable Transport is part of the Mull and Iona Community Trust. </a:t>
            </a:r>
          </a:p>
          <a:p>
            <a:pPr marL="285750" indent="-285750">
              <a:buFont typeface="Arial"/>
              <a:buChar char="•"/>
            </a:pPr>
            <a:endParaRPr lang="en-US" dirty="0">
              <a:solidFill>
                <a:schemeClr val="accent1">
                  <a:lumMod val="75000"/>
                </a:schemeClr>
              </a:solidFill>
            </a:endParaRPr>
          </a:p>
          <a:p>
            <a:pPr marL="285750" indent="-285750">
              <a:buFont typeface="Arial"/>
              <a:buChar char="•"/>
            </a:pPr>
            <a:r>
              <a:rPr lang="en-US" dirty="0" smtClean="0">
                <a:solidFill>
                  <a:schemeClr val="accent1">
                    <a:lumMod val="75000"/>
                  </a:schemeClr>
                </a:solidFill>
              </a:rPr>
              <a:t>Travel </a:t>
            </a:r>
            <a:r>
              <a:rPr lang="en-US" dirty="0">
                <a:solidFill>
                  <a:schemeClr val="accent1">
                    <a:lumMod val="75000"/>
                  </a:schemeClr>
                </a:solidFill>
              </a:rPr>
              <a:t>and transport choices accounts for up to half or more of many households' total CO2 </a:t>
            </a:r>
            <a:r>
              <a:rPr lang="en-US" dirty="0" smtClean="0">
                <a:solidFill>
                  <a:schemeClr val="accent1">
                    <a:lumMod val="75000"/>
                  </a:schemeClr>
                </a:solidFill>
              </a:rPr>
              <a:t>emissions.</a:t>
            </a:r>
            <a:endParaRPr lang="en-US" dirty="0">
              <a:solidFill>
                <a:schemeClr val="accent1">
                  <a:lumMod val="75000"/>
                </a:schemeClr>
              </a:solidFill>
            </a:endParaRPr>
          </a:p>
          <a:p>
            <a:pPr marL="285750" indent="-285750">
              <a:buFont typeface="Arial"/>
              <a:buChar char="•"/>
            </a:pPr>
            <a:endParaRPr lang="en-US" dirty="0" smtClean="0">
              <a:solidFill>
                <a:schemeClr val="accent1">
                  <a:lumMod val="75000"/>
                </a:schemeClr>
              </a:solidFill>
            </a:endParaRPr>
          </a:p>
          <a:p>
            <a:pPr marL="285750" indent="-285750">
              <a:buFont typeface="Arial"/>
              <a:buChar char="•"/>
            </a:pPr>
            <a:r>
              <a:rPr lang="en-US" dirty="0" smtClean="0">
                <a:solidFill>
                  <a:schemeClr val="accent1">
                    <a:lumMod val="75000"/>
                  </a:schemeClr>
                </a:solidFill>
              </a:rPr>
              <a:t>With </a:t>
            </a:r>
            <a:r>
              <a:rPr lang="en-US" dirty="0">
                <a:solidFill>
                  <a:schemeClr val="accent1">
                    <a:lumMod val="75000"/>
                  </a:schemeClr>
                </a:solidFill>
              </a:rPr>
              <a:t>funding from the Scottish government’s  Climate Challenge Fund, MIST aims to develop a long term plan for more sustainable transport on Mull and </a:t>
            </a:r>
            <a:r>
              <a:rPr lang="en-US" dirty="0" smtClean="0">
                <a:solidFill>
                  <a:schemeClr val="accent1">
                    <a:lumMod val="75000"/>
                  </a:schemeClr>
                </a:solidFill>
              </a:rPr>
              <a:t>Iona. </a:t>
            </a:r>
          </a:p>
          <a:p>
            <a:pPr marL="285750" indent="-285750">
              <a:buFont typeface="Arial"/>
              <a:buChar char="•"/>
            </a:pPr>
            <a:endParaRPr lang="en-US" dirty="0">
              <a:solidFill>
                <a:schemeClr val="accent1">
                  <a:lumMod val="75000"/>
                </a:schemeClr>
              </a:solidFill>
            </a:endParaRPr>
          </a:p>
          <a:p>
            <a:pPr marL="285750" indent="-285750">
              <a:buFont typeface="Arial"/>
              <a:buChar char="•"/>
            </a:pPr>
            <a:r>
              <a:rPr lang="en-US" dirty="0">
                <a:solidFill>
                  <a:schemeClr val="accent1">
                    <a:lumMod val="75000"/>
                  </a:schemeClr>
                </a:solidFill>
              </a:rPr>
              <a:t>T</a:t>
            </a:r>
            <a:r>
              <a:rPr lang="en-US" dirty="0" smtClean="0">
                <a:solidFill>
                  <a:schemeClr val="accent1">
                    <a:lumMod val="75000"/>
                  </a:schemeClr>
                </a:solidFill>
              </a:rPr>
              <a:t>he </a:t>
            </a:r>
            <a:r>
              <a:rPr lang="en-US" dirty="0">
                <a:solidFill>
                  <a:schemeClr val="accent1">
                    <a:lumMod val="75000"/>
                  </a:schemeClr>
                </a:solidFill>
              </a:rPr>
              <a:t>Energy Savings Trust is collaborating with MIST to present some special local events to bring all interested islanders up to speed with electric cars and incentives to switch. </a:t>
            </a:r>
          </a:p>
          <a:p>
            <a:endParaRPr lang="en-US" dirty="0">
              <a:solidFill>
                <a:schemeClr val="accent1">
                  <a:lumMod val="75000"/>
                </a:schemeClr>
              </a:solidFill>
            </a:endParaRPr>
          </a:p>
          <a:p>
            <a:pPr marL="285750" indent="-285750">
              <a:buFont typeface="Arial"/>
              <a:buChar char="•"/>
            </a:pPr>
            <a:r>
              <a:rPr lang="en-US" dirty="0" smtClean="0">
                <a:solidFill>
                  <a:schemeClr val="accent1">
                    <a:lumMod val="75000"/>
                  </a:schemeClr>
                </a:solidFill>
              </a:rPr>
              <a:t>MIST is targeting individuals but also island businesses: </a:t>
            </a:r>
            <a:r>
              <a:rPr lang="en-US" dirty="0">
                <a:solidFill>
                  <a:schemeClr val="accent1">
                    <a:lumMod val="75000"/>
                  </a:schemeClr>
                </a:solidFill>
              </a:rPr>
              <a:t>under a new Scottish government scheme. </a:t>
            </a:r>
            <a:r>
              <a:rPr lang="en-US" dirty="0" smtClean="0">
                <a:solidFill>
                  <a:schemeClr val="accent1">
                    <a:lumMod val="75000"/>
                  </a:schemeClr>
                </a:solidFill>
              </a:rPr>
              <a:t>Scottish </a:t>
            </a:r>
            <a:r>
              <a:rPr lang="en-US" dirty="0">
                <a:solidFill>
                  <a:schemeClr val="accent1">
                    <a:lumMod val="75000"/>
                  </a:schemeClr>
                </a:solidFill>
              </a:rPr>
              <a:t>businesses keen to reduce their emissions will now be able to apply for up to £100,000 to switch </a:t>
            </a:r>
            <a:r>
              <a:rPr lang="en-US" dirty="0" smtClean="0">
                <a:solidFill>
                  <a:schemeClr val="accent1">
                    <a:lumMod val="75000"/>
                  </a:schemeClr>
                </a:solidFill>
              </a:rPr>
              <a:t>their </a:t>
            </a:r>
            <a:r>
              <a:rPr lang="en-US" dirty="0">
                <a:solidFill>
                  <a:schemeClr val="accent1">
                    <a:lumMod val="75000"/>
                  </a:schemeClr>
                </a:solidFill>
              </a:rPr>
              <a:t>transport </a:t>
            </a:r>
            <a:r>
              <a:rPr lang="en-US" dirty="0" smtClean="0">
                <a:solidFill>
                  <a:schemeClr val="accent1">
                    <a:lumMod val="75000"/>
                  </a:schemeClr>
                </a:solidFill>
              </a:rPr>
              <a:t>fleet </a:t>
            </a:r>
            <a:r>
              <a:rPr lang="en-US" dirty="0">
                <a:solidFill>
                  <a:schemeClr val="accent1">
                    <a:lumMod val="75000"/>
                  </a:schemeClr>
                </a:solidFill>
              </a:rPr>
              <a:t>to electric or plug-in hybrid </a:t>
            </a:r>
            <a:r>
              <a:rPr lang="en-US" dirty="0" smtClean="0">
                <a:solidFill>
                  <a:schemeClr val="accent1">
                    <a:lumMod val="75000"/>
                  </a:schemeClr>
                </a:solidFill>
              </a:rPr>
              <a:t>vehicles. </a:t>
            </a:r>
            <a:endParaRPr lang="en-US" dirty="0">
              <a:solidFill>
                <a:schemeClr val="accent1">
                  <a:lumMod val="75000"/>
                </a:schemeClr>
              </a:solidFill>
            </a:endParaRPr>
          </a:p>
          <a:p>
            <a:endParaRPr lang="en-US" dirty="0" smtClean="0">
              <a:solidFill>
                <a:schemeClr val="accent1">
                  <a:lumMod val="75000"/>
                </a:schemeClr>
              </a:solidFill>
            </a:endParaRPr>
          </a:p>
          <a:p>
            <a:endParaRPr lang="en-US" dirty="0">
              <a:solidFill>
                <a:srgbClr val="3366FF"/>
              </a:solidFill>
            </a:endParaRPr>
          </a:p>
          <a:p>
            <a:endParaRPr lang="en-US" dirty="0" smtClean="0"/>
          </a:p>
          <a:p>
            <a:endParaRPr lang="en-US" dirty="0"/>
          </a:p>
          <a:p>
            <a:endParaRPr lang="en-US" dirty="0" smtClean="0"/>
          </a:p>
          <a:p>
            <a:endParaRPr lang="en-US" dirty="0"/>
          </a:p>
          <a:p>
            <a:endParaRPr lang="en-US" dirty="0" smtClean="0"/>
          </a:p>
          <a:p>
            <a:endParaRPr lang="en-US" dirty="0" smtClean="0"/>
          </a:p>
        </p:txBody>
      </p:sp>
    </p:spTree>
    <p:extLst>
      <p:ext uri="{BB962C8B-B14F-4D97-AF65-F5344CB8AC3E}">
        <p14:creationId xmlns:p14="http://schemas.microsoft.com/office/powerpoint/2010/main" val="3691171920"/>
      </p:ext>
    </p:extLst>
  </p:cSld>
  <p:clrMapOvr>
    <a:masterClrMapping/>
  </p:clrMapOvr>
  <p:transition spd="slow" advTm="6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solidFill>
                  <a:srgbClr val="0070C0"/>
                </a:solidFill>
              </a:rPr>
              <a:t>Informat</a:t>
            </a:r>
            <a:r>
              <a:rPr lang="en-GB" sz="4000" b="1" dirty="0">
                <a:solidFill>
                  <a:srgbClr val="0070C0"/>
                </a:solidFill>
              </a:rPr>
              <a:t>io</a:t>
            </a:r>
            <a:r>
              <a:rPr lang="en-GB" sz="4000" b="1" dirty="0" smtClean="0">
                <a:solidFill>
                  <a:srgbClr val="0070C0"/>
                </a:solidFill>
              </a:rPr>
              <a:t>n sharing is the key to the switch</a:t>
            </a:r>
            <a:endParaRPr lang="en-GB" sz="4000" b="1" dirty="0">
              <a:solidFill>
                <a:srgbClr val="0070C0"/>
              </a:solidFill>
            </a:endParaRPr>
          </a:p>
        </p:txBody>
      </p:sp>
      <p:sp>
        <p:nvSpPr>
          <p:cNvPr id="4" name="Content Placeholder 3"/>
          <p:cNvSpPr>
            <a:spLocks noGrp="1"/>
          </p:cNvSpPr>
          <p:nvPr>
            <p:ph idx="1"/>
          </p:nvPr>
        </p:nvSpPr>
        <p:spPr>
          <a:xfrm>
            <a:off x="660889" y="1458278"/>
            <a:ext cx="6880149" cy="4075809"/>
          </a:xfrm>
        </p:spPr>
        <p:txBody>
          <a:bodyPr>
            <a:normAutofit fontScale="77500" lnSpcReduction="20000"/>
          </a:bodyPr>
          <a:lstStyle/>
          <a:p>
            <a:r>
              <a:rPr lang="en-US" sz="2300" b="1" dirty="0">
                <a:solidFill>
                  <a:srgbClr val="2E75B6"/>
                </a:solidFill>
              </a:rPr>
              <a:t>EV trials: </a:t>
            </a:r>
            <a:r>
              <a:rPr lang="en-US" sz="2300" dirty="0">
                <a:solidFill>
                  <a:srgbClr val="2E75B6"/>
                </a:solidFill>
              </a:rPr>
              <a:t>A Nissan Leaf and a </a:t>
            </a:r>
            <a:r>
              <a:rPr lang="en-US" sz="2300" dirty="0" err="1">
                <a:solidFill>
                  <a:srgbClr val="2E75B6"/>
                </a:solidFill>
              </a:rPr>
              <a:t>Berlingo</a:t>
            </a:r>
            <a:r>
              <a:rPr lang="en-US" sz="2300" dirty="0">
                <a:solidFill>
                  <a:srgbClr val="2E75B6"/>
                </a:solidFill>
              </a:rPr>
              <a:t> have been </a:t>
            </a:r>
            <a:r>
              <a:rPr lang="en-US" sz="2300" dirty="0" smtClean="0">
                <a:solidFill>
                  <a:srgbClr val="2E75B6"/>
                </a:solidFill>
              </a:rPr>
              <a:t>purchased </a:t>
            </a:r>
            <a:r>
              <a:rPr lang="en-US" sz="2300" dirty="0">
                <a:solidFill>
                  <a:srgbClr val="2E75B6"/>
                </a:solidFill>
              </a:rPr>
              <a:t>for </a:t>
            </a:r>
            <a:endParaRPr lang="en-US" sz="2300" dirty="0" smtClean="0">
              <a:solidFill>
                <a:srgbClr val="2E75B6"/>
              </a:solidFill>
            </a:endParaRPr>
          </a:p>
          <a:p>
            <a:pPr marL="0" indent="0">
              <a:buNone/>
            </a:pPr>
            <a:r>
              <a:rPr lang="en-US" sz="2300" dirty="0">
                <a:solidFill>
                  <a:srgbClr val="2E75B6"/>
                </a:solidFill>
              </a:rPr>
              <a:t> </a:t>
            </a:r>
            <a:r>
              <a:rPr lang="en-US" sz="2300" dirty="0" smtClean="0">
                <a:solidFill>
                  <a:srgbClr val="2E75B6"/>
                </a:solidFill>
              </a:rPr>
              <a:t>    individuals, businesses </a:t>
            </a:r>
            <a:r>
              <a:rPr lang="en-US" sz="2300" dirty="0">
                <a:solidFill>
                  <a:srgbClr val="2E75B6"/>
                </a:solidFill>
              </a:rPr>
              <a:t>and </a:t>
            </a:r>
            <a:r>
              <a:rPr lang="en-US" sz="2300" dirty="0" smtClean="0">
                <a:solidFill>
                  <a:srgbClr val="2E75B6"/>
                </a:solidFill>
              </a:rPr>
              <a:t>community groups to test them out.</a:t>
            </a:r>
            <a:endParaRPr lang="en-US" sz="2300" b="1" dirty="0" smtClean="0">
              <a:solidFill>
                <a:srgbClr val="2E75B6"/>
              </a:solidFill>
            </a:endParaRPr>
          </a:p>
          <a:p>
            <a:r>
              <a:rPr lang="en-US" sz="2300" b="1" dirty="0" smtClean="0">
                <a:solidFill>
                  <a:srgbClr val="2E75B6"/>
                </a:solidFill>
              </a:rPr>
              <a:t>EV training days </a:t>
            </a:r>
            <a:r>
              <a:rPr lang="en-US" sz="2300" dirty="0" smtClean="0">
                <a:solidFill>
                  <a:srgbClr val="2E75B6"/>
                </a:solidFill>
              </a:rPr>
              <a:t>include maintenance information</a:t>
            </a:r>
            <a:endParaRPr lang="en-US" sz="2300" dirty="0">
              <a:solidFill>
                <a:srgbClr val="2E75B6"/>
              </a:solidFill>
            </a:endParaRPr>
          </a:p>
          <a:p>
            <a:r>
              <a:rPr lang="en-US" sz="2300" b="1" dirty="0">
                <a:solidFill>
                  <a:srgbClr val="2E75B6"/>
                </a:solidFill>
              </a:rPr>
              <a:t>Car Club and C</a:t>
            </a:r>
            <a:r>
              <a:rPr lang="en-US" sz="2300" b="1" dirty="0" smtClean="0">
                <a:solidFill>
                  <a:srgbClr val="2E75B6"/>
                </a:solidFill>
              </a:rPr>
              <a:t>ommunity Transport </a:t>
            </a:r>
            <a:r>
              <a:rPr lang="en-US" sz="2300" b="1" dirty="0">
                <a:solidFill>
                  <a:srgbClr val="2E75B6"/>
                </a:solidFill>
              </a:rPr>
              <a:t>schemes </a:t>
            </a:r>
            <a:r>
              <a:rPr lang="en-US" sz="2300" dirty="0">
                <a:solidFill>
                  <a:srgbClr val="2E75B6"/>
                </a:solidFill>
              </a:rPr>
              <a:t>are  </a:t>
            </a:r>
            <a:r>
              <a:rPr lang="en-US" sz="2300" dirty="0" smtClean="0">
                <a:solidFill>
                  <a:srgbClr val="2E75B6"/>
                </a:solidFill>
              </a:rPr>
              <a:t>being </a:t>
            </a:r>
            <a:r>
              <a:rPr lang="en-US" sz="2300" dirty="0">
                <a:solidFill>
                  <a:srgbClr val="2E75B6"/>
                </a:solidFill>
              </a:rPr>
              <a:t>investigated </a:t>
            </a:r>
            <a:endParaRPr lang="en-US" sz="2300" dirty="0" smtClean="0">
              <a:solidFill>
                <a:srgbClr val="2E75B6"/>
              </a:solidFill>
            </a:endParaRPr>
          </a:p>
          <a:p>
            <a:pPr marL="0" indent="0">
              <a:buNone/>
            </a:pPr>
            <a:r>
              <a:rPr lang="en-US" sz="2300" dirty="0">
                <a:solidFill>
                  <a:srgbClr val="2E75B6"/>
                </a:solidFill>
              </a:rPr>
              <a:t> </a:t>
            </a:r>
            <a:r>
              <a:rPr lang="en-US" sz="2300" dirty="0" smtClean="0">
                <a:solidFill>
                  <a:srgbClr val="2E75B6"/>
                </a:solidFill>
              </a:rPr>
              <a:t>    to </a:t>
            </a:r>
            <a:r>
              <a:rPr lang="en-US" sz="2300" dirty="0" err="1">
                <a:solidFill>
                  <a:srgbClr val="2E75B6"/>
                </a:solidFill>
              </a:rPr>
              <a:t>utilise</a:t>
            </a:r>
            <a:r>
              <a:rPr lang="en-US" sz="2300" dirty="0">
                <a:solidFill>
                  <a:srgbClr val="2E75B6"/>
                </a:solidFill>
              </a:rPr>
              <a:t> the </a:t>
            </a:r>
            <a:r>
              <a:rPr lang="en-US" sz="2300" dirty="0" smtClean="0">
                <a:solidFill>
                  <a:srgbClr val="2E75B6"/>
                </a:solidFill>
              </a:rPr>
              <a:t>EVs </a:t>
            </a:r>
            <a:r>
              <a:rPr lang="en-US" sz="2300" dirty="0">
                <a:solidFill>
                  <a:srgbClr val="2E75B6"/>
                </a:solidFill>
              </a:rPr>
              <a:t>beyond the life </a:t>
            </a:r>
            <a:r>
              <a:rPr lang="en-US" sz="2300" dirty="0" smtClean="0">
                <a:solidFill>
                  <a:srgbClr val="2E75B6"/>
                </a:solidFill>
              </a:rPr>
              <a:t>time </a:t>
            </a:r>
            <a:r>
              <a:rPr lang="en-US" sz="2300" dirty="0">
                <a:solidFill>
                  <a:srgbClr val="2E75B6"/>
                </a:solidFill>
              </a:rPr>
              <a:t>of the </a:t>
            </a:r>
            <a:r>
              <a:rPr lang="en-US" sz="2300" dirty="0" smtClean="0">
                <a:solidFill>
                  <a:srgbClr val="2E75B6"/>
                </a:solidFill>
              </a:rPr>
              <a:t> project</a:t>
            </a:r>
            <a:r>
              <a:rPr lang="en-US" sz="2300" dirty="0">
                <a:solidFill>
                  <a:srgbClr val="2E75B6"/>
                </a:solidFill>
              </a:rPr>
              <a:t>.</a:t>
            </a:r>
          </a:p>
          <a:p>
            <a:r>
              <a:rPr lang="en-US" sz="2300" b="1" dirty="0" err="1" smtClean="0">
                <a:solidFill>
                  <a:srgbClr val="2E75B6"/>
                </a:solidFill>
              </a:rPr>
              <a:t>Liftsharing</a:t>
            </a:r>
            <a:r>
              <a:rPr lang="en-US" sz="2300" b="1" dirty="0" smtClean="0">
                <a:solidFill>
                  <a:srgbClr val="2E75B6"/>
                </a:solidFill>
              </a:rPr>
              <a:t> </a:t>
            </a:r>
            <a:r>
              <a:rPr lang="en-US" sz="2300" dirty="0" smtClean="0">
                <a:solidFill>
                  <a:srgbClr val="2E75B6"/>
                </a:solidFill>
              </a:rPr>
              <a:t>: ‘</a:t>
            </a:r>
            <a:r>
              <a:rPr lang="en-US" sz="2300" dirty="0">
                <a:solidFill>
                  <a:srgbClr val="2E75B6"/>
                </a:solidFill>
              </a:rPr>
              <a:t>Mull and Iona Lift-share’ operates </a:t>
            </a:r>
            <a:r>
              <a:rPr lang="en-US" sz="2300" dirty="0" smtClean="0">
                <a:solidFill>
                  <a:srgbClr val="2E75B6"/>
                </a:solidFill>
              </a:rPr>
              <a:t>as  </a:t>
            </a:r>
            <a:r>
              <a:rPr lang="en-US" sz="2300" dirty="0">
                <a:solidFill>
                  <a:srgbClr val="2E75B6"/>
                </a:solidFill>
              </a:rPr>
              <a:t>a </a:t>
            </a:r>
            <a:r>
              <a:rPr lang="en-US" sz="2300" dirty="0" smtClean="0">
                <a:solidFill>
                  <a:srgbClr val="2E75B6"/>
                </a:solidFill>
              </a:rPr>
              <a:t>‘</a:t>
            </a:r>
            <a:r>
              <a:rPr lang="en-US" sz="2300" dirty="0">
                <a:solidFill>
                  <a:srgbClr val="2E75B6"/>
                </a:solidFill>
              </a:rPr>
              <a:t>closed group’ </a:t>
            </a:r>
            <a:endParaRPr lang="en-US" sz="2300" dirty="0" smtClean="0">
              <a:solidFill>
                <a:srgbClr val="2E75B6"/>
              </a:solidFill>
            </a:endParaRPr>
          </a:p>
          <a:p>
            <a:pPr marL="0" indent="0">
              <a:buNone/>
            </a:pPr>
            <a:r>
              <a:rPr lang="en-US" sz="2300" dirty="0">
                <a:solidFill>
                  <a:srgbClr val="2E75B6"/>
                </a:solidFill>
              </a:rPr>
              <a:t> </a:t>
            </a:r>
            <a:r>
              <a:rPr lang="en-US" sz="2300" dirty="0" smtClean="0">
                <a:solidFill>
                  <a:srgbClr val="2E75B6"/>
                </a:solidFill>
              </a:rPr>
              <a:t>    </a:t>
            </a:r>
            <a:r>
              <a:rPr lang="en-US" sz="2300" dirty="0" smtClean="0">
                <a:solidFill>
                  <a:srgbClr val="2E75B6"/>
                </a:solidFill>
              </a:rPr>
              <a:t>on </a:t>
            </a:r>
            <a:r>
              <a:rPr lang="en-US" sz="2300" dirty="0">
                <a:solidFill>
                  <a:srgbClr val="2E75B6"/>
                </a:solidFill>
              </a:rPr>
              <a:t>Facebook to help </a:t>
            </a:r>
            <a:r>
              <a:rPr lang="en-US" sz="2300" dirty="0" smtClean="0">
                <a:solidFill>
                  <a:srgbClr val="2E75B6"/>
                </a:solidFill>
              </a:rPr>
              <a:t>match </a:t>
            </a:r>
            <a:r>
              <a:rPr lang="en-US" sz="2300" dirty="0">
                <a:solidFill>
                  <a:srgbClr val="2E75B6"/>
                </a:solidFill>
              </a:rPr>
              <a:t>willing drivers </a:t>
            </a:r>
            <a:r>
              <a:rPr lang="en-US" sz="2300" dirty="0" smtClean="0">
                <a:solidFill>
                  <a:srgbClr val="2E75B6"/>
                </a:solidFill>
              </a:rPr>
              <a:t>with </a:t>
            </a:r>
            <a:r>
              <a:rPr lang="en-US" sz="2300" dirty="0">
                <a:solidFill>
                  <a:srgbClr val="2E75B6"/>
                </a:solidFill>
              </a:rPr>
              <a:t>willing passengers to </a:t>
            </a:r>
            <a:endParaRPr lang="en-US" sz="2300" dirty="0" smtClean="0">
              <a:solidFill>
                <a:srgbClr val="2E75B6"/>
              </a:solidFill>
            </a:endParaRPr>
          </a:p>
          <a:p>
            <a:pPr marL="0" indent="0">
              <a:buNone/>
            </a:pPr>
            <a:r>
              <a:rPr lang="en-US" sz="2300" dirty="0" smtClean="0">
                <a:solidFill>
                  <a:srgbClr val="2E75B6"/>
                </a:solidFill>
              </a:rPr>
              <a:t>      share, </a:t>
            </a:r>
            <a:r>
              <a:rPr lang="en-US" sz="2300" dirty="0">
                <a:solidFill>
                  <a:srgbClr val="2E75B6"/>
                </a:solidFill>
              </a:rPr>
              <a:t>on or off the islands. </a:t>
            </a:r>
            <a:r>
              <a:rPr lang="en-US" sz="2300" dirty="0" smtClean="0">
                <a:solidFill>
                  <a:srgbClr val="2E75B6"/>
                </a:solidFill>
              </a:rPr>
              <a:t>A calendar </a:t>
            </a:r>
            <a:r>
              <a:rPr lang="en-US" sz="2300" dirty="0">
                <a:solidFill>
                  <a:srgbClr val="2E75B6"/>
                </a:solidFill>
              </a:rPr>
              <a:t>presenting details of lifts </a:t>
            </a:r>
            <a:endParaRPr lang="en-US" sz="2300" dirty="0" smtClean="0">
              <a:solidFill>
                <a:srgbClr val="2E75B6"/>
              </a:solidFill>
            </a:endParaRPr>
          </a:p>
          <a:p>
            <a:pPr marL="0" indent="0">
              <a:buNone/>
            </a:pPr>
            <a:r>
              <a:rPr lang="en-US" sz="2300" dirty="0">
                <a:solidFill>
                  <a:srgbClr val="2E75B6"/>
                </a:solidFill>
              </a:rPr>
              <a:t> </a:t>
            </a:r>
            <a:r>
              <a:rPr lang="en-US" sz="2300" dirty="0" smtClean="0">
                <a:solidFill>
                  <a:srgbClr val="2E75B6"/>
                </a:solidFill>
              </a:rPr>
              <a:t>     offered </a:t>
            </a:r>
            <a:r>
              <a:rPr lang="en-US" sz="2300" dirty="0">
                <a:solidFill>
                  <a:srgbClr val="2E75B6"/>
                </a:solidFill>
              </a:rPr>
              <a:t>is easily checked </a:t>
            </a:r>
            <a:r>
              <a:rPr lang="en-US" sz="2300" dirty="0" smtClean="0">
                <a:solidFill>
                  <a:srgbClr val="2E75B6"/>
                </a:solidFill>
              </a:rPr>
              <a:t>for </a:t>
            </a:r>
            <a:r>
              <a:rPr lang="en-US" sz="2300" dirty="0">
                <a:solidFill>
                  <a:srgbClr val="2E75B6"/>
                </a:solidFill>
              </a:rPr>
              <a:t>available opportunities</a:t>
            </a:r>
            <a:r>
              <a:rPr lang="en-US" sz="2300" dirty="0" smtClean="0">
                <a:solidFill>
                  <a:srgbClr val="2E75B6"/>
                </a:solidFill>
              </a:rPr>
              <a:t>.</a:t>
            </a:r>
            <a:endParaRPr lang="en-US" sz="2300" dirty="0">
              <a:solidFill>
                <a:srgbClr val="2E75B6"/>
              </a:solidFill>
            </a:endParaRPr>
          </a:p>
          <a:p>
            <a:r>
              <a:rPr lang="en-US" sz="2300" b="1" dirty="0">
                <a:solidFill>
                  <a:srgbClr val="2E75B6"/>
                </a:solidFill>
              </a:rPr>
              <a:t>Efficient driving: </a:t>
            </a:r>
            <a:r>
              <a:rPr lang="en-US" sz="2300" dirty="0" smtClean="0">
                <a:solidFill>
                  <a:srgbClr val="2E75B6"/>
                </a:solidFill>
              </a:rPr>
              <a:t>free </a:t>
            </a:r>
            <a:r>
              <a:rPr lang="en-US" sz="2300" dirty="0">
                <a:solidFill>
                  <a:srgbClr val="2E75B6"/>
                </a:solidFill>
              </a:rPr>
              <a:t>training opportunities to improve </a:t>
            </a:r>
            <a:r>
              <a:rPr lang="en-US" sz="2300" dirty="0" smtClean="0">
                <a:solidFill>
                  <a:srgbClr val="2E75B6"/>
                </a:solidFill>
              </a:rPr>
              <a:t>the efficiency </a:t>
            </a:r>
          </a:p>
          <a:p>
            <a:r>
              <a:rPr lang="en-US" sz="2300" dirty="0" smtClean="0">
                <a:solidFill>
                  <a:srgbClr val="2E75B6"/>
                </a:solidFill>
              </a:rPr>
              <a:t>of </a:t>
            </a:r>
            <a:r>
              <a:rPr lang="en-US" sz="2300" dirty="0">
                <a:solidFill>
                  <a:srgbClr val="2E75B6"/>
                </a:solidFill>
              </a:rPr>
              <a:t>drivers keen to save money by </a:t>
            </a:r>
            <a:r>
              <a:rPr lang="en-US" sz="2300" dirty="0" smtClean="0">
                <a:solidFill>
                  <a:srgbClr val="2E75B6"/>
                </a:solidFill>
              </a:rPr>
              <a:t>reducing </a:t>
            </a:r>
            <a:r>
              <a:rPr lang="en-US" sz="2300" dirty="0">
                <a:solidFill>
                  <a:srgbClr val="2E75B6"/>
                </a:solidFill>
              </a:rPr>
              <a:t>fuel </a:t>
            </a:r>
            <a:r>
              <a:rPr lang="en-US" sz="2300" dirty="0" smtClean="0">
                <a:solidFill>
                  <a:srgbClr val="2E75B6"/>
                </a:solidFill>
              </a:rPr>
              <a:t>consumption. </a:t>
            </a:r>
          </a:p>
          <a:p>
            <a:endParaRPr lang="en-US" sz="2400" dirty="0" smtClean="0">
              <a:solidFill>
                <a:srgbClr val="2E75B6"/>
              </a:solidFill>
            </a:endParaRPr>
          </a:p>
          <a:p>
            <a:endParaRPr lang="en-US" sz="2400" dirty="0" smtClean="0">
              <a:solidFill>
                <a:srgbClr val="2E75B6"/>
              </a:solidFill>
            </a:endParaRPr>
          </a:p>
          <a:p>
            <a:endParaRPr lang="en-US" sz="2400" dirty="0" smtClean="0">
              <a:solidFill>
                <a:srgbClr val="2E75B6"/>
              </a:solidFill>
            </a:endParaRPr>
          </a:p>
          <a:p>
            <a:endParaRPr lang="en-US" sz="2400" dirty="0" smtClean="0"/>
          </a:p>
          <a:p>
            <a:endParaRPr lang="en-GB" dirty="0"/>
          </a:p>
        </p:txBody>
      </p:sp>
      <p:pic>
        <p:nvPicPr>
          <p:cNvPr id="5" name="Picture 4" descr="Screen Shot 2016-02-11 at 12.47.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9187" y="1545566"/>
            <a:ext cx="4178300" cy="2984500"/>
          </a:xfrm>
          <a:prstGeom prst="rect">
            <a:avLst/>
          </a:prstGeom>
        </p:spPr>
      </p:pic>
    </p:spTree>
    <p:extLst>
      <p:ext uri="{BB962C8B-B14F-4D97-AF65-F5344CB8AC3E}">
        <p14:creationId xmlns:p14="http://schemas.microsoft.com/office/powerpoint/2010/main" val="3127757179"/>
      </p:ext>
    </p:extLst>
  </p:cSld>
  <p:clrMapOvr>
    <a:masterClrMapping/>
  </p:clrMapOvr>
  <p:transition spd="slow" advTm="60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GB" sz="4000" dirty="0" smtClean="0">
                <a:solidFill>
                  <a:srgbClr val="2E75B6"/>
                </a:solidFill>
              </a:rPr>
              <a:t>Find out more </a:t>
            </a:r>
            <a:endParaRPr lang="en-GB" sz="4000" dirty="0">
              <a:solidFill>
                <a:srgbClr val="2E75B6"/>
              </a:solidFill>
            </a:endParaRPr>
          </a:p>
        </p:txBody>
      </p:sp>
      <p:sp>
        <p:nvSpPr>
          <p:cNvPr id="4" name="Content Placeholder 3"/>
          <p:cNvSpPr>
            <a:spLocks noGrp="1"/>
          </p:cNvSpPr>
          <p:nvPr>
            <p:ph idx="1"/>
          </p:nvPr>
        </p:nvSpPr>
        <p:spPr>
          <a:xfrm>
            <a:off x="838200" y="1825625"/>
            <a:ext cx="10515600" cy="3824548"/>
          </a:xfrm>
        </p:spPr>
        <p:txBody>
          <a:bodyPr/>
          <a:lstStyle/>
          <a:p>
            <a:r>
              <a:rPr lang="en-GB" dirty="0" smtClean="0">
                <a:solidFill>
                  <a:schemeClr val="accent1">
                    <a:lumMod val="75000"/>
                  </a:schemeClr>
                </a:solidFill>
                <a:hlinkClick r:id="rId3"/>
              </a:rPr>
              <a:t>www.scottish</a:t>
            </a:r>
            <a:r>
              <a:rPr lang="en-GB" dirty="0">
                <a:solidFill>
                  <a:schemeClr val="accent1">
                    <a:lumMod val="75000"/>
                  </a:schemeClr>
                </a:solidFill>
                <a:hlinkClick r:id="rId3"/>
              </a:rPr>
              <a:t>-</a:t>
            </a:r>
            <a:r>
              <a:rPr lang="en-GB" dirty="0" smtClean="0">
                <a:solidFill>
                  <a:schemeClr val="accent1">
                    <a:lumMod val="75000"/>
                  </a:schemeClr>
                </a:solidFill>
                <a:hlinkClick r:id="rId3"/>
              </a:rPr>
              <a:t>islands-federation.co.uk</a:t>
            </a:r>
          </a:p>
          <a:p>
            <a:r>
              <a:rPr lang="en-GB" dirty="0" smtClean="0">
                <a:solidFill>
                  <a:schemeClr val="accent1">
                    <a:lumMod val="75000"/>
                  </a:schemeClr>
                </a:solidFill>
                <a:hlinkClick r:id="rId4"/>
              </a:rPr>
              <a:t>www.sustainableislands.eu</a:t>
            </a:r>
            <a:endParaRPr lang="en-GB" dirty="0" smtClean="0">
              <a:solidFill>
                <a:schemeClr val="accent1">
                  <a:lumMod val="75000"/>
                </a:schemeClr>
              </a:solidFill>
            </a:endParaRPr>
          </a:p>
          <a:p>
            <a:r>
              <a:rPr lang="en-US" dirty="0" smtClean="0">
                <a:solidFill>
                  <a:schemeClr val="accent1">
                    <a:lumMod val="75000"/>
                  </a:schemeClr>
                </a:solidFill>
                <a:hlinkClick r:id="rId5"/>
              </a:rPr>
              <a:t>www.localenergyscotland.org</a:t>
            </a:r>
            <a:r>
              <a:rPr lang="en-US" dirty="0">
                <a:solidFill>
                  <a:schemeClr val="accent1">
                    <a:lumMod val="75000"/>
                  </a:schemeClr>
                </a:solidFill>
              </a:rPr>
              <a:t> </a:t>
            </a:r>
            <a:r>
              <a:rPr lang="en-US" dirty="0" smtClean="0">
                <a:solidFill>
                  <a:schemeClr val="accent1">
                    <a:lumMod val="75000"/>
                  </a:schemeClr>
                </a:solidFill>
              </a:rPr>
              <a:t>  (CARES)</a:t>
            </a:r>
            <a:endParaRPr lang="en-GB" dirty="0" smtClean="0">
              <a:solidFill>
                <a:schemeClr val="accent1">
                  <a:lumMod val="75000"/>
                </a:schemeClr>
              </a:solidFill>
              <a:hlinkClick r:id="rId3"/>
            </a:endParaRPr>
          </a:p>
          <a:p>
            <a:r>
              <a:rPr lang="en-GB" dirty="0" smtClean="0">
                <a:solidFill>
                  <a:schemeClr val="accent1">
                    <a:lumMod val="75000"/>
                  </a:schemeClr>
                </a:solidFill>
                <a:hlinkClick r:id="rId3"/>
              </a:rPr>
              <a:t>www.isleofeigg.org</a:t>
            </a:r>
            <a:endParaRPr lang="en-GB" dirty="0">
              <a:solidFill>
                <a:schemeClr val="accent1">
                  <a:lumMod val="75000"/>
                </a:schemeClr>
              </a:solidFill>
            </a:endParaRPr>
          </a:p>
          <a:p>
            <a:r>
              <a:rPr lang="en-GB" dirty="0" smtClean="0">
                <a:solidFill>
                  <a:schemeClr val="accent1">
                    <a:lumMod val="75000"/>
                  </a:schemeClr>
                </a:solidFill>
                <a:hlinkClick r:id="rId6"/>
              </a:rPr>
              <a:t>www.mict.co.uk</a:t>
            </a:r>
            <a:r>
              <a:rPr lang="en-GB" dirty="0">
                <a:solidFill>
                  <a:schemeClr val="accent1">
                    <a:lumMod val="75000"/>
                  </a:schemeClr>
                </a:solidFill>
                <a:hlinkClick r:id="rId6"/>
              </a:rPr>
              <a:t>/projects-services/mist</a:t>
            </a:r>
            <a:r>
              <a:rPr lang="en-GB" dirty="0" smtClean="0">
                <a:solidFill>
                  <a:schemeClr val="accent1">
                    <a:lumMod val="75000"/>
                  </a:schemeClr>
                </a:solidFill>
                <a:hlinkClick r:id="rId6"/>
              </a:rPr>
              <a:t>/</a:t>
            </a:r>
            <a:endParaRPr lang="en-GB" dirty="0" smtClean="0">
              <a:solidFill>
                <a:schemeClr val="accent1">
                  <a:lumMod val="75000"/>
                </a:schemeClr>
              </a:solidFill>
            </a:endParaRPr>
          </a:p>
          <a:p>
            <a:r>
              <a:rPr lang="en-US" dirty="0" err="1">
                <a:solidFill>
                  <a:schemeClr val="accent1">
                    <a:lumMod val="75000"/>
                  </a:schemeClr>
                </a:solidFill>
              </a:rPr>
              <a:t>www.mict.co.uk</a:t>
            </a:r>
            <a:r>
              <a:rPr lang="en-US" dirty="0">
                <a:solidFill>
                  <a:schemeClr val="accent1">
                    <a:lumMod val="75000"/>
                  </a:schemeClr>
                </a:solidFill>
              </a:rPr>
              <a:t>/electric-cars/ </a:t>
            </a:r>
            <a:endParaRPr lang="en-US" dirty="0" smtClean="0">
              <a:solidFill>
                <a:schemeClr val="accent1">
                  <a:lumMod val="75000"/>
                </a:schemeClr>
              </a:solidFill>
            </a:endParaRPr>
          </a:p>
        </p:txBody>
      </p:sp>
      <p:sp>
        <p:nvSpPr>
          <p:cNvPr id="3" name="TextBox 2"/>
          <p:cNvSpPr txBox="1"/>
          <p:nvPr/>
        </p:nvSpPr>
        <p:spPr>
          <a:xfrm>
            <a:off x="-5716063" y="1088212"/>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48643062"/>
      </p:ext>
    </p:extLst>
  </p:cSld>
  <p:clrMapOvr>
    <a:masterClrMapping/>
  </p:clrMapOvr>
  <p:transition spd="slow" advTm="60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1793</TotalTime>
  <Words>757</Words>
  <Application>Microsoft Office PowerPoint</Application>
  <PresentationFormat>Widescreen</PresentationFormat>
  <Paragraphs>101</Paragraphs>
  <Slides>8</Slides>
  <Notes>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8</vt:i4>
      </vt:variant>
    </vt:vector>
  </HeadingPairs>
  <TitlesOfParts>
    <vt:vector size="14" baseType="lpstr">
      <vt:lpstr>Arial</vt:lpstr>
      <vt:lpstr>Calibri</vt:lpstr>
      <vt:lpstr>Calibri Light</vt:lpstr>
      <vt:lpstr>Tahoma</vt:lpstr>
      <vt:lpstr>Office Theme</vt:lpstr>
      <vt:lpstr>Acrobat Document</vt:lpstr>
      <vt:lpstr>Camille Dressler, Chair,   Scottish Islands Federation   </vt:lpstr>
      <vt:lpstr>Scotland’s islands: leaders in Low carbon communities</vt:lpstr>
      <vt:lpstr>The case of Eigg </vt:lpstr>
      <vt:lpstr>PowerPoint Presentation</vt:lpstr>
      <vt:lpstr>Eigg’s green grid:  the multiplying effect</vt:lpstr>
      <vt:lpstr>Mull and Iona Sustainable  Transport (MIST)</vt:lpstr>
      <vt:lpstr>Information sharing is the key to the switch</vt:lpstr>
      <vt:lpstr>Find out more </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Frome Town Hall –                  Logos of the range of organisations who will based there                 (PAC, CAB, Open storytellers, FF, FTC) The two theatres Pop up shops Fair Frome   Health connectors (if a picture available)</dc:title>
  <dc:subject/>
  <dc:creator>Kate Hellard</dc:creator>
  <cp:keywords/>
  <dc:description/>
  <cp:lastModifiedBy>Anna Francis</cp:lastModifiedBy>
  <cp:revision>153</cp:revision>
  <cp:lastPrinted>2015-10-14T15:26:02Z</cp:lastPrinted>
  <dcterms:created xsi:type="dcterms:W3CDTF">2015-08-19T09:54:42Z</dcterms:created>
  <dcterms:modified xsi:type="dcterms:W3CDTF">2016-02-11T11:01:03Z</dcterms:modified>
  <cp:category/>
</cp:coreProperties>
</file>