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1" r:id="rId3"/>
    <p:sldId id="325" r:id="rId4"/>
    <p:sldId id="319" r:id="rId5"/>
    <p:sldId id="321" r:id="rId6"/>
    <p:sldId id="327" r:id="rId7"/>
    <p:sldId id="326" r:id="rId8"/>
    <p:sldId id="320" r:id="rId9"/>
    <p:sldId id="324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2D"/>
    <a:srgbClr val="E2A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9087-05BB-4AAC-B3C6-1B075B6D1F2F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B3A2-4490-4498-A077-FE09757959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3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B18E7-6893-4CE3-899A-C62EBC489724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8758-D97F-4638-90EE-2B8AC5D327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5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8758-D97F-4638-90EE-2B8AC5D327F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49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Aim end of 2017: 25 % = 54 (begin 2016 = 18)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8758-D97F-4638-90EE-2B8AC5D327F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64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75856" y="5578618"/>
            <a:ext cx="6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7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03203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684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956160" y="5632119"/>
            <a:ext cx="6085714" cy="11428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5771866"/>
          </a:xfrm>
          <a:prstGeom prst="rect">
            <a:avLst/>
          </a:prstGeom>
          <a:solidFill>
            <a:srgbClr val="FFAA2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19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5363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5008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8485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06720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503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8334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64252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0557-DAD2-424C-8BF9-DBC6CC168AEB}" type="datetimeFigureOut">
              <a:rPr lang="en-GB" smtClean="0"/>
              <a:pPr/>
              <a:t>24/02/2016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C359-C8C1-4A03-9F4D-1118B79B02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8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5703626"/>
          </a:xfrm>
          <a:prstGeom prst="rect">
            <a:avLst/>
          </a:prstGeom>
          <a:solidFill>
            <a:srgbClr val="FF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283" y="3897454"/>
            <a:ext cx="10064577" cy="225432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br>
              <a:rPr lang="en-GB" sz="4400" b="1" dirty="0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400" b="1" dirty="0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Meika Bakker</a:t>
            </a:r>
            <a:br>
              <a:rPr lang="en-GB" sz="4400" b="1" dirty="0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400" b="1" dirty="0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Nature Park “Schwäbisch-Fränkischer Wald” </a:t>
            </a:r>
            <a:br>
              <a:rPr lang="en-GB" sz="4400" b="1" dirty="0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4400" b="1" dirty="0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 Sustainability-Check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59" y="127000"/>
            <a:ext cx="6937004" cy="4278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28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+mn-lt"/>
              </a:rPr>
              <a:t>Aims of presentation </a:t>
            </a:r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5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What is a Nature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ark?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How can a Nature Park support sustainable lifestyle?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/>
              <a:buChar char="à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“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Sustainability-Check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”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: use of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energy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Challenges in participation of “sustainable partners”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Ideas for regions that wish to encourage local partners in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sustainable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development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60" y="-1238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+mn-lt"/>
              </a:rPr>
              <a:t>Nature Park</a:t>
            </a:r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749" y="1808847"/>
            <a:ext cx="4731764" cy="38245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are for cultural landscapes: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awareness for nature(conservation)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sustainable tourism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support partners to take part in a sustainable way of living</a:t>
            </a:r>
            <a:endParaRPr lang="en-GB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N:\ARBEITEN\00_NP_Geschaeftsstelle\00_Logos_Karte\14_Karte_NPSFW_neu\NPmitKommunen_inBW_transpa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80" y="-50334"/>
            <a:ext cx="8493327" cy="60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7248088" y="3087149"/>
            <a:ext cx="276837" cy="2663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849762" y="5341226"/>
            <a:ext cx="115488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Limes</a:t>
            </a:r>
          </a:p>
          <a:p>
            <a:r>
              <a:rPr lang="de-DE" sz="1000" dirty="0" err="1" smtClean="0"/>
              <a:t>railway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71458174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19" y="685275"/>
            <a:ext cx="2323658" cy="30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O:\Archiv_Arbeiten\0_Bildersammlung Homepage\2015_Fotos Direktvermarktung\100_4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50" y="3235719"/>
            <a:ext cx="1800225" cy="23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86" y="3235719"/>
            <a:ext cx="3213429" cy="241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19" y="685275"/>
            <a:ext cx="1482996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50" y="685275"/>
            <a:ext cx="36004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19" y="3891402"/>
            <a:ext cx="2323658" cy="173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2" y="3232618"/>
            <a:ext cx="36004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5" y="685275"/>
            <a:ext cx="36004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36171" y="-2768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+mn-lt"/>
              </a:rPr>
              <a:t>What we do:</a:t>
            </a:r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766704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4860" y="-12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Sustainability-Check 2014 - 2017</a:t>
            </a:r>
          </a:p>
          <a:p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074" name="AutoShape 2" descr="http://upload.wikimedia.org/wikipedia/commons/thumb/0/0d/Grosses_Landeswappen_Baden-Wuerttemberg.svg/640px-Grosses_Landeswappen_Baden-Wuerttemberg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 descr="640px-Grosses_Landeswappen_Baden-Wuerttemberg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4307" y="838140"/>
            <a:ext cx="1880260" cy="1048833"/>
          </a:xfrm>
          <a:prstGeom prst="rect">
            <a:avLst/>
          </a:prstGeom>
        </p:spPr>
      </p:pic>
      <p:sp>
        <p:nvSpPr>
          <p:cNvPr id="3076" name="AutoShape 4" descr="http://upload.wikimedia.org/wikipedia/commons/thumb/0/0d/Grosses_Landeswappen_Baden-Wuerttemberg.svg/640px-Grosses_Landeswappen_Baden-Wuerttemberg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59856" y="2879040"/>
            <a:ext cx="9601662" cy="5232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Certification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four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pilot-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regions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in 2014: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sustainable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destination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8" name="Picture 6" descr="http://www.fairunterwegs.org/fileadmin/user_upload/Logos_Labels/Logos_Labels_extern/Logo-Tourcert-n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4266" y="2387298"/>
            <a:ext cx="1506702" cy="1506703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918362" y="1826742"/>
            <a:ext cx="394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Baden-Württemberg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Pfeil nach unten 2"/>
          <p:cNvSpPr/>
          <p:nvPr/>
        </p:nvSpPr>
        <p:spPr>
          <a:xfrm>
            <a:off x="5868389" y="2190273"/>
            <a:ext cx="419595" cy="61751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579568" y="4694837"/>
            <a:ext cx="7870987" cy="95410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Nature Park: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report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sustainable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measures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criteria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participation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local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1">
                    <a:lumMod val="75000"/>
                  </a:schemeClr>
                </a:solidFill>
              </a:rPr>
              <a:t>partners</a:t>
            </a:r>
            <a:r>
              <a:rPr lang="de-DE" sz="2800" dirty="0" smtClean="0">
                <a:solidFill>
                  <a:schemeClr val="accent1">
                    <a:lumMod val="75000"/>
                  </a:schemeClr>
                </a:solidFill>
              </a:rPr>
              <a:t> (25 %)</a:t>
            </a: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 rot="10961292">
            <a:off x="10640662" y="3964236"/>
            <a:ext cx="419595" cy="61751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402">
            <a:off x="155008" y="3569269"/>
            <a:ext cx="3525012" cy="140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171920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34860" y="-12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Sustainability-Check – support of local partners</a:t>
            </a:r>
          </a:p>
          <a:p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2500" y="878781"/>
            <a:ext cx="3798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u="sng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de-DE" sz="2500" u="sng" dirty="0" smtClean="0">
                <a:solidFill>
                  <a:schemeClr val="accent1">
                    <a:lumMod val="75000"/>
                  </a:schemeClr>
                </a:solidFill>
              </a:rPr>
              <a:t>artner: Wacholderhof</a:t>
            </a:r>
            <a:endParaRPr lang="de-DE" sz="25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61259" y="859959"/>
            <a:ext cx="23038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u="sng" dirty="0" smtClean="0">
                <a:solidFill>
                  <a:schemeClr val="accent1">
                    <a:lumMod val="75000"/>
                  </a:schemeClr>
                </a:solidFill>
              </a:rPr>
              <a:t>online-</a:t>
            </a:r>
            <a:r>
              <a:rPr lang="de-DE" sz="2500" u="sng" dirty="0" err="1" smtClean="0">
                <a:solidFill>
                  <a:schemeClr val="accent1">
                    <a:lumMod val="75000"/>
                  </a:schemeClr>
                </a:solidFill>
              </a:rPr>
              <a:t>checklist</a:t>
            </a:r>
            <a:endParaRPr lang="de-DE" sz="25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03765" y="1574551"/>
            <a:ext cx="23038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Criteria-catalog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de-DE" sz="2500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easures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sustainable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(e.g.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de-DE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Das Gaesteha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75" y="1574550"/>
            <a:ext cx="3169516" cy="2333556"/>
          </a:xfrm>
          <a:prstGeom prst="rect">
            <a:avLst/>
          </a:prstGeom>
          <a:noFill/>
        </p:spPr>
      </p:pic>
      <p:sp>
        <p:nvSpPr>
          <p:cNvPr id="12" name="Pfeil nach rechts 11"/>
          <p:cNvSpPr/>
          <p:nvPr/>
        </p:nvSpPr>
        <p:spPr>
          <a:xfrm>
            <a:off x="3669475" y="2432570"/>
            <a:ext cx="629393" cy="6175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873832" y="838703"/>
            <a:ext cx="28124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u="sng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e-DE" sz="2500" u="sng" dirty="0" err="1" smtClean="0">
                <a:solidFill>
                  <a:schemeClr val="accent1">
                    <a:lumMod val="75000"/>
                  </a:schemeClr>
                </a:solidFill>
              </a:rPr>
              <a:t>nnual</a:t>
            </a:r>
            <a:r>
              <a:rPr lang="de-DE" sz="25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u="sng" dirty="0" err="1" smtClean="0">
                <a:solidFill>
                  <a:schemeClr val="accent1">
                    <a:lumMod val="75000"/>
                  </a:schemeClr>
                </a:solidFill>
              </a:rPr>
              <a:t>monitoring</a:t>
            </a:r>
            <a:endParaRPr lang="de-DE" sz="25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634843" y="836129"/>
            <a:ext cx="23038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u="sng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e-DE" sz="2500" u="sng" dirty="0" err="1" smtClean="0">
                <a:solidFill>
                  <a:schemeClr val="accent1">
                    <a:lumMod val="75000"/>
                  </a:schemeClr>
                </a:solidFill>
              </a:rPr>
              <a:t>ims</a:t>
            </a:r>
            <a:endParaRPr lang="de-DE" sz="25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54375" y="748145"/>
            <a:ext cx="11946581" cy="35032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142500" y="1355835"/>
            <a:ext cx="2483931" cy="276490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489944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4860" y="-12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Sustainability-Check – criteria “energy”</a:t>
            </a:r>
          </a:p>
          <a:p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925647"/>
              </p:ext>
            </p:extLst>
          </p:nvPr>
        </p:nvGraphicFramePr>
        <p:xfrm>
          <a:off x="2032000" y="1788196"/>
          <a:ext cx="8128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39776">
                <a:tc>
                  <a:txBody>
                    <a:bodyPr/>
                    <a:lstStyle/>
                    <a:p>
                      <a:r>
                        <a:rPr lang="de-DE" sz="2500" dirty="0" err="1" smtClean="0"/>
                        <a:t>Direct</a:t>
                      </a:r>
                      <a:r>
                        <a:rPr lang="de-DE" sz="2500" baseline="0" dirty="0" smtClean="0"/>
                        <a:t> </a:t>
                      </a:r>
                      <a:r>
                        <a:rPr lang="de-DE" sz="2500" baseline="0" dirty="0" err="1" smtClean="0"/>
                        <a:t>critera</a:t>
                      </a:r>
                      <a:r>
                        <a:rPr lang="de-DE" sz="2500" baseline="0" dirty="0" smtClean="0"/>
                        <a:t>  „</a:t>
                      </a:r>
                      <a:r>
                        <a:rPr lang="de-DE" sz="2500" baseline="0" dirty="0" err="1" smtClean="0"/>
                        <a:t>Energy</a:t>
                      </a:r>
                      <a:r>
                        <a:rPr lang="de-DE" sz="2500" baseline="0" dirty="0" smtClean="0"/>
                        <a:t>“</a:t>
                      </a:r>
                      <a:endParaRPr lang="de-DE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500" dirty="0" err="1" smtClean="0"/>
                        <a:t>Indirect</a:t>
                      </a:r>
                      <a:r>
                        <a:rPr lang="de-DE" sz="2500" dirty="0" smtClean="0"/>
                        <a:t> </a:t>
                      </a:r>
                      <a:r>
                        <a:rPr lang="de-DE" sz="2500" dirty="0" err="1" smtClean="0"/>
                        <a:t>criteria</a:t>
                      </a:r>
                      <a:r>
                        <a:rPr lang="de-DE" sz="2500" dirty="0" smtClean="0"/>
                        <a:t> „</a:t>
                      </a:r>
                      <a:r>
                        <a:rPr lang="de-DE" sz="2500" dirty="0" err="1" smtClean="0"/>
                        <a:t>Energy</a:t>
                      </a:r>
                      <a:r>
                        <a:rPr lang="de-DE" sz="2500" dirty="0" smtClean="0"/>
                        <a:t>“</a:t>
                      </a:r>
                      <a:endParaRPr lang="de-DE" sz="2500" dirty="0"/>
                    </a:p>
                  </a:txBody>
                  <a:tcPr/>
                </a:tc>
              </a:tr>
              <a:tr h="198385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500" dirty="0" err="1" smtClean="0"/>
                        <a:t>efficiency</a:t>
                      </a:r>
                      <a:endParaRPr lang="de-DE" sz="25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500" dirty="0" err="1" smtClean="0"/>
                        <a:t>consumption</a:t>
                      </a:r>
                      <a:r>
                        <a:rPr lang="de-DE" sz="2500" baseline="0" dirty="0" smtClean="0"/>
                        <a:t> </a:t>
                      </a:r>
                      <a:r>
                        <a:rPr lang="de-DE" sz="2500" dirty="0" err="1" smtClean="0"/>
                        <a:t>of</a:t>
                      </a:r>
                      <a:r>
                        <a:rPr lang="de-DE" sz="2500" dirty="0" smtClean="0"/>
                        <a:t> </a:t>
                      </a:r>
                      <a:r>
                        <a:rPr lang="en-US" sz="2500" noProof="0" dirty="0" smtClean="0"/>
                        <a:t>electricity</a:t>
                      </a:r>
                      <a:r>
                        <a:rPr lang="en-US" sz="2500" baseline="0" noProof="0" dirty="0" smtClean="0"/>
                        <a:t>, </a:t>
                      </a:r>
                      <a:r>
                        <a:rPr lang="de-DE" sz="2500" dirty="0" err="1" smtClean="0"/>
                        <a:t>water</a:t>
                      </a:r>
                      <a:r>
                        <a:rPr lang="de-DE" sz="2500" dirty="0" smtClean="0"/>
                        <a:t>, </a:t>
                      </a:r>
                      <a:r>
                        <a:rPr lang="de-DE" sz="2500" dirty="0" err="1" smtClean="0"/>
                        <a:t>waste</a:t>
                      </a:r>
                      <a:endParaRPr lang="de-DE" sz="25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500" dirty="0" err="1" smtClean="0"/>
                        <a:t>dealing</a:t>
                      </a:r>
                      <a:r>
                        <a:rPr lang="de-DE" sz="2500" dirty="0" smtClean="0"/>
                        <a:t> </a:t>
                      </a:r>
                      <a:r>
                        <a:rPr lang="de-DE" sz="2500" dirty="0" err="1" smtClean="0"/>
                        <a:t>with</a:t>
                      </a:r>
                      <a:r>
                        <a:rPr lang="de-DE" sz="2500" baseline="0" dirty="0" smtClean="0"/>
                        <a:t> </a:t>
                      </a:r>
                      <a:r>
                        <a:rPr lang="de-DE" sz="2500" baseline="0" dirty="0" err="1" smtClean="0"/>
                        <a:t>electricity</a:t>
                      </a:r>
                      <a:r>
                        <a:rPr lang="de-DE" sz="2500" baseline="0" dirty="0" smtClean="0"/>
                        <a:t>, </a:t>
                      </a:r>
                      <a:r>
                        <a:rPr lang="de-DE" sz="2500" baseline="0" dirty="0" err="1" smtClean="0"/>
                        <a:t>water</a:t>
                      </a:r>
                      <a:r>
                        <a:rPr lang="de-DE" sz="2500" baseline="0" dirty="0" smtClean="0"/>
                        <a:t> </a:t>
                      </a:r>
                      <a:r>
                        <a:rPr lang="de-DE" sz="2500" baseline="0" dirty="0" err="1" smtClean="0"/>
                        <a:t>and</a:t>
                      </a:r>
                      <a:r>
                        <a:rPr lang="de-DE" sz="2500" baseline="0" dirty="0" smtClean="0"/>
                        <a:t> </a:t>
                      </a:r>
                      <a:r>
                        <a:rPr lang="de-DE" sz="2500" baseline="0" dirty="0" err="1" smtClean="0"/>
                        <a:t>waste</a:t>
                      </a:r>
                      <a:endParaRPr lang="de-DE" sz="2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500" dirty="0" err="1" smtClean="0"/>
                        <a:t>percentage</a:t>
                      </a:r>
                      <a:r>
                        <a:rPr lang="de-DE" sz="2500" dirty="0" smtClean="0"/>
                        <a:t> </a:t>
                      </a:r>
                      <a:r>
                        <a:rPr lang="de-DE" sz="2500" dirty="0" err="1" smtClean="0"/>
                        <a:t>of</a:t>
                      </a:r>
                      <a:r>
                        <a:rPr lang="de-DE" sz="2500" dirty="0" smtClean="0"/>
                        <a:t> </a:t>
                      </a:r>
                      <a:r>
                        <a:rPr lang="de-DE" sz="2500" dirty="0" err="1" smtClean="0"/>
                        <a:t>organic</a:t>
                      </a:r>
                      <a:r>
                        <a:rPr lang="de-DE" sz="2500" dirty="0" smtClean="0"/>
                        <a:t>/fair/regional</a:t>
                      </a:r>
                      <a:r>
                        <a:rPr lang="de-DE" sz="2500" baseline="0" dirty="0" smtClean="0"/>
                        <a:t> </a:t>
                      </a:r>
                      <a:r>
                        <a:rPr lang="de-DE" sz="2500" baseline="0" dirty="0" err="1" smtClean="0"/>
                        <a:t>food</a:t>
                      </a:r>
                      <a:endParaRPr lang="de-DE" sz="25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500" baseline="0" dirty="0" err="1" smtClean="0"/>
                        <a:t>use</a:t>
                      </a:r>
                      <a:r>
                        <a:rPr lang="de-DE" sz="2500" baseline="0" dirty="0" smtClean="0"/>
                        <a:t> </a:t>
                      </a:r>
                      <a:r>
                        <a:rPr lang="de-DE" sz="2500" baseline="0" dirty="0" err="1" smtClean="0"/>
                        <a:t>of</a:t>
                      </a:r>
                      <a:r>
                        <a:rPr lang="de-DE" sz="2500" baseline="0" dirty="0" smtClean="0"/>
                        <a:t> environmental-</a:t>
                      </a:r>
                      <a:r>
                        <a:rPr lang="de-DE" sz="2500" baseline="0" dirty="0" err="1" smtClean="0"/>
                        <a:t>friendly</a:t>
                      </a:r>
                      <a:r>
                        <a:rPr lang="de-DE" sz="2500" baseline="0" dirty="0" smtClean="0"/>
                        <a:t> </a:t>
                      </a:r>
                      <a:r>
                        <a:rPr lang="de-DE" sz="2500" baseline="0" dirty="0" err="1" smtClean="0"/>
                        <a:t>products</a:t>
                      </a:r>
                      <a:endParaRPr lang="de-DE" sz="25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32500" y="878781"/>
            <a:ext cx="3798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u="sng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de-DE" sz="2500" u="sng" dirty="0" smtClean="0">
                <a:solidFill>
                  <a:schemeClr val="accent1">
                    <a:lumMod val="75000"/>
                  </a:schemeClr>
                </a:solidFill>
              </a:rPr>
              <a:t>artner: Wacholderhof</a:t>
            </a:r>
            <a:endParaRPr lang="de-DE" sz="25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06884" y="859959"/>
            <a:ext cx="23038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u="sng" dirty="0" smtClean="0">
                <a:solidFill>
                  <a:schemeClr val="accent1">
                    <a:lumMod val="75000"/>
                  </a:schemeClr>
                </a:solidFill>
              </a:rPr>
              <a:t>online-</a:t>
            </a:r>
            <a:r>
              <a:rPr lang="de-DE" sz="2500" u="sng" dirty="0" err="1" smtClean="0">
                <a:solidFill>
                  <a:schemeClr val="accent1">
                    <a:lumMod val="75000"/>
                  </a:schemeClr>
                </a:solidFill>
              </a:rPr>
              <a:t>checklist</a:t>
            </a:r>
            <a:endParaRPr lang="de-DE" sz="25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03765" y="1574551"/>
            <a:ext cx="23038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Criteria-catalog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de-DE" sz="2500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easures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sustainable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(e.g.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energy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de-DE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888187" y="2025523"/>
            <a:ext cx="230381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self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-evaluation,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more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conscious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handling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de-DE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25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Das Gaesteha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75" y="1574550"/>
            <a:ext cx="3169516" cy="2333556"/>
          </a:xfrm>
          <a:prstGeom prst="rect">
            <a:avLst/>
          </a:prstGeom>
          <a:noFill/>
        </p:spPr>
      </p:pic>
      <p:sp>
        <p:nvSpPr>
          <p:cNvPr id="12" name="Pfeil nach rechts 11"/>
          <p:cNvSpPr/>
          <p:nvPr/>
        </p:nvSpPr>
        <p:spPr>
          <a:xfrm>
            <a:off x="3669475" y="2432570"/>
            <a:ext cx="629393" cy="6175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873832" y="838703"/>
            <a:ext cx="28124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u="sng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e-DE" sz="2500" u="sng" dirty="0" err="1" smtClean="0">
                <a:solidFill>
                  <a:schemeClr val="accent1">
                    <a:lumMod val="75000"/>
                  </a:schemeClr>
                </a:solidFill>
              </a:rPr>
              <a:t>nnual</a:t>
            </a:r>
            <a:r>
              <a:rPr lang="de-DE" sz="25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u="sng" dirty="0" err="1" smtClean="0">
                <a:solidFill>
                  <a:schemeClr val="accent1">
                    <a:lumMod val="75000"/>
                  </a:schemeClr>
                </a:solidFill>
              </a:rPr>
              <a:t>monitoring</a:t>
            </a:r>
            <a:endParaRPr lang="de-DE" sz="25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6" descr="http://www.fairunterwegs.org/fileadmin/user_upload/Logos_Labels/Logos_Labels_extern/Logo-Tourcert-n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274" y="2183286"/>
            <a:ext cx="1245713" cy="1245714"/>
          </a:xfrm>
          <a:prstGeom prst="rect">
            <a:avLst/>
          </a:prstGeom>
          <a:noFill/>
        </p:spPr>
      </p:pic>
      <p:sp>
        <p:nvSpPr>
          <p:cNvPr id="15" name="Pfeil nach rechts 14"/>
          <p:cNvSpPr/>
          <p:nvPr/>
        </p:nvSpPr>
        <p:spPr>
          <a:xfrm>
            <a:off x="6707579" y="2432570"/>
            <a:ext cx="629393" cy="6175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9009412" y="2432570"/>
            <a:ext cx="629393" cy="6175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3505094">
            <a:off x="1577440" y="4378867"/>
            <a:ext cx="629393" cy="61751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442357" y="4402808"/>
            <a:ext cx="78772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NP: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certificate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marketing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joint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489860" y="5019304"/>
            <a:ext cx="9448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TourCert: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consulting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training</a:t>
            </a:r>
            <a:r>
              <a:rPr lang="de-DE" sz="2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500" dirty="0" err="1" smtClean="0">
                <a:solidFill>
                  <a:schemeClr val="accent1">
                    <a:lumMod val="75000"/>
                  </a:schemeClr>
                </a:solidFill>
              </a:rPr>
              <a:t>courses</a:t>
            </a:r>
            <a:endParaRPr lang="de-DE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634843" y="836129"/>
            <a:ext cx="23038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u="sng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e-DE" sz="2500" u="sng" dirty="0" err="1" smtClean="0">
                <a:solidFill>
                  <a:schemeClr val="accent1">
                    <a:lumMod val="75000"/>
                  </a:schemeClr>
                </a:solidFill>
              </a:rPr>
              <a:t>ims</a:t>
            </a:r>
            <a:endParaRPr lang="de-DE" sz="25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54375" y="748145"/>
            <a:ext cx="11946581" cy="350322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4860" y="-12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Sustainability-Check – support of local partners</a:t>
            </a:r>
          </a:p>
          <a:p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0498840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089375"/>
            <a:ext cx="10515600" cy="46582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Our Certification as a “sustainable destination” can offer an incentive for dealing with sustainable lifestyles and a more conscious use of energy</a:t>
            </a:r>
          </a:p>
          <a:p>
            <a:pPr marL="0" indent="0">
              <a:spcBef>
                <a:spcPts val="0"/>
              </a:spcBef>
              <a:buNone/>
            </a:pPr>
            <a:endParaRPr lang="en-GB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500" b="1" dirty="0" smtClean="0">
                <a:solidFill>
                  <a:schemeClr val="accent1">
                    <a:lumMod val="75000"/>
                  </a:schemeClr>
                </a:solidFill>
              </a:rPr>
              <a:t>Challenges: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control implementation, soft criteria, system based on self-evaluation</a:t>
            </a: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and trust, finding new partners</a:t>
            </a:r>
            <a:endParaRPr lang="en-GB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500" b="1" dirty="0" smtClean="0">
                <a:solidFill>
                  <a:schemeClr val="accent1">
                    <a:lumMod val="75000"/>
                  </a:schemeClr>
                </a:solidFill>
              </a:rPr>
              <a:t>Questions: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ow to create added value for our partners? </a:t>
            </a:r>
          </a:p>
          <a:p>
            <a:pPr marL="0" indent="0">
              <a:spcBef>
                <a:spcPts val="0"/>
              </a:spcBef>
              <a:buNone/>
            </a:pPr>
            <a:endParaRPr lang="en-GB" sz="25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500" b="1" dirty="0" smtClean="0">
                <a:solidFill>
                  <a:schemeClr val="accent1">
                    <a:lumMod val="75000"/>
                  </a:schemeClr>
                </a:solidFill>
              </a:rPr>
              <a:t>Ideas: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cooperation with communities, knowledge-sharing, competitions</a:t>
            </a: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4860" y="-12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Conclusions</a:t>
            </a:r>
          </a:p>
          <a:p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8643062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300</Words>
  <Application>Microsoft Office PowerPoint</Application>
  <PresentationFormat>Widescreen</PresentationFormat>
  <Paragraphs>65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Wingdings</vt:lpstr>
      <vt:lpstr>Office Theme</vt:lpstr>
      <vt:lpstr>Title Meika Bakker  Nature Park “Schwäbisch-Fränkischer Wald”  – Sustainability-Check  </vt:lpstr>
      <vt:lpstr>Aims of presentation </vt:lpstr>
      <vt:lpstr>Nature Park</vt:lpstr>
      <vt:lpstr>What we do: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Frome Town Hall –                  Logos of the range of organisations who will based there                 (PAC, CAB, Open storytellers, FF, FTC) The two theatres Pop up shops Fair Frome   Health connectors (if a picture available)</dc:title>
  <dc:creator>Kate Hellard</dc:creator>
  <cp:lastModifiedBy>Anna Francis</cp:lastModifiedBy>
  <cp:revision>147</cp:revision>
  <cp:lastPrinted>2015-10-14T15:26:02Z</cp:lastPrinted>
  <dcterms:created xsi:type="dcterms:W3CDTF">2015-08-19T09:54:42Z</dcterms:created>
  <dcterms:modified xsi:type="dcterms:W3CDTF">2016-02-24T17:17:28Z</dcterms:modified>
</cp:coreProperties>
</file>