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59" r:id="rId4"/>
    <p:sldId id="296" r:id="rId5"/>
    <p:sldId id="297" r:id="rId6"/>
    <p:sldId id="298" r:id="rId7"/>
    <p:sldId id="285" r:id="rId8"/>
    <p:sldId id="303" r:id="rId9"/>
    <p:sldId id="313" r:id="rId10"/>
    <p:sldId id="311" r:id="rId11"/>
    <p:sldId id="306" r:id="rId12"/>
    <p:sldId id="304" r:id="rId13"/>
    <p:sldId id="283" r:id="rId14"/>
    <p:sldId id="282" r:id="rId15"/>
    <p:sldId id="279" r:id="rId16"/>
    <p:sldId id="286" r:id="rId17"/>
    <p:sldId id="287" r:id="rId18"/>
    <p:sldId id="307" r:id="rId19"/>
    <p:sldId id="309" r:id="rId20"/>
    <p:sldId id="310" r:id="rId21"/>
    <p:sldId id="28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C30"/>
    <a:srgbClr val="00A6E5"/>
    <a:srgbClr val="388CCE"/>
    <a:srgbClr val="3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55"/>
    <p:restoredTop sz="93621"/>
  </p:normalViewPr>
  <p:slideViewPr>
    <p:cSldViewPr snapToGrid="0" snapToObjects="1">
      <p:cViewPr varScale="1">
        <p:scale>
          <a:sx n="92" d="100"/>
          <a:sy n="92" d="100"/>
        </p:scale>
        <p:origin x="13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C4253-6802-254C-8A9E-8E724BCE2A4B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737D-19DE-5347-BC30-719B1455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4422-CB96-DB4A-A35E-3653C7FD7DD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39DC-452F-BC40-A387-7AB6DED3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w.bode@mongooseenergy.co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50"/>
            <a:ext cx="9144000" cy="3277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333" y="3214859"/>
            <a:ext cx="8655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The future of renewables in the UK</a:t>
            </a:r>
          </a:p>
          <a:p>
            <a:pPr algn="ctr"/>
            <a:endParaRPr lang="en-US" sz="2800" b="1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algn="ctr"/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 </a:t>
            </a: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Jan-Willem </a:t>
            </a: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Bode</a:t>
            </a:r>
          </a:p>
          <a:p>
            <a:pPr algn="ctr"/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4 March 2016</a:t>
            </a: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Supply</a:t>
            </a:r>
            <a:endParaRPr lang="en-US" sz="4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616757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 full preparation mode to launch a supply business 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Estimated launch late 2016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Working closely with the community groups to develop a simple, transparent and fair proposition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Majority of benefits to community</a:t>
            </a:r>
          </a:p>
          <a:p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342901"/>
            <a:ext cx="8229600" cy="85725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The future of renewables</a:t>
            </a:r>
            <a:endParaRPr lang="en-US" sz="42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31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It is all uncertain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LECs gone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FIT effectively gone (except rooftop)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RO going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EIS gone, no SITR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Short term</a:t>
            </a:r>
            <a:endParaRPr lang="en-US" sz="42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472791" cy="37804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Consolidation of the sector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Refinancing existing assets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Cheap money is leaving the UK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More and more assets are coming to market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New projects?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Some RO, offshore wind, AD, biomass, </a:t>
            </a:r>
            <a:r>
              <a:rPr lang="en-US" dirty="0" err="1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etc</a:t>
            </a: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 but all rapidly decreasing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It’s all about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524"/>
            <a:ext cx="8229600" cy="33944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2AC30"/>
                </a:solidFill>
              </a:rPr>
              <a:t>Grid parity</a:t>
            </a:r>
          </a:p>
          <a:p>
            <a:endParaRPr lang="en-US" sz="3600" dirty="0">
              <a:solidFill>
                <a:srgbClr val="72AC30"/>
              </a:solidFill>
            </a:endParaRPr>
          </a:p>
          <a:p>
            <a:r>
              <a:rPr lang="en-US" sz="3600" dirty="0">
                <a:solidFill>
                  <a:srgbClr val="72AC30"/>
                </a:solidFill>
              </a:rPr>
              <a:t>A</a:t>
            </a:r>
            <a:r>
              <a:rPr lang="en-US" sz="3600" dirty="0" smtClean="0">
                <a:solidFill>
                  <a:srgbClr val="72AC30"/>
                </a:solidFill>
              </a:rPr>
              <a:t>ccess to cheap capital</a:t>
            </a:r>
          </a:p>
          <a:p>
            <a:endParaRPr lang="en-US" sz="3600" dirty="0" smtClean="0">
              <a:solidFill>
                <a:srgbClr val="72AC3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9931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" y="659407"/>
            <a:ext cx="6880022" cy="421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408" y="136187"/>
            <a:ext cx="836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Grid parity: ground mounted solar</a:t>
            </a: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0625" y="3035030"/>
            <a:ext cx="5070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659407"/>
            <a:ext cx="16342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Impact of MIP and cost reduction</a:t>
            </a:r>
          </a:p>
          <a:p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2281178"/>
            <a:ext cx="1964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Required:</a:t>
            </a:r>
          </a:p>
          <a:p>
            <a:r>
              <a:rPr lang="en-US" sz="2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Lower cost </a:t>
            </a:r>
            <a:r>
              <a:rPr lang="en-US" sz="20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of capital </a:t>
            </a:r>
            <a:endParaRPr lang="en-US" sz="2000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endParaRPr lang="en-US" sz="2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r>
              <a:rPr lang="en-US" sz="20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V</a:t>
            </a:r>
            <a:r>
              <a:rPr lang="en-US" sz="2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ertical integration (higher PPAs)</a:t>
            </a:r>
          </a:p>
          <a:p>
            <a:endParaRPr lang="en-US" sz="2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r>
              <a:rPr lang="en-US" sz="2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Energy prices?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2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2AC30"/>
                </a:solidFill>
                <a:latin typeface="Marmelad"/>
                <a:cs typeface="Marmelad"/>
              </a:rPr>
              <a:t>Community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7998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Fundamentally, community energy has a </a:t>
            </a:r>
          </a:p>
          <a:p>
            <a:pPr marL="0" indent="0">
              <a:buNone/>
            </a:pPr>
            <a:r>
              <a:rPr lang="en-US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	</a:t>
            </a: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lower cost of capital than “regular” renewables 	</a:t>
            </a:r>
          </a:p>
          <a:p>
            <a:pPr marL="0" indent="0">
              <a:buNone/>
            </a:pPr>
            <a:r>
              <a:rPr lang="en-US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	</a:t>
            </a: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(equity maxed at 6-7% vs &gt;10%)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 practice, cost of capital higher: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Share offer - timing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Lower leverage factors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Underwriting requirements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Expensive construction, bridge, mezzanine finance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And: no </a:t>
            </a:r>
            <a:r>
              <a:rPr lang="en-US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refi to </a:t>
            </a: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institutional investors, no access to low cost longer term capital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And – no community energy supply business exists as of yet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2AC30"/>
                </a:solidFill>
                <a:latin typeface="Marmelad"/>
                <a:cs typeface="Marmelad"/>
              </a:rPr>
              <a:t>Community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714034" cy="37609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Initially some extra support (</a:t>
            </a:r>
            <a:r>
              <a:rPr lang="en-US" dirty="0" err="1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cFIT</a:t>
            </a: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, SITR)</a:t>
            </a:r>
          </a:p>
          <a:p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Afterwards – financial instruments at commercial levels: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Underwriting of share offers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Community-owned bonds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Flexible mezzanine instruments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Affordable senior debt for community instruments</a:t>
            </a:r>
          </a:p>
          <a:p>
            <a:pPr marL="0" indent="0">
              <a:buNone/>
            </a:pPr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  <a:sym typeface="Wingdings"/>
              </a:rPr>
              <a:t> Parity with “regular” – all projects community?</a:t>
            </a:r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Pathways to parity: </a:t>
            </a:r>
            <a:b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</a:br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We are almost there!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Cheap capital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7811311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Money is leaving the UK as a consequence of government announcements – but money for refinancing still available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Community energy does not have easy access to cheap capital 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More assets coming to market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Prices of assets coming down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Competition for money going up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Cheap capital (2)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However, the divestment trend is continuing, with money looking for a home</a:t>
            </a:r>
          </a:p>
          <a:p>
            <a:endParaRPr lang="en-US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  <a:sym typeface="Wingdings"/>
            </a:endParaRP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  <a:sym typeface="Wingdings"/>
              </a:rPr>
              <a:t>source of new cheap money?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The next 20 minutes</a:t>
            </a:r>
            <a:endParaRPr lang="en-US" sz="4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063229"/>
            <a:ext cx="8615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3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Mongoose Energy</a:t>
            </a:r>
          </a:p>
          <a:p>
            <a:pPr marL="214313" indent="-214313">
              <a:buFont typeface="Arial"/>
              <a:buChar char="•"/>
            </a:pPr>
            <a:endParaRPr lang="en-US" sz="3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3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The Future of Renewables</a:t>
            </a:r>
          </a:p>
          <a:p>
            <a:pPr marL="671513" lvl="1" indent="-214313">
              <a:buFont typeface="Arial"/>
              <a:buChar char="•"/>
            </a:pPr>
            <a:r>
              <a:rPr lang="en-US" sz="3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Solar grid parity?</a:t>
            </a:r>
          </a:p>
          <a:p>
            <a:pPr marL="671513" lvl="1" indent="-214313">
              <a:buFont typeface="Arial"/>
              <a:buChar char="•"/>
            </a:pPr>
            <a:r>
              <a:rPr lang="en-US" sz="3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Community energy vs regular energy</a:t>
            </a:r>
          </a:p>
          <a:p>
            <a:pPr marL="671513" lvl="1" indent="-214313">
              <a:buFont typeface="Arial"/>
              <a:buChar char="•"/>
            </a:pPr>
            <a:r>
              <a:rPr lang="en-US" sz="3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Cheap capital?</a:t>
            </a:r>
          </a:p>
          <a:p>
            <a:pPr marL="214313" indent="-214313">
              <a:buFont typeface="Arial"/>
              <a:buChar char="•"/>
            </a:pPr>
            <a:endParaRPr lang="en-US" sz="3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So concluding</a:t>
            </a:r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Short term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Consolidation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Refinancing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Larger facilities to get access to institutional capital</a:t>
            </a:r>
          </a:p>
          <a:p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Medium term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Grid parity</a:t>
            </a:r>
          </a:p>
          <a:p>
            <a:pPr lvl="1"/>
            <a:r>
              <a:rPr lang="en-US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More cheap capital</a:t>
            </a:r>
          </a:p>
        </p:txBody>
      </p:sp>
    </p:spTree>
    <p:extLst>
      <p:ext uri="{BB962C8B-B14F-4D97-AF65-F5344CB8AC3E}">
        <p14:creationId xmlns:p14="http://schemas.microsoft.com/office/powerpoint/2010/main" val="17935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Marmelad" charset="0"/>
                <a:ea typeface="Marmelad" charset="0"/>
                <a:cs typeface="Marmelad" charset="0"/>
              </a:rPr>
              <a:t>Jan-Willem Bode</a:t>
            </a:r>
          </a:p>
          <a:p>
            <a:pPr marL="0" indent="0">
              <a:buNone/>
            </a:pPr>
            <a:r>
              <a:rPr lang="en-US" dirty="0" smtClean="0">
                <a:latin typeface="Marmelad" charset="0"/>
                <a:ea typeface="Marmelad" charset="0"/>
                <a:cs typeface="Marmelad" charset="0"/>
                <a:hlinkClick r:id="rId2"/>
              </a:rPr>
              <a:t>jw.bode@mongoose.energy</a:t>
            </a:r>
            <a:endParaRPr lang="en-US" dirty="0" smtClean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endParaRPr lang="en-US" dirty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r>
              <a:rPr lang="en-US" dirty="0" smtClean="0">
                <a:latin typeface="Marmelad" charset="0"/>
                <a:ea typeface="Marmelad" charset="0"/>
                <a:cs typeface="Marmelad" charset="0"/>
              </a:rPr>
              <a:t>07760 558 337</a:t>
            </a:r>
          </a:p>
          <a:p>
            <a:pPr marL="0" indent="0">
              <a:buNone/>
            </a:pPr>
            <a:r>
              <a:rPr lang="en-US" dirty="0" err="1">
                <a:latin typeface="Marmelad" charset="0"/>
                <a:ea typeface="Marmelad" charset="0"/>
                <a:cs typeface="Marmelad" charset="0"/>
              </a:rPr>
              <a:t>t</a:t>
            </a:r>
            <a:r>
              <a:rPr lang="en-US" dirty="0" err="1" smtClean="0">
                <a:latin typeface="Marmelad" charset="0"/>
                <a:ea typeface="Marmelad" charset="0"/>
                <a:cs typeface="Marmelad" charset="0"/>
              </a:rPr>
              <a:t>witter.com</a:t>
            </a:r>
            <a:r>
              <a:rPr lang="en-US" dirty="0" smtClean="0">
                <a:latin typeface="Marmelad" charset="0"/>
                <a:ea typeface="Marmelad" charset="0"/>
                <a:cs typeface="Marmelad" charset="0"/>
              </a:rPr>
              <a:t>/</a:t>
            </a:r>
            <a:r>
              <a:rPr lang="en-US" dirty="0" err="1" smtClean="0">
                <a:latin typeface="Marmelad" charset="0"/>
                <a:ea typeface="Marmelad" charset="0"/>
                <a:cs typeface="Marmelad" charset="0"/>
              </a:rPr>
              <a:t>mongooseenergy</a:t>
            </a:r>
            <a:endParaRPr lang="en-US" dirty="0" smtClean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Marmelad" charset="0"/>
                <a:ea typeface="Marmelad" charset="0"/>
                <a:cs typeface="Marmelad" charset="0"/>
              </a:rPr>
              <a:t>facebook.com</a:t>
            </a:r>
            <a:r>
              <a:rPr lang="en-US" dirty="0">
                <a:latin typeface="Marmelad" charset="0"/>
                <a:ea typeface="Marmelad" charset="0"/>
                <a:cs typeface="Marmelad" charset="0"/>
              </a:rPr>
              <a:t>/</a:t>
            </a:r>
            <a:r>
              <a:rPr lang="en-US" dirty="0" err="1" smtClean="0">
                <a:latin typeface="Marmelad" charset="0"/>
                <a:ea typeface="Marmelad" charset="0"/>
                <a:cs typeface="Marmelad" charset="0"/>
              </a:rPr>
              <a:t>mongooseenergy</a:t>
            </a:r>
            <a:endParaRPr lang="en-US" dirty="0" smtClean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endParaRPr lang="en-US" dirty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endParaRPr lang="en-US" dirty="0">
              <a:latin typeface="Marmelad" charset="0"/>
              <a:ea typeface="Marmelad" charset="0"/>
              <a:cs typeface="Marmelad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Marmelad" charset="0"/>
                <a:ea typeface="Marmelad" charset="0"/>
                <a:cs typeface="Marmelad" charset="0"/>
              </a:rPr>
              <a:t>It is a revolution, we are at the beginning, but we are winning</a:t>
            </a:r>
            <a:endParaRPr lang="en-US" i="1" dirty="0"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6485" y="-229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2" y="-68224"/>
            <a:ext cx="1750317" cy="19943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53" y="2753527"/>
            <a:ext cx="8129533" cy="1323439"/>
          </a:xfrm>
          <a:prstGeom prst="rect">
            <a:avLst/>
          </a:prstGeom>
          <a:solidFill>
            <a:srgbClr val="72AC30">
              <a:alpha val="42000"/>
            </a:srgbClr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Marmelad"/>
                <a:cs typeface="Marmelad"/>
              </a:rPr>
              <a:t>Transforming the nature of energy ownership</a:t>
            </a:r>
            <a:endParaRPr lang="en-US" sz="4000" dirty="0">
              <a:solidFill>
                <a:schemeClr val="bg1"/>
              </a:solidFill>
              <a:latin typeface="Marmelad"/>
              <a:cs typeface="Marmelad"/>
            </a:endParaRPr>
          </a:p>
        </p:txBody>
      </p:sp>
    </p:spTree>
    <p:extLst>
      <p:ext uri="{BB962C8B-B14F-4D97-AF65-F5344CB8AC3E}">
        <p14:creationId xmlns:p14="http://schemas.microsoft.com/office/powerpoint/2010/main" val="1476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3094"/>
            <a:ext cx="840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2AC30"/>
                </a:solidFill>
                <a:latin typeface="Marmelad"/>
                <a:cs typeface="Marmelad"/>
              </a:rPr>
              <a:t>Ownership and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8671" y="2665141"/>
            <a:ext cx="1673915" cy="764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Mongoose Energy Ltd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975" y="3907206"/>
            <a:ext cx="1772263" cy="8942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Generation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40975" y="1218069"/>
            <a:ext cx="1772263" cy="10387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Community </a:t>
            </a:r>
          </a:p>
          <a:p>
            <a:pPr algn="ctr"/>
            <a:r>
              <a:rPr lang="en-US" sz="2000" dirty="0"/>
              <a:t>co-operative</a:t>
            </a:r>
          </a:p>
          <a:p>
            <a:pPr algn="ctr"/>
            <a:r>
              <a:rPr lang="en-US" sz="2000" dirty="0" smtClean="0"/>
              <a:t>(always &gt;50%)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26312" y="1218069"/>
            <a:ext cx="1998631" cy="10387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Investors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436877" y="1224495"/>
            <a:ext cx="2073525" cy="1025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Employees</a:t>
            </a:r>
            <a:endParaRPr lang="en-US" sz="2000" dirty="0"/>
          </a:p>
        </p:txBody>
      </p:sp>
      <p:cxnSp>
        <p:nvCxnSpPr>
          <p:cNvPr id="17" name="Elbow Connector 16"/>
          <p:cNvCxnSpPr>
            <a:stCxn id="10" idx="2"/>
            <a:endCxn id="4" idx="0"/>
          </p:cNvCxnSpPr>
          <p:nvPr/>
        </p:nvCxnSpPr>
        <p:spPr>
          <a:xfrm rot="16200000" flipH="1">
            <a:off x="2772206" y="1311718"/>
            <a:ext cx="408324" cy="229852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  <a:endCxn id="4" idx="0"/>
          </p:cNvCxnSpPr>
          <p:nvPr/>
        </p:nvCxnSpPr>
        <p:spPr>
          <a:xfrm>
            <a:off x="4125628" y="2256815"/>
            <a:ext cx="1" cy="408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2"/>
            <a:endCxn id="4" idx="0"/>
          </p:cNvCxnSpPr>
          <p:nvPr/>
        </p:nvCxnSpPr>
        <p:spPr>
          <a:xfrm rot="5400000">
            <a:off x="5092259" y="1283760"/>
            <a:ext cx="414752" cy="23480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2793576" y="2557753"/>
            <a:ext cx="414755" cy="22493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4925653" y="2644038"/>
            <a:ext cx="476729" cy="207678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25887" y="3844836"/>
            <a:ext cx="1913481" cy="10189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Supply</a:t>
            </a:r>
            <a:endParaRPr lang="en-US" sz="20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Mongoose Board</a:t>
            </a:r>
            <a:endParaRPr lang="en-US" sz="4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51104"/>
            <a:ext cx="8615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Independent chair: Sir Ed Davey</a:t>
            </a:r>
          </a:p>
          <a:p>
            <a:pPr marL="214313" indent="-214313">
              <a:buFont typeface="Arial"/>
              <a:buChar char="•"/>
            </a:pP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3 non-execs from co-op (elected by members)</a:t>
            </a:r>
          </a:p>
          <a:p>
            <a:pPr marL="214313" indent="-214313">
              <a:buFont typeface="Arial"/>
              <a:buChar char="•"/>
            </a:pP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1 non-exec employee </a:t>
            </a: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representative</a:t>
            </a:r>
          </a:p>
          <a:p>
            <a:pPr marL="214313" indent="-214313">
              <a:buFont typeface="Arial"/>
              <a:buChar char="•"/>
            </a:pP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2 non-execs from the investors</a:t>
            </a: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 marL="214313" indent="-214313"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3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executive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directors</a:t>
            </a:r>
          </a:p>
        </p:txBody>
      </p:sp>
    </p:spTree>
    <p:extLst>
      <p:ext uri="{BB962C8B-B14F-4D97-AF65-F5344CB8AC3E}">
        <p14:creationId xmlns:p14="http://schemas.microsoft.com/office/powerpoint/2010/main" val="14884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88682" y="364891"/>
            <a:ext cx="6441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2AC30"/>
                </a:solidFill>
                <a:latin typeface="Marmelad"/>
                <a:cs typeface="Marmelad"/>
              </a:rPr>
              <a:t>The core: the community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62" y="-142358"/>
            <a:ext cx="1550138" cy="1766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" y="1495958"/>
            <a:ext cx="1589653" cy="64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0" y="3584437"/>
            <a:ext cx="2805325" cy="50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3" y="4054330"/>
            <a:ext cx="1259950" cy="720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25" y="3313528"/>
            <a:ext cx="1859662" cy="777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99" y="1319653"/>
            <a:ext cx="1233585" cy="706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1" y="2477056"/>
            <a:ext cx="1800180" cy="478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8926" y="2488192"/>
            <a:ext cx="840616" cy="852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13" y="1319653"/>
            <a:ext cx="1893916" cy="50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911" y="3708836"/>
            <a:ext cx="1095263" cy="1012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52" y="2221011"/>
            <a:ext cx="1946138" cy="5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489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Generation</a:t>
            </a:r>
            <a:endParaRPr lang="en-US" sz="4000" dirty="0">
              <a:solidFill>
                <a:schemeClr val="bg1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616757" cy="33944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Assets under management: £40m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AUM by end of June: £80m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Pipeline for next year: £110m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Ground mount solar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Marmelad" charset="0"/>
                <a:ea typeface="Marmelad" charset="0"/>
                <a:cs typeface="Marmelad" charset="0"/>
              </a:rPr>
              <a:t>Offshore wind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Generation</a:t>
            </a:r>
            <a:endParaRPr lang="en-US" sz="40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616757" cy="3394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Mongoose manages the projects and runs the corporate secretariat of the </a:t>
            </a:r>
            <a:r>
              <a:rPr lang="en-US" sz="3900" dirty="0" err="1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bencoms</a:t>
            </a:r>
            <a:endParaRPr lang="en-US" sz="3900" dirty="0" smtClean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  <a:p>
            <a:pPr>
              <a:lnSpc>
                <a:spcPct val="110000"/>
              </a:lnSpc>
            </a:pPr>
            <a:r>
              <a:rPr lang="en-US" sz="39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Priority is to ensure payment of investors</a:t>
            </a:r>
          </a:p>
          <a:p>
            <a:pPr>
              <a:lnSpc>
                <a:spcPct val="110000"/>
              </a:lnSpc>
            </a:pPr>
            <a:r>
              <a:rPr lang="en-US" sz="3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Track </a:t>
            </a:r>
            <a:r>
              <a:rPr lang="en-US" sz="3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record: </a:t>
            </a:r>
            <a:r>
              <a:rPr lang="en-US" sz="3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BWCE</a:t>
            </a:r>
            <a:r>
              <a:rPr lang="en-US" sz="3800" dirty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, LCG  and WWCE have paid 7</a:t>
            </a:r>
            <a:r>
              <a:rPr lang="en-US" sz="3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% since beginning</a:t>
            </a:r>
            <a:endParaRPr lang="en-US" sz="3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358" y="19374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Frome </a:t>
            </a:r>
            <a:r>
              <a:rPr lang="en-US" sz="36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Renewable Energy Co-op</a:t>
            </a:r>
            <a:endParaRPr lang="en-US" sz="36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616757" cy="3394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Launched first share offer May 2015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Raised £280,000 in four days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Installed 200kw solar </a:t>
            </a:r>
            <a:r>
              <a:rPr lang="en-US" sz="2800" dirty="0" err="1" smtClean="0">
                <a:solidFill>
                  <a:srgbClr val="72AC30"/>
                </a:solidFill>
                <a:latin typeface="Marmelad" charset="0"/>
                <a:ea typeface="Marmelad" charset="0"/>
                <a:cs typeface="Marmelad" charset="0"/>
              </a:rPr>
              <a:t>pv</a:t>
            </a:r>
            <a:endParaRPr lang="en-US" sz="2800" dirty="0">
              <a:solidFill>
                <a:srgbClr val="72AC30"/>
              </a:solidFill>
              <a:latin typeface="Marmelad" charset="0"/>
              <a:ea typeface="Marmelad" charset="0"/>
              <a:cs typeface="Marmela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3" y="-146046"/>
            <a:ext cx="1750317" cy="199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02" y="2397196"/>
            <a:ext cx="3748880" cy="24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473</Words>
  <Application>Microsoft Office PowerPoint</Application>
  <PresentationFormat>On-screen Show (16:9)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Marmelad</vt:lpstr>
      <vt:lpstr>Wingdings</vt:lpstr>
      <vt:lpstr>Office Theme</vt:lpstr>
      <vt:lpstr>PowerPoint Presentation</vt:lpstr>
      <vt:lpstr>The next 20 minutes</vt:lpstr>
      <vt:lpstr>PowerPoint Presentation</vt:lpstr>
      <vt:lpstr>PowerPoint Presentation</vt:lpstr>
      <vt:lpstr>Mongoose Board</vt:lpstr>
      <vt:lpstr>The core: the community groups</vt:lpstr>
      <vt:lpstr>Generation</vt:lpstr>
      <vt:lpstr>Generation</vt:lpstr>
      <vt:lpstr>Frome Renewable Energy Co-op</vt:lpstr>
      <vt:lpstr>Supply</vt:lpstr>
      <vt:lpstr>The future of renewables</vt:lpstr>
      <vt:lpstr>Short term</vt:lpstr>
      <vt:lpstr>It’s all about</vt:lpstr>
      <vt:lpstr>PowerPoint Presentation</vt:lpstr>
      <vt:lpstr>Community energy</vt:lpstr>
      <vt:lpstr>Community energy</vt:lpstr>
      <vt:lpstr>Pathways to parity:  We are almost there!</vt:lpstr>
      <vt:lpstr>Cheap capital</vt:lpstr>
      <vt:lpstr>Cheap capital (2)</vt:lpstr>
      <vt:lpstr>So concluding</vt:lpstr>
      <vt:lpstr>PowerPoint Presentation</vt:lpstr>
    </vt:vector>
  </TitlesOfParts>
  <Manager/>
  <Company>Mongoose Energy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Jan-Willem Bode</dc:creator>
  <cp:keywords/>
  <dc:description/>
  <cp:lastModifiedBy>Anna Francis</cp:lastModifiedBy>
  <cp:revision>66</cp:revision>
  <dcterms:created xsi:type="dcterms:W3CDTF">2015-04-25T15:16:01Z</dcterms:created>
  <dcterms:modified xsi:type="dcterms:W3CDTF">2016-02-26T11:05:57Z</dcterms:modified>
  <cp:category/>
</cp:coreProperties>
</file>