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13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.barnham@ic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burninganswers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539552" y="11663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3240" b="1"/>
              <a:t>Erneuerbare Energieträger</a:t>
            </a:r>
            <a:r>
              <a:rPr lang="en-GB" sz="324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240" b="1"/>
              <a:t>senken Stromkosten </a:t>
            </a:r>
            <a:r>
              <a:rPr lang="en-GB" sz="324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23528" y="1412775"/>
            <a:ext cx="8579295" cy="52565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Keith Barnham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Emeritus Professor of Physics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Imperial College London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Arial"/>
              <a:buNone/>
            </a:pPr>
            <a:r>
              <a:rPr lang="en-GB" sz="2125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k.barnham@ic.ac.uk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125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25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Burning Answer: 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25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User’s Guide to the Solar Revolution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Weidenfeld and Nicholson 2014</a:t>
            </a:r>
            <a:r>
              <a:rPr lang="en-GB" sz="2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Arial"/>
              <a:buNone/>
            </a:pPr>
            <a:r>
              <a:rPr lang="en-GB" sz="20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www.burninganswers.com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Keith Barnham, Kaspar Knorr, Massimo Mazzer, “Recent progress towards all-renewable electricity supplies” </a:t>
            </a:r>
            <a:r>
              <a:rPr lang="en-GB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Nature Materials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r>
              <a:rPr lang="en-GB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(2), pp. 115-116, (2016)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23528" y="188640"/>
            <a:ext cx="8507288" cy="8640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KKW: </a:t>
            </a:r>
            <a:r>
              <a:rPr lang="en-GB" sz="3959"/>
              <a:t>Kombikraftwerk</a:t>
            </a: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-8348" y="1124744"/>
            <a:ext cx="9152348" cy="5877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98346"/>
              <a:buFont typeface="Calibri"/>
              <a:buChar char="●"/>
            </a:pP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Kombikraftwerk </a:t>
            </a:r>
            <a:r>
              <a:rPr lang="en-GB" sz="2557">
                <a:solidFill>
                  <a:srgbClr val="000000"/>
                </a:solidFill>
              </a:rPr>
              <a:t>voll erneuerbares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57">
                <a:solidFill>
                  <a:srgbClr val="000000"/>
                </a:solidFill>
              </a:rPr>
              <a:t>Projekt begonnen</a:t>
            </a: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2006</a:t>
            </a:r>
          </a:p>
          <a:p>
            <a:pPr lvl="0" indent="47180" rtl="0">
              <a:lnSpc>
                <a:spcPct val="80000"/>
              </a:lnSpc>
              <a:spcBef>
                <a:spcPts val="1800"/>
              </a:spcBef>
              <a:buClr>
                <a:srgbClr val="FF0000"/>
              </a:buClr>
              <a:buSzPct val="98346"/>
              <a:buFont typeface="Calibri"/>
            </a:pPr>
            <a:r>
              <a:rPr lang="en-GB" sz="2557"/>
              <a:t>In 2006 hat es 1/10.000 von tatsächliche Nachfrage für Elektrokraft in DE angepasst mit Echtzeit-Output von </a:t>
            </a:r>
            <a:r>
              <a:rPr lang="en-GB" sz="2557">
                <a:solidFill>
                  <a:srgbClr val="FFCC00"/>
                </a:solidFill>
              </a:rPr>
              <a:t>PV, </a:t>
            </a:r>
            <a:r>
              <a:rPr lang="en-GB" sz="2557">
                <a:solidFill>
                  <a:srgbClr val="29C7C7"/>
                </a:solidFill>
              </a:rPr>
              <a:t>Wind-</a:t>
            </a:r>
            <a:r>
              <a:rPr lang="en-GB" sz="2557">
                <a:solidFill>
                  <a:srgbClr val="FFCC00"/>
                </a:solidFill>
              </a:rPr>
              <a:t> </a:t>
            </a:r>
            <a:r>
              <a:rPr lang="en-GB" sz="2557"/>
              <a:t>u. </a:t>
            </a:r>
            <a:r>
              <a:rPr lang="en-GB" sz="2557">
                <a:solidFill>
                  <a:srgbClr val="009242"/>
                </a:solidFill>
              </a:rPr>
              <a:t>Biogas</a:t>
            </a:r>
            <a:r>
              <a:rPr lang="en-GB" sz="2557"/>
              <a:t>generatoren</a:t>
            </a:r>
          </a:p>
          <a:p>
            <a:pPr lvl="0" indent="47180" rtl="0">
              <a:lnSpc>
                <a:spcPct val="80000"/>
              </a:lnSpc>
              <a:spcBef>
                <a:spcPts val="1800"/>
              </a:spcBef>
              <a:buClr>
                <a:srgbClr val="FF0000"/>
              </a:buClr>
              <a:buSzPct val="98346"/>
              <a:buFont typeface="Calibri"/>
            </a:pPr>
            <a:r>
              <a:rPr lang="en-GB" sz="2557">
                <a:solidFill>
                  <a:srgbClr val="FFC000"/>
                </a:solidFill>
              </a:rPr>
              <a:t>PV</a:t>
            </a:r>
            <a:r>
              <a:rPr lang="en-GB" sz="2557"/>
              <a:t> und </a:t>
            </a:r>
            <a:r>
              <a:rPr lang="en-GB" sz="2557">
                <a:solidFill>
                  <a:srgbClr val="29C7C7"/>
                </a:solidFill>
              </a:rPr>
              <a:t>Wind</a:t>
            </a:r>
            <a:r>
              <a:rPr lang="en-GB" sz="2557"/>
              <a:t> zusammen können  </a:t>
            </a:r>
            <a:r>
              <a:rPr lang="en-GB" sz="2557">
                <a:solidFill>
                  <a:srgbClr val="FF0000"/>
                </a:solidFill>
              </a:rPr>
              <a:t>78%</a:t>
            </a:r>
            <a:r>
              <a:rPr lang="en-GB" sz="2557"/>
              <a:t> des Energieanspruchs in DE decken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98346"/>
              <a:buFont typeface="Calibri"/>
              <a:buNone/>
            </a:pPr>
            <a:endParaRPr sz="2557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indent="0" rtl="0">
              <a:lnSpc>
                <a:spcPct val="80000"/>
              </a:lnSpc>
              <a:spcBef>
                <a:spcPts val="0"/>
              </a:spcBef>
              <a:buClr>
                <a:srgbClr val="FF0000"/>
              </a:buClr>
              <a:buSzPct val="98346"/>
              <a:buFont typeface="Calibri"/>
            </a:pPr>
            <a:r>
              <a:rPr lang="en-GB" sz="2557"/>
              <a:t>Lediglich </a:t>
            </a:r>
            <a:r>
              <a:rPr lang="en-GB" sz="2557">
                <a:solidFill>
                  <a:srgbClr val="FF0000"/>
                </a:solidFill>
              </a:rPr>
              <a:t>17%</a:t>
            </a:r>
            <a:r>
              <a:rPr lang="en-GB" sz="2557"/>
              <a:t> Notenergieversorgung </a:t>
            </a:r>
          </a:p>
          <a:p>
            <a:pPr marL="0" lvl="0" indent="-69850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-GB" sz="2557"/>
              <a:t>     durch</a:t>
            </a:r>
            <a:r>
              <a:rPr lang="en-GB"/>
              <a:t> </a:t>
            </a:r>
            <a:r>
              <a:rPr lang="en-GB" sz="2557">
                <a:solidFill>
                  <a:srgbClr val="009242"/>
                </a:solidFill>
              </a:rPr>
              <a:t>Biogas</a:t>
            </a:r>
            <a:r>
              <a:rPr lang="en-GB" sz="2557"/>
              <a:t>strom wurde benötigt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endParaRPr sz="2557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endParaRPr sz="2557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indent="0" rtl="0">
              <a:lnSpc>
                <a:spcPct val="80000"/>
              </a:lnSpc>
              <a:spcBef>
                <a:spcPts val="0"/>
              </a:spcBef>
              <a:buClr>
                <a:srgbClr val="FF0000"/>
              </a:buClr>
              <a:buSzPct val="98346"/>
              <a:buFont typeface="Calibri"/>
            </a:pPr>
            <a:r>
              <a:rPr lang="en-GB" sz="2557"/>
              <a:t>Lediglich </a:t>
            </a:r>
            <a:r>
              <a:rPr lang="en-GB" sz="2557">
                <a:solidFill>
                  <a:srgbClr val="FF0000"/>
                </a:solidFill>
              </a:rPr>
              <a:t>5%</a:t>
            </a:r>
            <a:r>
              <a:rPr lang="en-GB" sz="2557"/>
              <a:t> Notversorgung </a:t>
            </a:r>
            <a:r>
              <a:rPr lang="en-GB" sz="2557">
                <a:solidFill>
                  <a:schemeClr val="dk2"/>
                </a:solidFill>
              </a:rPr>
              <a:t>Speicherraum</a:t>
            </a:r>
          </a:p>
          <a:p>
            <a:pPr marL="0" lvl="0" indent="0" rtl="0">
              <a:lnSpc>
                <a:spcPct val="8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GB" sz="2557"/>
              <a:t>     wurde benötigt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endParaRPr sz="2557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98346"/>
              <a:buFont typeface="Calibri"/>
              <a:buChar char="●"/>
            </a:pP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KKW gives targets for all-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renewable Germany -  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adapt for UK (tomorrow)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endParaRPr sz="2557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GB" sz="2557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endParaRPr sz="217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endParaRPr sz="217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Shape 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19251" y="3429000"/>
            <a:ext cx="4524749" cy="3386906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/>
          <p:nvPr/>
        </p:nvSpPr>
        <p:spPr>
          <a:xfrm rot="-5400000">
            <a:off x="3217401" y="4735809"/>
            <a:ext cx="3078593" cy="46497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Shape 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0584" y="692695"/>
            <a:ext cx="6274586" cy="5760641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86943" y="-23428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PV</a:t>
            </a:r>
            <a:r>
              <a:rPr lang="en-GB"/>
              <a:t>-Energie</a:t>
            </a: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/>
              <a:t>steigt</a:t>
            </a: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exponenti</a:t>
            </a:r>
            <a:r>
              <a:rPr lang="en-GB"/>
              <a:t>ell</a:t>
            </a: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3707903" y="1692586"/>
            <a:ext cx="1095684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0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Germany</a:t>
            </a: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cxnSp>
        <p:nvCxnSpPr>
          <p:cNvPr id="101" name="Shape 101"/>
          <p:cNvCxnSpPr/>
          <p:nvPr/>
        </p:nvCxnSpPr>
        <p:spPr>
          <a:xfrm>
            <a:off x="3183503" y="4221087"/>
            <a:ext cx="2144484" cy="0"/>
          </a:xfrm>
          <a:prstGeom prst="straightConnector1">
            <a:avLst/>
          </a:prstGeom>
          <a:noFill/>
          <a:ln w="44450" cap="flat" cmpd="sng">
            <a:solidFill>
              <a:srgbClr val="00B050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02" name="Shape 102"/>
          <p:cNvSpPr/>
          <p:nvPr/>
        </p:nvSpPr>
        <p:spPr>
          <a:xfrm>
            <a:off x="7290482" y="5045380"/>
            <a:ext cx="1638363" cy="22536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8333492" y="5350117"/>
            <a:ext cx="652743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2025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EDF?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1763688" y="6431607"/>
            <a:ext cx="6440033" cy="400109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K.Barnham, K.Knorr, M.Mazzer, </a:t>
            </a:r>
            <a:r>
              <a:rPr lang="en-GB" sz="20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Nature Materials</a:t>
            </a:r>
            <a:r>
              <a:rPr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Feb. 2016</a:t>
            </a: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80120" y="1039950"/>
            <a:ext cx="6935497" cy="4519443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-1015" y="-918"/>
            <a:ext cx="9145015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Onshore </a:t>
            </a:r>
            <a:r>
              <a:rPr lang="en-GB" sz="3959"/>
              <a:t>Windenergie</a:t>
            </a: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959"/>
              <a:t>DE</a:t>
            </a: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3959"/>
              <a:t>IT</a:t>
            </a: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&amp; UK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492747" y="5733255"/>
            <a:ext cx="8244501" cy="19082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Deutschland wird KKW Ziel bis 2020 erreichen, UK ohne Kürzungen bis 2022</a:t>
            </a: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Lokale Eigenverantwortung/Nutzen wie in Denmark von Nöten</a:t>
            </a: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1200"/>
              </a:spcBef>
              <a:buSzPct val="25000"/>
              <a:buNone/>
            </a:pPr>
            <a:r>
              <a:rPr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</p:txBody>
      </p:sp>
      <p:sp>
        <p:nvSpPr>
          <p:cNvPr id="112" name="Shape 112"/>
          <p:cNvSpPr/>
          <p:nvPr/>
        </p:nvSpPr>
        <p:spPr>
          <a:xfrm>
            <a:off x="6950935" y="4412232"/>
            <a:ext cx="1761133" cy="16158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7812360" y="4574517"/>
            <a:ext cx="652743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2025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EDF?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21195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Offshore Wind</a:t>
            </a:r>
            <a:r>
              <a:rPr lang="en-GB" sz="3959"/>
              <a:t>energie DE</a:t>
            </a: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&amp; UK</a:t>
            </a:r>
          </a:p>
        </p:txBody>
      </p:sp>
      <p:pic>
        <p:nvPicPr>
          <p:cNvPr id="119" name="Shape 11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763688" y="908720"/>
            <a:ext cx="5311328" cy="4926725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 txBox="1"/>
          <p:nvPr/>
        </p:nvSpPr>
        <p:spPr>
          <a:xfrm>
            <a:off x="-60984" y="6021287"/>
            <a:ext cx="9144000" cy="1354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Trotz größere Umfang in einem schwieriges Umfeld stieg offshore Windenergie exponentiell wie bei den viel kleineren PV</a:t>
            </a: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/>
          <p:nvPr/>
        </p:nvSpPr>
        <p:spPr>
          <a:xfrm>
            <a:off x="6732239" y="3413157"/>
            <a:ext cx="1449959" cy="22584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7652278" y="3719023"/>
            <a:ext cx="652743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2025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EDF?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Exponenti</a:t>
            </a:r>
            <a:r>
              <a:rPr lang="en-GB" sz="3600"/>
              <a:t>ell</a:t>
            </a:r>
            <a:r>
              <a:rPr lang="en-GB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600"/>
              <a:t>steigende</a:t>
            </a:r>
            <a:r>
              <a:rPr lang="en-GB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600"/>
              <a:t>Märkte</a:t>
            </a:r>
            <a:r>
              <a:rPr lang="en-GB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GB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600"/>
              <a:t>führen zu</a:t>
            </a:r>
            <a:r>
              <a:rPr lang="en-GB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600"/>
              <a:t>sinkenden</a:t>
            </a:r>
            <a:r>
              <a:rPr lang="en-GB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600"/>
              <a:t>Großhandels</a:t>
            </a:r>
            <a:r>
              <a:rPr lang="en-GB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</a:t>
            </a:r>
            <a:r>
              <a:rPr lang="en-GB" sz="3600"/>
              <a:t>eise</a:t>
            </a:r>
            <a:r>
              <a:rPr lang="en-GB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128" name="Shape 1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7543" y="1556791"/>
            <a:ext cx="8229600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 txBox="1"/>
          <p:nvPr/>
        </p:nvSpPr>
        <p:spPr>
          <a:xfrm>
            <a:off x="395536" y="6068164"/>
            <a:ext cx="8441222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rgbClr val="FF0000"/>
              </a:buClr>
              <a:buSzPct val="133333"/>
              <a:buFont typeface="Calibri"/>
              <a:buChar char="●"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Good Energy zeigte Preisfall 2014 in UK durch günstigere erneuerbare Energie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/>
              <a:t>Mögliche Wirkungen durch</a:t>
            </a: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/>
              <a:t>Kürzungen bei Subventionen in UK</a:t>
            </a: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6" name="Shape 1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3608" y="1817369"/>
            <a:ext cx="6912767" cy="4275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/>
              <a:t>Strom Großhandelspreise</a:t>
            </a: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2025 </a:t>
            </a:r>
          </a:p>
        </p:txBody>
      </p:sp>
      <p:pic>
        <p:nvPicPr>
          <p:cNvPr id="142" name="Shape 1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7543" y="1628800"/>
            <a:ext cx="8229600" cy="45259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3" name="Shape 143"/>
          <p:cNvCxnSpPr/>
          <p:nvPr/>
        </p:nvCxnSpPr>
        <p:spPr>
          <a:xfrm>
            <a:off x="4283967" y="1772816"/>
            <a:ext cx="0" cy="345638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stealth" w="lg" len="lg"/>
          </a:ln>
        </p:spPr>
      </p:cxnSp>
      <p:sp>
        <p:nvSpPr>
          <p:cNvPr id="144" name="Shape 144"/>
          <p:cNvSpPr txBox="1"/>
          <p:nvPr/>
        </p:nvSpPr>
        <p:spPr>
          <a:xfrm>
            <a:off x="2662103" y="2396896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/>
          </a:p>
        </p:txBody>
      </p:sp>
      <p:sp>
        <p:nvSpPr>
          <p:cNvPr id="145" name="Shape 145"/>
          <p:cNvSpPr txBox="1"/>
          <p:nvPr/>
        </p:nvSpPr>
        <p:spPr>
          <a:xfrm>
            <a:off x="5868144" y="1700808"/>
            <a:ext cx="91440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/>
              <a:t>&lt;  HPC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4355976" y="2924943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/>
              <a:t>&lt;   CfD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1042079" y="6036864"/>
            <a:ext cx="684277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Großhandelskosten für Strom in DE schon 2012 - 2015 erreicht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/>
              <a:t>Schlussfolgerungen</a:t>
            </a: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62212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3166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Char char="●"/>
            </a:pPr>
            <a:r>
              <a:rPr lang="en-GB" sz="3000"/>
              <a:t>Deutsche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PV &amp; </a:t>
            </a:r>
            <a:r>
              <a:rPr lang="en-GB" sz="3000"/>
              <a:t>W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 </a:t>
            </a:r>
            <a:r>
              <a:rPr lang="en-GB" sz="3000"/>
              <a:t>wird das Ziel für voll erneuerbare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000"/>
              <a:t>Strom bis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2020 erre</a:t>
            </a:r>
            <a:r>
              <a:rPr lang="en-GB" sz="3000"/>
              <a:t>ichen</a:t>
            </a:r>
          </a:p>
          <a:p>
            <a:pPr marL="342900" marR="0" lvl="0" indent="-331660" algn="l" rtl="0">
              <a:lnSpc>
                <a:spcPct val="80000"/>
              </a:lnSpc>
              <a:spcBef>
                <a:spcPts val="1235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Char char="●"/>
            </a:pPr>
            <a:r>
              <a:rPr lang="en-GB" sz="3000"/>
              <a:t>Ohne Kürzungen erreicht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UK </a:t>
            </a:r>
            <a:r>
              <a:rPr lang="en-GB" sz="3000"/>
              <a:t>das Ziel bis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2022</a:t>
            </a:r>
          </a:p>
          <a:p>
            <a:pPr marL="342900" marR="0" lvl="0" indent="-331660" algn="l" rtl="0">
              <a:lnSpc>
                <a:spcPct val="80000"/>
              </a:lnSpc>
              <a:spcBef>
                <a:spcPts val="1235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Char char="●"/>
            </a:pPr>
            <a:r>
              <a:rPr lang="en-GB" sz="3000"/>
              <a:t>Großhandelskosten für Strom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000"/>
              <a:t> in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UK &amp; </a:t>
            </a:r>
            <a:r>
              <a:rPr lang="en-GB" sz="3000"/>
              <a:t>DE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000"/>
              <a:t>spiegelt Anteil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000"/>
              <a:t>der Marktdurchdringung für erneuerbare Energie wider</a:t>
            </a:r>
          </a:p>
          <a:p>
            <a:pPr marL="342900" marR="0" lvl="0" indent="-331660" algn="l" rtl="0">
              <a:lnSpc>
                <a:spcPct val="80000"/>
              </a:lnSpc>
              <a:spcBef>
                <a:spcPts val="1235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Char char="●"/>
            </a:pPr>
            <a:r>
              <a:rPr lang="en-GB" sz="3000"/>
              <a:t>Kürzungen für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PV &amp; </a:t>
            </a:r>
            <a:r>
              <a:rPr lang="en-GB" sz="3000"/>
              <a:t>O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nshore </a:t>
            </a:r>
            <a:r>
              <a:rPr lang="en-GB" sz="3000"/>
              <a:t>W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indenergie </a:t>
            </a:r>
            <a:r>
              <a:rPr lang="en-GB" sz="3000"/>
              <a:t>sollten Weg bereiten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000"/>
              <a:t>für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000"/>
              <a:t>teuere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&amp; </a:t>
            </a:r>
            <a:r>
              <a:rPr lang="en-GB" sz="3000"/>
              <a:t>kohlenstoffreiche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000"/>
              <a:t>G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&amp; </a:t>
            </a:r>
            <a:r>
              <a:rPr lang="en-GB" sz="3000"/>
              <a:t>Kernenergie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1235"/>
              </a:spcBef>
              <a:spcAft>
                <a:spcPts val="0"/>
              </a:spcAft>
              <a:buClr>
                <a:srgbClr val="FF0000"/>
              </a:buClr>
              <a:buSzPct val="105900"/>
              <a:buFont typeface="Calibri"/>
              <a:buChar char="●"/>
            </a:pP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GB" sz="3000"/>
              <a:t>is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2025: “pessimisti</a:t>
            </a:r>
            <a:r>
              <a:rPr lang="en-GB" sz="3000"/>
              <a:t>sche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</a:t>
            </a:r>
            <a:r>
              <a:rPr lang="en-GB" sz="3000"/>
              <a:t>Annahme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000"/>
              <a:t>für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000"/>
              <a:t>erneuerbare Energie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000"/>
              <a:t>sieht vor, dass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“</a:t>
            </a:r>
            <a:r>
              <a:rPr lang="en-GB" sz="3000"/>
              <a:t>arbeitsame Steuerzahler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 7p </a:t>
            </a:r>
            <a:r>
              <a:rPr lang="en-GB" sz="3000"/>
              <a:t>von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9p </a:t>
            </a:r>
            <a:r>
              <a:rPr lang="en-GB" sz="3000"/>
              <a:t>Kernenergiekosten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000"/>
              <a:t>pro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kWh zahlen werden</a:t>
            </a:r>
            <a:r>
              <a:rPr lang="en-GB" sz="31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96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8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</Words>
  <Application>Microsoft Office PowerPoint</Application>
  <PresentationFormat>On-screen Show (4:3)</PresentationFormat>
  <Paragraphs>66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Erneuerbare Energieträger senken Stromkosten   </vt:lpstr>
      <vt:lpstr>KKW: Kombikraftwerk  </vt:lpstr>
      <vt:lpstr>PV-Energie steigt exponentiell </vt:lpstr>
      <vt:lpstr>Onshore Windenergie DE, IT &amp; UK</vt:lpstr>
      <vt:lpstr>Offshore Windenergie DE &amp; UK</vt:lpstr>
      <vt:lpstr>Exponentiell steigende Märkte  führen zu sinkenden Großhandelspreise </vt:lpstr>
      <vt:lpstr>Mögliche Wirkungen durch Kürzungen bei Subventionen in UK </vt:lpstr>
      <vt:lpstr>Strom Großhandelspreise 2025 </vt:lpstr>
      <vt:lpstr>Schlussfolgerungen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Erneuerbare Energieträger senken Stromkosten   </dc:title>
  <dc:creator>Laura Parry</dc:creator>
  <cp:lastModifiedBy>Laura Parry</cp:lastModifiedBy>
  <cp:revision>1</cp:revision>
  <dcterms:modified xsi:type="dcterms:W3CDTF">2016-02-29T14:43:07Z</dcterms:modified>
</cp:coreProperties>
</file>